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1"/>
  </p:notesMasterIdLst>
  <p:sldIdLst>
    <p:sldId id="256" r:id="rId2"/>
    <p:sldId id="885" r:id="rId3"/>
    <p:sldId id="1292" r:id="rId4"/>
    <p:sldId id="888" r:id="rId5"/>
    <p:sldId id="890" r:id="rId6"/>
    <p:sldId id="1264" r:id="rId7"/>
    <p:sldId id="891" r:id="rId8"/>
    <p:sldId id="893" r:id="rId9"/>
    <p:sldId id="894" r:id="rId10"/>
    <p:sldId id="1265" r:id="rId11"/>
    <p:sldId id="1299" r:id="rId12"/>
    <p:sldId id="1298" r:id="rId13"/>
    <p:sldId id="1266" r:id="rId14"/>
    <p:sldId id="926" r:id="rId15"/>
    <p:sldId id="898" r:id="rId16"/>
    <p:sldId id="1201" r:id="rId17"/>
    <p:sldId id="900" r:id="rId18"/>
    <p:sldId id="1202" r:id="rId19"/>
    <p:sldId id="1173" r:id="rId20"/>
    <p:sldId id="901" r:id="rId21"/>
    <p:sldId id="1204" r:id="rId22"/>
    <p:sldId id="1203" r:id="rId23"/>
    <p:sldId id="975" r:id="rId24"/>
    <p:sldId id="1284" r:id="rId25"/>
    <p:sldId id="1239" r:id="rId26"/>
    <p:sldId id="1240" r:id="rId27"/>
    <p:sldId id="1241" r:id="rId28"/>
    <p:sldId id="1153" r:id="rId29"/>
    <p:sldId id="1146" r:id="rId30"/>
    <p:sldId id="1148" r:id="rId31"/>
    <p:sldId id="1141" r:id="rId32"/>
    <p:sldId id="1291" r:id="rId33"/>
    <p:sldId id="1143" r:id="rId34"/>
    <p:sldId id="1091" r:id="rId35"/>
    <p:sldId id="1088" r:id="rId36"/>
    <p:sldId id="1294" r:id="rId37"/>
    <p:sldId id="1231" r:id="rId38"/>
    <p:sldId id="1234" r:id="rId39"/>
    <p:sldId id="1296" r:id="rId40"/>
    <p:sldId id="1295" r:id="rId41"/>
    <p:sldId id="1253" r:id="rId42"/>
    <p:sldId id="1297" r:id="rId43"/>
    <p:sldId id="1233" r:id="rId44"/>
    <p:sldId id="1164" r:id="rId45"/>
    <p:sldId id="911" r:id="rId46"/>
    <p:sldId id="1177" r:id="rId47"/>
    <p:sldId id="1093" r:id="rId48"/>
    <p:sldId id="1094" r:id="rId49"/>
    <p:sldId id="1096" r:id="rId50"/>
    <p:sldId id="1129" r:id="rId51"/>
    <p:sldId id="1095" r:id="rId52"/>
    <p:sldId id="1092" r:id="rId53"/>
    <p:sldId id="1099" r:id="rId54"/>
    <p:sldId id="1100" r:id="rId55"/>
    <p:sldId id="1102" r:id="rId56"/>
    <p:sldId id="1230" r:id="rId57"/>
    <p:sldId id="1101" r:id="rId58"/>
    <p:sldId id="1097" r:id="rId59"/>
    <p:sldId id="1098" r:id="rId60"/>
    <p:sldId id="1119" r:id="rId61"/>
    <p:sldId id="1118" r:id="rId62"/>
    <p:sldId id="1122" r:id="rId63"/>
    <p:sldId id="1140" r:id="rId64"/>
    <p:sldId id="929" r:id="rId65"/>
    <p:sldId id="928" r:id="rId66"/>
    <p:sldId id="1132" r:id="rId67"/>
    <p:sldId id="1133" r:id="rId68"/>
    <p:sldId id="1126" r:id="rId69"/>
    <p:sldId id="1127" r:id="rId70"/>
    <p:sldId id="1128" r:id="rId71"/>
    <p:sldId id="979" r:id="rId72"/>
    <p:sldId id="978" r:id="rId73"/>
    <p:sldId id="947" r:id="rId74"/>
    <p:sldId id="944" r:id="rId75"/>
    <p:sldId id="949" r:id="rId76"/>
    <p:sldId id="912" r:id="rId77"/>
    <p:sldId id="931" r:id="rId78"/>
    <p:sldId id="921" r:id="rId79"/>
    <p:sldId id="922" r:id="rId80"/>
  </p:sldIdLst>
  <p:sldSz cx="9144000" cy="6858000" type="screen4x3"/>
  <p:notesSz cx="6858000" cy="9144000"/>
  <p:embeddedFontLst>
    <p:embeddedFont>
      <p:font typeface="Cambria Math" panose="02040503050406030204" pitchFamily="18" charset="0"/>
      <p:regular r:id="rId82"/>
    </p:embeddedFont>
    <p:embeddedFont>
      <p:font typeface="Lato" panose="020F0502020204030203" pitchFamily="34" charset="0"/>
      <p:regular r:id="rId83"/>
      <p:bold r:id="rId84"/>
      <p:italic r:id="rId85"/>
      <p:boldItalic r:id="rId86"/>
    </p:embeddedFont>
    <p:embeddedFont>
      <p:font typeface="M+ 1c" panose="020B0503020204020204" pitchFamily="34" charset="-128"/>
      <p:regular r:id="rId87"/>
      <p:bold r:id="rId88"/>
    </p:embeddedFont>
    <p:embeddedFont>
      <p:font typeface="Raleway"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FF"/>
    <a:srgbClr val="7ECFFE"/>
    <a:srgbClr val="F20153"/>
    <a:srgbClr val="FF0000"/>
    <a:srgbClr val="FF9715"/>
    <a:srgbClr val="007FFF"/>
    <a:srgbClr val="667480"/>
    <a:srgbClr val="2185C6"/>
    <a:srgbClr val="97ABBC"/>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84A430-A3E9-4A01-B538-9D50A9DF71CD}">
  <a:tblStyle styleId="{EE84A430-A3E9-4A01-B538-9D50A9DF71C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013"/>
    <p:restoredTop sz="89657"/>
  </p:normalViewPr>
  <p:slideViewPr>
    <p:cSldViewPr snapToGrid="0" snapToObjects="1">
      <p:cViewPr>
        <p:scale>
          <a:sx n="133" d="100"/>
          <a:sy n="133" d="100"/>
        </p:scale>
        <p:origin x="672" y="392"/>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napToObjects="1">
      <p:cViewPr varScale="1">
        <p:scale>
          <a:sx n="120" d="100"/>
          <a:sy n="120" d="100"/>
        </p:scale>
        <p:origin x="426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JP" dirty="0"/>
              <a:t>本位田研究室の山内拓人です．</a:t>
            </a:r>
          </a:p>
          <a:p>
            <a:r>
              <a:rPr lang="en-JP" dirty="0"/>
              <a:t>予備審査のためにお時間をいただき，ありがとうございます．</a:t>
            </a:r>
          </a:p>
          <a:p>
            <a:r>
              <a:rPr lang="en-JP" dirty="0"/>
              <a:t>私は博士学位論文にて「</a:t>
            </a:r>
            <a:r>
              <a:rPr lang="en-US" sz="11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離散制御器合成における</a:t>
            </a:r>
            <a:r>
              <a:rPr lang="en-JP" sz="11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安全性要求に着目した</a:t>
            </a:r>
            <a:r>
              <a:rPr lang="en-US" sz="11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計算空間削減に関する研究</a:t>
            </a:r>
            <a:r>
              <a:rPr lang="en-JP" dirty="0"/>
              <a:t>」について執筆させていただきたいと考えております．</a:t>
            </a:r>
          </a:p>
          <a:p>
            <a:r>
              <a:rPr lang="en-JP" dirty="0"/>
              <a:t>本日はどうぞよろしくお願いいたいます．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ja-JP" altLang="en-US" sz="1100"/>
              <a:t>離散制御器合成で与えられる環境モデルはシステムの動作環境を表す</a:t>
            </a:r>
            <a:r>
              <a:rPr lang="en-US" altLang="ja-JP" sz="1100" dirty="0"/>
              <a:t>LTS</a:t>
            </a:r>
            <a:r>
              <a:rPr lang="ja-JP" altLang="en-US" sz="1100"/>
              <a:t>です．</a:t>
            </a:r>
            <a:endParaRPr lang="en-US" altLang="ja-JP" sz="1100" dirty="0"/>
          </a:p>
          <a:p>
            <a:r>
              <a:rPr lang="ja-JP" altLang="en-JP" sz="1100"/>
              <a:t>安全性を充足</a:t>
            </a:r>
            <a:r>
              <a:rPr lang="ja-JP" altLang="en-US" sz="1100"/>
              <a:t>している必要はなく，システムの構成要素の振る舞いをそのまま</a:t>
            </a:r>
            <a:r>
              <a:rPr lang="en-US" altLang="ja-JP" sz="1100" dirty="0"/>
              <a:t>LTS</a:t>
            </a:r>
            <a:r>
              <a:rPr lang="ja-JP" altLang="en-US" sz="1100"/>
              <a:t>で表現すれば問題ありません．</a:t>
            </a:r>
            <a:endParaRPr lang="en-US" altLang="ja-JP" sz="1100" dirty="0"/>
          </a:p>
          <a:p>
            <a:endParaRPr lang="en-US" altLang="ja-JP" sz="1100" dirty="0"/>
          </a:p>
          <a:p>
            <a:r>
              <a:rPr lang="ja-JP" altLang="en-US" sz="1100"/>
              <a:t>人数管理システムの場合，以下の２つの環境モデルが与えられます．</a:t>
            </a:r>
            <a:endParaRPr lang="en-US" altLang="ja-JP" sz="1100" dirty="0"/>
          </a:p>
          <a:p>
            <a:r>
              <a:rPr lang="ja-JP" altLang="en-US" sz="1100"/>
              <a:t>一つは</a:t>
            </a:r>
            <a:r>
              <a:rPr lang="en-US" altLang="ja-JP" sz="1100" dirty="0"/>
              <a:t>ROOM</a:t>
            </a:r>
            <a:r>
              <a:rPr lang="ja-JP" altLang="en-US" sz="1100"/>
              <a:t>モデルで，部屋の人数を管理します．</a:t>
            </a:r>
            <a:r>
              <a:rPr lang="en-US" altLang="ja-JP" sz="1100" dirty="0" err="1"/>
              <a:t>reqEnter</a:t>
            </a:r>
            <a:r>
              <a:rPr lang="ja-JP" altLang="en-US" sz="1100"/>
              <a:t>で訪問者の入室依頼を検知し，</a:t>
            </a:r>
            <a:r>
              <a:rPr lang="en-US" altLang="ja-JP" sz="1100" dirty="0"/>
              <a:t>allow</a:t>
            </a:r>
            <a:r>
              <a:rPr lang="ja-JP" altLang="en-US" sz="1100"/>
              <a:t>，</a:t>
            </a:r>
            <a:r>
              <a:rPr lang="en-US" altLang="ja-JP" sz="1100" dirty="0"/>
              <a:t>deny</a:t>
            </a:r>
            <a:r>
              <a:rPr lang="ja-JP" altLang="en-US" sz="1100"/>
              <a:t>で</a:t>
            </a:r>
            <a:r>
              <a:rPr lang="ja-JP" altLang="en-JP" sz="1100"/>
              <a:t>入室を</a:t>
            </a:r>
            <a:r>
              <a:rPr lang="ja-JP" altLang="en-US" sz="1100"/>
              <a:t>操作することで，訪問者の</a:t>
            </a:r>
            <a:r>
              <a:rPr lang="en-US" altLang="ja-JP" sz="1100" dirty="0"/>
              <a:t>arrive</a:t>
            </a:r>
            <a:r>
              <a:rPr lang="ja-JP" altLang="en-US" sz="1100"/>
              <a:t>を管理します．</a:t>
            </a:r>
            <a:endParaRPr lang="en-US" altLang="ja-JP" sz="1100" dirty="0"/>
          </a:p>
          <a:p>
            <a:r>
              <a:rPr lang="ja-JP" altLang="en-US" sz="1100"/>
              <a:t>もう一つは</a:t>
            </a:r>
            <a:r>
              <a:rPr lang="en-US" altLang="ja-JP" sz="1100" dirty="0"/>
              <a:t>ALERT</a:t>
            </a:r>
            <a:r>
              <a:rPr lang="ja-JP" altLang="en-US" sz="1100"/>
              <a:t>モデルで，システムが平常時であるか，厳戒態勢かを観測します．</a:t>
            </a:r>
            <a:endParaRPr lang="en-US" altLang="ja-JP" sz="1100"/>
          </a:p>
          <a:p>
            <a:endParaRPr lang="en-US" altLang="ja-JP" sz="1100"/>
          </a:p>
          <a:p>
            <a:endParaRPr lang="en-US" altLang="ja-JP" sz="1100"/>
          </a:p>
          <a:p>
            <a:r>
              <a:rPr lang="ja-JP" altLang="en-US" sz="1100"/>
              <a:t>環境モデルや監視モデルの</a:t>
            </a:r>
            <a:endParaRPr lang="en-US" altLang="ja-JP" sz="1100" dirty="0"/>
          </a:p>
        </p:txBody>
      </p:sp>
    </p:spTree>
    <p:extLst>
      <p:ext uri="{BB962C8B-B14F-4D97-AF65-F5344CB8AC3E}">
        <p14:creationId xmlns:p14="http://schemas.microsoft.com/office/powerpoint/2010/main" val="60518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2B955-F369-7371-6710-74FE4022D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AF27C-537E-B6E8-B7FE-3BF904915816}"/>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451F22E3-91A8-8F11-C44B-A9667E186CE9}"/>
              </a:ext>
            </a:extLst>
          </p:cNvPr>
          <p:cNvSpPr>
            <a:spLocks noGrp="1"/>
          </p:cNvSpPr>
          <p:nvPr>
            <p:ph type="body" idx="1"/>
          </p:nvPr>
        </p:nvSpPr>
        <p:spPr/>
        <p:txBody>
          <a:bodyPr/>
          <a:lstStyle/>
          <a:p>
            <a:r>
              <a:rPr lang="ja-JP" altLang="en-US" sz="1100"/>
              <a:t>離散制御器合成で与えられる環境モデルはシステムの動作環境を表す</a:t>
            </a:r>
            <a:r>
              <a:rPr lang="en-US" altLang="ja-JP" sz="1100" dirty="0"/>
              <a:t>LTS</a:t>
            </a:r>
            <a:r>
              <a:rPr lang="ja-JP" altLang="en-US" sz="1100"/>
              <a:t>です．</a:t>
            </a:r>
            <a:endParaRPr lang="en-US" altLang="ja-JP" sz="1100" dirty="0"/>
          </a:p>
          <a:p>
            <a:r>
              <a:rPr lang="ja-JP" altLang="en-JP" sz="1100"/>
              <a:t>安全性を充足</a:t>
            </a:r>
            <a:r>
              <a:rPr lang="ja-JP" altLang="en-US" sz="1100"/>
              <a:t>している必要はなく，システムの構成要素の振る舞いをそのまま</a:t>
            </a:r>
            <a:r>
              <a:rPr lang="en-US" altLang="ja-JP" sz="1100" dirty="0"/>
              <a:t>LTS</a:t>
            </a:r>
            <a:r>
              <a:rPr lang="ja-JP" altLang="en-US" sz="1100"/>
              <a:t>で表現すれば問題ありません．</a:t>
            </a:r>
            <a:endParaRPr lang="en-US" altLang="ja-JP" sz="1100" dirty="0"/>
          </a:p>
          <a:p>
            <a:endParaRPr lang="en-US" altLang="ja-JP" sz="1100" dirty="0"/>
          </a:p>
          <a:p>
            <a:r>
              <a:rPr lang="ja-JP" altLang="en-US" sz="1100"/>
              <a:t>人数管理システムの場合，以下の２つの環境モデルが与えられます．</a:t>
            </a:r>
            <a:endParaRPr lang="en-US" altLang="ja-JP" sz="1100" dirty="0"/>
          </a:p>
          <a:p>
            <a:r>
              <a:rPr lang="ja-JP" altLang="en-US" sz="1100"/>
              <a:t>一つは</a:t>
            </a:r>
            <a:r>
              <a:rPr lang="en-US" altLang="ja-JP" sz="1100" dirty="0"/>
              <a:t>ROOM</a:t>
            </a:r>
            <a:r>
              <a:rPr lang="ja-JP" altLang="en-US" sz="1100"/>
              <a:t>モデルで，部屋の人数を管理します．</a:t>
            </a:r>
            <a:r>
              <a:rPr lang="en-US" altLang="ja-JP" sz="1100" dirty="0" err="1"/>
              <a:t>reqEnter</a:t>
            </a:r>
            <a:r>
              <a:rPr lang="ja-JP" altLang="en-US" sz="1100"/>
              <a:t>で訪問者の入室依頼を検知し，</a:t>
            </a:r>
            <a:r>
              <a:rPr lang="en-US" altLang="ja-JP" sz="1100" dirty="0"/>
              <a:t>allow</a:t>
            </a:r>
            <a:r>
              <a:rPr lang="ja-JP" altLang="en-US" sz="1100"/>
              <a:t>，</a:t>
            </a:r>
            <a:r>
              <a:rPr lang="en-US" altLang="ja-JP" sz="1100" dirty="0"/>
              <a:t>deny</a:t>
            </a:r>
            <a:r>
              <a:rPr lang="ja-JP" altLang="en-US" sz="1100"/>
              <a:t>で</a:t>
            </a:r>
            <a:r>
              <a:rPr lang="ja-JP" altLang="en-JP" sz="1100"/>
              <a:t>入室を</a:t>
            </a:r>
            <a:r>
              <a:rPr lang="ja-JP" altLang="en-US" sz="1100"/>
              <a:t>操作することで，訪問者の</a:t>
            </a:r>
            <a:r>
              <a:rPr lang="en-US" altLang="ja-JP" sz="1100" dirty="0"/>
              <a:t>arrive</a:t>
            </a:r>
            <a:r>
              <a:rPr lang="ja-JP" altLang="en-US" sz="1100"/>
              <a:t>を管理します．</a:t>
            </a:r>
            <a:endParaRPr lang="en-US" altLang="ja-JP" sz="1100" dirty="0"/>
          </a:p>
          <a:p>
            <a:r>
              <a:rPr lang="ja-JP" altLang="en-US" sz="1100"/>
              <a:t>もう一つは</a:t>
            </a:r>
            <a:r>
              <a:rPr lang="en-US" altLang="ja-JP" sz="1100" dirty="0"/>
              <a:t>ALERT</a:t>
            </a:r>
            <a:r>
              <a:rPr lang="ja-JP" altLang="en-US" sz="1100"/>
              <a:t>モデルで，システムが平常時であるか，厳戒態勢かを観測します．</a:t>
            </a:r>
            <a:endParaRPr lang="en-US" altLang="ja-JP" sz="1100"/>
          </a:p>
          <a:p>
            <a:endParaRPr lang="en-US" altLang="ja-JP" sz="1100"/>
          </a:p>
          <a:p>
            <a:endParaRPr lang="en-US" altLang="ja-JP" sz="1100"/>
          </a:p>
          <a:p>
            <a:r>
              <a:rPr lang="ja-JP" altLang="en-US" sz="1100"/>
              <a:t>環境モデルや監視モデルの</a:t>
            </a:r>
            <a:endParaRPr lang="en-US" altLang="ja-JP" sz="1100" dirty="0"/>
          </a:p>
        </p:txBody>
      </p:sp>
    </p:spTree>
    <p:extLst>
      <p:ext uri="{BB962C8B-B14F-4D97-AF65-F5344CB8AC3E}">
        <p14:creationId xmlns:p14="http://schemas.microsoft.com/office/powerpoint/2010/main" val="438605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A14A-0398-C9FE-B0BC-7BBFE4C53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BCCA7-507A-1640-3312-66DCC64C978D}"/>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786D5D28-29C0-130C-B461-E2ED778D3132}"/>
              </a:ext>
            </a:extLst>
          </p:cNvPr>
          <p:cNvSpPr>
            <a:spLocks noGrp="1"/>
          </p:cNvSpPr>
          <p:nvPr>
            <p:ph type="body" idx="1"/>
          </p:nvPr>
        </p:nvSpPr>
        <p:spPr/>
        <p:txBody>
          <a:bodyPr/>
          <a:lstStyle/>
          <a:p>
            <a:r>
              <a:rPr lang="ja-JP" altLang="en-US" sz="1100"/>
              <a:t>離散制御器合成で与えられる環境モデルはシステムの動作環境を表す</a:t>
            </a:r>
            <a:r>
              <a:rPr lang="en-US" altLang="ja-JP" sz="1100" dirty="0"/>
              <a:t>LTS</a:t>
            </a:r>
            <a:r>
              <a:rPr lang="ja-JP" altLang="en-US" sz="1100"/>
              <a:t>です．</a:t>
            </a:r>
            <a:endParaRPr lang="en-US" altLang="ja-JP" sz="1100" dirty="0"/>
          </a:p>
          <a:p>
            <a:r>
              <a:rPr lang="ja-JP" altLang="en-JP" sz="1100"/>
              <a:t>安全性を充足</a:t>
            </a:r>
            <a:r>
              <a:rPr lang="ja-JP" altLang="en-US" sz="1100"/>
              <a:t>している必要はなく，システムの構成要素の振る舞いをそのまま</a:t>
            </a:r>
            <a:r>
              <a:rPr lang="en-US" altLang="ja-JP" sz="1100" dirty="0"/>
              <a:t>LTS</a:t>
            </a:r>
            <a:r>
              <a:rPr lang="ja-JP" altLang="en-US" sz="1100"/>
              <a:t>で表現すれば問題ありません．</a:t>
            </a:r>
            <a:endParaRPr lang="en-US" altLang="ja-JP" sz="1100" dirty="0"/>
          </a:p>
          <a:p>
            <a:endParaRPr lang="en-US" altLang="ja-JP" sz="1100" dirty="0"/>
          </a:p>
          <a:p>
            <a:r>
              <a:rPr lang="ja-JP" altLang="en-US" sz="1100"/>
              <a:t>人数管理システムの場合，以下の２つの環境モデルが与えられます．</a:t>
            </a:r>
            <a:endParaRPr lang="en-US" altLang="ja-JP" sz="1100" dirty="0"/>
          </a:p>
          <a:p>
            <a:r>
              <a:rPr lang="ja-JP" altLang="en-US" sz="1100"/>
              <a:t>一つは</a:t>
            </a:r>
            <a:r>
              <a:rPr lang="en-US" altLang="ja-JP" sz="1100" dirty="0"/>
              <a:t>ROOM</a:t>
            </a:r>
            <a:r>
              <a:rPr lang="ja-JP" altLang="en-US" sz="1100"/>
              <a:t>モデルで，部屋の人数を管理します．</a:t>
            </a:r>
            <a:r>
              <a:rPr lang="en-US" altLang="ja-JP" sz="1100" dirty="0" err="1"/>
              <a:t>reqEnter</a:t>
            </a:r>
            <a:r>
              <a:rPr lang="ja-JP" altLang="en-US" sz="1100"/>
              <a:t>で訪問者の入室依頼を検知し，</a:t>
            </a:r>
            <a:r>
              <a:rPr lang="en-US" altLang="ja-JP" sz="1100" dirty="0"/>
              <a:t>allow</a:t>
            </a:r>
            <a:r>
              <a:rPr lang="ja-JP" altLang="en-US" sz="1100"/>
              <a:t>，</a:t>
            </a:r>
            <a:r>
              <a:rPr lang="en-US" altLang="ja-JP" sz="1100" dirty="0"/>
              <a:t>deny</a:t>
            </a:r>
            <a:r>
              <a:rPr lang="ja-JP" altLang="en-US" sz="1100"/>
              <a:t>で</a:t>
            </a:r>
            <a:r>
              <a:rPr lang="ja-JP" altLang="en-JP" sz="1100"/>
              <a:t>入室を</a:t>
            </a:r>
            <a:r>
              <a:rPr lang="ja-JP" altLang="en-US" sz="1100"/>
              <a:t>操作することで，訪問者の</a:t>
            </a:r>
            <a:r>
              <a:rPr lang="en-US" altLang="ja-JP" sz="1100" dirty="0"/>
              <a:t>arrive</a:t>
            </a:r>
            <a:r>
              <a:rPr lang="ja-JP" altLang="en-US" sz="1100"/>
              <a:t>を管理します．</a:t>
            </a:r>
            <a:endParaRPr lang="en-US" altLang="ja-JP" sz="1100" dirty="0"/>
          </a:p>
          <a:p>
            <a:r>
              <a:rPr lang="ja-JP" altLang="en-US" sz="1100"/>
              <a:t>もう一つは</a:t>
            </a:r>
            <a:r>
              <a:rPr lang="en-US" altLang="ja-JP" sz="1100" dirty="0"/>
              <a:t>ALERT</a:t>
            </a:r>
            <a:r>
              <a:rPr lang="ja-JP" altLang="en-US" sz="1100"/>
              <a:t>モデルで，システムが平常時であるか，厳戒態勢かを観測します．</a:t>
            </a:r>
            <a:endParaRPr lang="en-US" altLang="ja-JP" sz="1100"/>
          </a:p>
          <a:p>
            <a:endParaRPr lang="en-US" altLang="ja-JP" sz="1100"/>
          </a:p>
          <a:p>
            <a:endParaRPr lang="en-US" altLang="ja-JP" sz="1100"/>
          </a:p>
          <a:p>
            <a:r>
              <a:rPr lang="ja-JP" altLang="en-US" sz="1100"/>
              <a:t>環境モデルや監視モデルの</a:t>
            </a:r>
            <a:endParaRPr lang="en-US" altLang="ja-JP" sz="1100" dirty="0"/>
          </a:p>
        </p:txBody>
      </p:sp>
    </p:spTree>
    <p:extLst>
      <p:ext uri="{BB962C8B-B14F-4D97-AF65-F5344CB8AC3E}">
        <p14:creationId xmlns:p14="http://schemas.microsoft.com/office/powerpoint/2010/main" val="1765035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もうひとつ離散制御器合成で与えられる監視モデルは，システムの安全性を表す</a:t>
            </a:r>
            <a:r>
              <a:rPr lang="en-US" altLang="ja-JP" sz="1100" dirty="0"/>
              <a:t>LTS</a:t>
            </a:r>
            <a:r>
              <a:rPr lang="ja-JP" altLang="en-US" sz="1100"/>
              <a:t>です．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開発者の想定する悪い状態が発生すると違反状態に遷移します．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先ほどの人数管理システムの場合，</a:t>
            </a:r>
            <a:r>
              <a:rPr lang="en-US" altLang="ja-JP" sz="1100" dirty="0"/>
              <a:t>arrive2</a:t>
            </a:r>
            <a:r>
              <a:rPr lang="ja-JP" altLang="en-US" sz="1100"/>
              <a:t>させないという安全性がありました．</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その安全性はこの</a:t>
            </a:r>
            <a:r>
              <a:rPr lang="en-US" altLang="ja-JP" sz="1100" dirty="0"/>
              <a:t>SAFETY</a:t>
            </a:r>
            <a:r>
              <a:rPr lang="ja-JP" altLang="en-US" sz="1100"/>
              <a:t>モデルによって表現可能です．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100" dirty="0"/>
              <a:t>Arrive.2</a:t>
            </a:r>
            <a:r>
              <a:rPr lang="ja-JP" altLang="en-US" sz="1100"/>
              <a:t>が生じると違反状態である</a:t>
            </a:r>
            <a:r>
              <a:rPr lang="en-US" altLang="ja-JP" sz="1100" dirty="0"/>
              <a:t>-1</a:t>
            </a:r>
            <a:r>
              <a:rPr lang="ja-JP" altLang="en-US" sz="1100"/>
              <a:t>に遷移します．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このようにして，安全性は表現します．</a:t>
            </a:r>
            <a:endParaRPr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100"/>
              <a:t>この監視モデルは形式的な安全性表現</a:t>
            </a:r>
            <a:r>
              <a:rPr lang="ja-JP" altLang="en-JP" sz="1100"/>
              <a:t>であ</a:t>
            </a:r>
            <a:r>
              <a:rPr lang="ja-JP" altLang="en-US" sz="1100"/>
              <a:t>る線形時相論理式</a:t>
            </a:r>
            <a:r>
              <a:rPr lang="ja-JP" altLang="en-US" sz="1100">
                <a:solidFill>
                  <a:schemeClr val="tx2">
                    <a:lumMod val="25000"/>
                  </a:schemeClr>
                </a:solidFill>
                <a:latin typeface="Lato" panose="020F0502020204030203" pitchFamily="34" charset="0"/>
                <a:cs typeface="Lato" panose="020F0502020204030203" pitchFamily="34" charset="0"/>
              </a:rPr>
              <a:t>から自動で合成可能です．</a:t>
            </a:r>
            <a:endParaRPr lang="en-US" altLang="ja-JP" sz="1100" dirty="0"/>
          </a:p>
        </p:txBody>
      </p:sp>
    </p:spTree>
    <p:extLst>
      <p:ext uri="{BB962C8B-B14F-4D97-AF65-F5344CB8AC3E}">
        <p14:creationId xmlns:p14="http://schemas.microsoft.com/office/powerpoint/2010/main" val="268135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以上の，環境モデルと監視モデルを与えることで，離散制御器合成は実施されます．</a:t>
            </a:r>
          </a:p>
          <a:p>
            <a:r>
              <a:rPr lang="en-JP" dirty="0"/>
              <a:t>そのような，離散制御器合成は４ステップで構成されます．</a:t>
            </a:r>
          </a:p>
          <a:p>
            <a:r>
              <a:rPr lang="en-JP" dirty="0"/>
              <a:t>はじめに，並列合成を用いて，環境全体の振る舞いを表す全体モデルを構築します．</a:t>
            </a:r>
          </a:p>
          <a:p>
            <a:r>
              <a:rPr lang="en-JP" dirty="0"/>
              <a:t>その後，改変並列合成を用いて，監視モデルの違反状態をマッピングしたマップ空間を構築します．</a:t>
            </a:r>
          </a:p>
          <a:p>
            <a:r>
              <a:rPr lang="en-JP" dirty="0"/>
              <a:t>そして，空間圧縮を用いて，安全性ゲームを解くためのゲーム空間を構築します．</a:t>
            </a:r>
          </a:p>
          <a:p>
            <a:r>
              <a:rPr lang="en-JP" dirty="0"/>
              <a:t>最後に，構築したゲーム空間において安全性ゲームを解くことで制御器が導出されます．</a:t>
            </a:r>
          </a:p>
          <a:p>
            <a:endParaRPr lang="en-JP" dirty="0"/>
          </a:p>
          <a:p>
            <a:r>
              <a:rPr lang="en-JP" dirty="0"/>
              <a:t>この一連の流れを，人数管理システムの例を用いて確認していきます．</a:t>
            </a:r>
          </a:p>
        </p:txBody>
      </p:sp>
    </p:spTree>
    <p:extLst>
      <p:ext uri="{BB962C8B-B14F-4D97-AF65-F5344CB8AC3E}">
        <p14:creationId xmlns:p14="http://schemas.microsoft.com/office/powerpoint/2010/main" val="2792927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はじめに，与えられた複数の環境モデルから，並列合成を用いて全体モデルを構築します．</a:t>
            </a:r>
          </a:p>
          <a:p>
            <a:r>
              <a:rPr lang="en-JP"/>
              <a:t>並列合成は，複数の環境モデルの状態を重ね合わせ，複数の環境モデルがパラレルに実行可能な統合されたLTSを構築します．</a:t>
            </a:r>
          </a:p>
          <a:p>
            <a:endParaRPr lang="en-JP"/>
          </a:p>
          <a:p>
            <a:r>
              <a:rPr lang="en-JP"/>
              <a:t>人数管理システムの場合，ROOMモデルとALERTモデルを統合し，右下の全体モデルを構築します．</a:t>
            </a:r>
          </a:p>
          <a:p>
            <a:r>
              <a:rPr lang="en-JP"/>
              <a:t>このとき，全体モデルの状態（6,0）に着目します．</a:t>
            </a:r>
          </a:p>
        </p:txBody>
      </p:sp>
    </p:spTree>
    <p:extLst>
      <p:ext uri="{BB962C8B-B14F-4D97-AF65-F5344CB8AC3E}">
        <p14:creationId xmlns:p14="http://schemas.microsoft.com/office/powerpoint/2010/main" val="290252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状態 （6,0）はROOMモデルの状態6と，ALERTモデルの状態0の集合で表されます．</a:t>
            </a:r>
          </a:p>
          <a:p>
            <a:r>
              <a:rPr lang="en-JP"/>
              <a:t>このようにして入力の環境モデルの状態を重ね合わせます．</a:t>
            </a:r>
          </a:p>
          <a:p>
            <a:r>
              <a:rPr lang="en-JP"/>
              <a:t>そして，重ね合わせた状態で発火可能な遷移を分析することで，全体モデルは構築されます．</a:t>
            </a:r>
          </a:p>
        </p:txBody>
      </p:sp>
    </p:spTree>
    <p:extLst>
      <p:ext uri="{BB962C8B-B14F-4D97-AF65-F5344CB8AC3E}">
        <p14:creationId xmlns:p14="http://schemas.microsoft.com/office/powerpoint/2010/main" val="1451385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次に，構築された全体モデルと，監視モデルから，改変並列合成を用いて，マップ空間を構築します．</a:t>
            </a:r>
          </a:p>
          <a:p>
            <a:r>
              <a:rPr lang="en-JP"/>
              <a:t>改変並列合成は，全体モデルに対して監視モデルの状態を重ね合わせます．</a:t>
            </a:r>
          </a:p>
          <a:p>
            <a:endParaRPr lang="en-JP"/>
          </a:p>
          <a:p>
            <a:r>
              <a:rPr lang="en-JP"/>
              <a:t>人数管理システムの場合，先ほど構築された全体モデルに対し，</a:t>
            </a:r>
            <a:br>
              <a:rPr lang="en-JP"/>
            </a:br>
            <a:r>
              <a:rPr lang="en-JP"/>
              <a:t>安全性を表すSAFETYモデルの状態を重ね合わせることで左下のマップ空間を構築します．</a:t>
            </a:r>
          </a:p>
          <a:p>
            <a:r>
              <a:rPr lang="en-JP"/>
              <a:t>このとき，マップ空間の状態（6,0）に着目します．</a:t>
            </a:r>
          </a:p>
          <a:p>
            <a:endParaRPr lang="en-JP"/>
          </a:p>
        </p:txBody>
      </p:sp>
    </p:spTree>
    <p:extLst>
      <p:ext uri="{BB962C8B-B14F-4D97-AF65-F5344CB8AC3E}">
        <p14:creationId xmlns:p14="http://schemas.microsoft.com/office/powerpoint/2010/main" val="245285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全体モデルにおける状態（6,0）が，SAFETYモデルにおいて状態-1であることがカッコガキでマップされます．</a:t>
            </a:r>
          </a:p>
          <a:p>
            <a:r>
              <a:rPr lang="en-JP"/>
              <a:t>このようにして，全体モデルの全ての状態が監視モデルのどの状態に当たるかマップしていきます．</a:t>
            </a:r>
          </a:p>
          <a:p>
            <a:r>
              <a:rPr lang="en-JP"/>
              <a:t>これによりマップ空間が構築されます．</a:t>
            </a:r>
          </a:p>
          <a:p>
            <a:endParaRPr lang="en-JP"/>
          </a:p>
        </p:txBody>
      </p:sp>
    </p:spTree>
    <p:extLst>
      <p:ext uri="{BB962C8B-B14F-4D97-AF65-F5344CB8AC3E}">
        <p14:creationId xmlns:p14="http://schemas.microsoft.com/office/powerpoint/2010/main" val="69988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そして，構築されたマップ空間を空間圧縮することで，安全性充足を分析するためのゲーム空間を構築します．</a:t>
            </a:r>
          </a:p>
          <a:p>
            <a:r>
              <a:rPr lang="en-JP"/>
              <a:t>空間圧縮はマップ空間のうち安全性を違反する状態を一つの状態に圧縮します．</a:t>
            </a:r>
          </a:p>
          <a:p>
            <a:endParaRPr lang="en-JP"/>
          </a:p>
          <a:p>
            <a:r>
              <a:rPr lang="en-JP"/>
              <a:t>人数管理システムの場合，監視モデルの違反状態がマップされた黒色の状態を右下の図のように一つにまとめることで，ゲーム空間を構築します．</a:t>
            </a:r>
          </a:p>
          <a:p>
            <a:endParaRPr lang="en-JP"/>
          </a:p>
        </p:txBody>
      </p:sp>
    </p:spTree>
    <p:extLst>
      <p:ext uri="{BB962C8B-B14F-4D97-AF65-F5344CB8AC3E}">
        <p14:creationId xmlns:p14="http://schemas.microsoft.com/office/powerpoint/2010/main" val="222863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はじめに，本研究の研究背景として，適用対象である離散事象システムとそこで保証したい安全性について説明します．</a:t>
            </a:r>
          </a:p>
          <a:p>
            <a:r>
              <a:rPr lang="en-JP" dirty="0"/>
              <a:t>離散事象システムは</a:t>
            </a:r>
            <a:r>
              <a:rPr lang="ja-JP" altLang="en-US" sz="1100">
                <a:solidFill>
                  <a:schemeClr val="tx2">
                    <a:lumMod val="25000"/>
                  </a:schemeClr>
                </a:solidFill>
              </a:rPr>
              <a:t>，事象の発生により状態が離散的に遷移するシステムであり，状態遷移モデルで表現可能なシステムを指します．</a:t>
            </a:r>
            <a:endParaRPr lang="en-US" altLang="ja-JP" sz="1100" dirty="0">
              <a:solidFill>
                <a:schemeClr val="tx2">
                  <a:lumMod val="25000"/>
                </a:schemeClr>
              </a:solidFill>
            </a:endParaRPr>
          </a:p>
          <a:p>
            <a:r>
              <a:rPr lang="ja-JP" altLang="en-US" sz="1100">
                <a:solidFill>
                  <a:schemeClr val="tx2">
                    <a:lumMod val="25000"/>
                  </a:schemeClr>
                </a:solidFill>
              </a:rPr>
              <a:t>具体的には，</a:t>
            </a:r>
            <a:r>
              <a:rPr lang="ja-JP" altLang="en-US" sz="1050">
                <a:solidFill>
                  <a:schemeClr val="tx2">
                    <a:lumMod val="25000"/>
                  </a:schemeClr>
                </a:solidFill>
              </a:rPr>
              <a:t>通信システム，業務システム，交通システムなど，多くのソフトウェアシステムが該当し，システムの振る舞いが事象で離散的に表現できるシステムであれば離散事象システムです．</a:t>
            </a:r>
            <a:endParaRPr lang="en-US" altLang="ja-JP" sz="1050" dirty="0">
              <a:solidFill>
                <a:schemeClr val="tx2">
                  <a:lumMod val="25000"/>
                </a:schemeClr>
              </a:solidFill>
            </a:endParaRPr>
          </a:p>
          <a:p>
            <a:endParaRPr lang="en-US" altLang="ja-JP" sz="1050" dirty="0">
              <a:solidFill>
                <a:schemeClr val="tx2">
                  <a:lumMod val="25000"/>
                </a:schemeClr>
              </a:solidFill>
            </a:endParaRPr>
          </a:p>
          <a:p>
            <a:r>
              <a:rPr lang="ja-JP" altLang="en-US" sz="1050">
                <a:solidFill>
                  <a:schemeClr val="tx2">
                    <a:lumMod val="25000"/>
                  </a:schemeClr>
                </a:solidFill>
              </a:rPr>
              <a:t>この離散事象システムでは「安全性を保証する」ことが求められています．</a:t>
            </a:r>
            <a:endParaRPr lang="en-US" altLang="ja-JP" sz="1050" dirty="0">
              <a:solidFill>
                <a:schemeClr val="tx2">
                  <a:lumMod val="25000"/>
                </a:schemeClr>
              </a:solidFill>
            </a:endParaRPr>
          </a:p>
          <a:p>
            <a:r>
              <a:rPr lang="ja-JP" altLang="en-US" sz="1050">
                <a:solidFill>
                  <a:schemeClr val="tx2">
                    <a:lumMod val="25000"/>
                  </a:schemeClr>
                </a:solidFill>
              </a:rPr>
              <a:t>ここにおける安全性とは「設計者の意図しない</a:t>
            </a:r>
            <a:r>
              <a:rPr lang="ja-JP" altLang="en-JP" sz="1050">
                <a:solidFill>
                  <a:schemeClr val="tx2">
                    <a:lumMod val="25000"/>
                  </a:schemeClr>
                </a:solidFill>
              </a:rPr>
              <a:t>悪い</a:t>
            </a:r>
            <a:r>
              <a:rPr lang="ja-JP" altLang="en-US" sz="1050">
                <a:solidFill>
                  <a:schemeClr val="tx2">
                    <a:lumMod val="25000"/>
                  </a:schemeClr>
                </a:solidFill>
              </a:rPr>
              <a:t>事象が発生しないこと」を表します．</a:t>
            </a:r>
            <a:endParaRPr lang="en-US" altLang="ja-JP" sz="1050" dirty="0">
              <a:solidFill>
                <a:schemeClr val="tx2">
                  <a:lumMod val="25000"/>
                </a:schemeClr>
              </a:solidFill>
            </a:endParaRPr>
          </a:p>
          <a:p>
            <a:r>
              <a:rPr lang="ja-JP" altLang="en-US" sz="1050">
                <a:solidFill>
                  <a:schemeClr val="tx2">
                    <a:lumMod val="25000"/>
                  </a:schemeClr>
                </a:solidFill>
              </a:rPr>
              <a:t>そのため，安全性が保障された離散事象システムとは「制御不可な事象が</a:t>
            </a:r>
            <a:r>
              <a:rPr lang="ja-JP" altLang="en-JP" sz="1050">
                <a:solidFill>
                  <a:schemeClr val="tx2">
                    <a:lumMod val="25000"/>
                  </a:schemeClr>
                </a:solidFill>
              </a:rPr>
              <a:t>どの</a:t>
            </a:r>
            <a:r>
              <a:rPr lang="ja-JP" altLang="en-US" sz="1050">
                <a:solidFill>
                  <a:schemeClr val="tx2">
                    <a:lumMod val="25000"/>
                  </a:schemeClr>
                </a:solidFill>
              </a:rPr>
              <a:t>ように発生したとしても，</a:t>
            </a:r>
            <a:r>
              <a:rPr lang="ja-JP" altLang="en-US" sz="1050" b="1" u="sng">
                <a:solidFill>
                  <a:srgbClr val="FF0000"/>
                </a:solidFill>
              </a:rPr>
              <a:t>悪い事象が発生しない</a:t>
            </a:r>
            <a:r>
              <a:rPr lang="ja-JP" altLang="en-US" sz="1050">
                <a:solidFill>
                  <a:schemeClr val="tx2">
                    <a:lumMod val="25000"/>
                  </a:schemeClr>
                </a:solidFill>
              </a:rPr>
              <a:t>システム」を指し，</a:t>
            </a:r>
            <a:endParaRPr lang="en-US" altLang="ja-JP" sz="1050" dirty="0">
              <a:solidFill>
                <a:schemeClr val="tx2">
                  <a:lumMod val="25000"/>
                </a:schemeClr>
              </a:solidFill>
            </a:endParaRPr>
          </a:p>
          <a:p>
            <a:r>
              <a:rPr lang="ja-JP" altLang="en-US" sz="1050">
                <a:solidFill>
                  <a:schemeClr val="tx2">
                    <a:lumMod val="25000"/>
                  </a:schemeClr>
                </a:solidFill>
              </a:rPr>
              <a:t>インフラやセキュリティ・プライバシーシステムなど，</a:t>
            </a:r>
            <a:r>
              <a:rPr lang="ja-JP" altLang="en-JP" sz="1050">
                <a:solidFill>
                  <a:schemeClr val="tx2">
                    <a:lumMod val="25000"/>
                  </a:schemeClr>
                </a:solidFill>
              </a:rPr>
              <a:t>システムの振る舞いの</a:t>
            </a:r>
            <a:r>
              <a:rPr lang="ja-JP" altLang="en-US" sz="1050">
                <a:solidFill>
                  <a:schemeClr val="tx2">
                    <a:lumMod val="25000"/>
                  </a:schemeClr>
                </a:solidFill>
              </a:rPr>
              <a:t>ミスが許されない分野においてこのシステムは求められます．</a:t>
            </a:r>
            <a:endParaRPr lang="en-US" altLang="ja-JP" sz="1050" dirty="0">
              <a:solidFill>
                <a:schemeClr val="tx2">
                  <a:lumMod val="25000"/>
                </a:schemeClr>
              </a:solidFill>
            </a:endParaRPr>
          </a:p>
          <a:p>
            <a:endParaRPr lang="en-JP" dirty="0"/>
          </a:p>
        </p:txBody>
      </p:sp>
    </p:spTree>
    <p:extLst>
      <p:ext uri="{BB962C8B-B14F-4D97-AF65-F5344CB8AC3E}">
        <p14:creationId xmlns:p14="http://schemas.microsoft.com/office/powerpoint/2010/main" val="2628574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最後に，構築したゲーム空間から，安全性ゲームを解くことで，動作仕様である制御器を導出します．</a:t>
            </a:r>
          </a:p>
          <a:p>
            <a:r>
              <a:rPr lang="en-JP"/>
              <a:t>安全性ゲームは，2人型対戦ゲーム理論に基づき，制御不可能な事象がどのように生じたとしても違反状態に到達しない状態と遷移を導出します．</a:t>
            </a:r>
          </a:p>
          <a:p>
            <a:endParaRPr lang="en-JP"/>
          </a:p>
          <a:p>
            <a:r>
              <a:rPr lang="en-JP"/>
              <a:t>人数管理システムの場合，左上のゲーム空間から右下の制御器を導出します．</a:t>
            </a:r>
          </a:p>
        </p:txBody>
      </p:sp>
    </p:spTree>
    <p:extLst>
      <p:ext uri="{BB962C8B-B14F-4D97-AF65-F5344CB8AC3E}">
        <p14:creationId xmlns:p14="http://schemas.microsoft.com/office/powerpoint/2010/main" val="4075522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制御器を導出するにあたって，安全性ゲームでは，</a:t>
            </a:r>
            <a:br>
              <a:rPr lang="en-JP"/>
            </a:br>
            <a:r>
              <a:rPr lang="en-JP"/>
              <a:t>準違反状態と呼ばれる「制御不可能な事象の発生次第で，違反状態に到達しうる状態」を導出します．</a:t>
            </a:r>
          </a:p>
          <a:p>
            <a:endParaRPr lang="en-JP"/>
          </a:p>
          <a:p>
            <a:r>
              <a:rPr lang="en-JP"/>
              <a:t>人数管理システムの場合，違反状態に遷移するarrive.2は訪問者の生じさせる事象であるため，システムは制御することはできません．</a:t>
            </a:r>
          </a:p>
          <a:p>
            <a:r>
              <a:rPr lang="en-JP"/>
              <a:t>そのため，arrive.2が生じる状態（5,0）（5,1）は安全性を違反しうる状態であるため，準違反状態となります．</a:t>
            </a:r>
          </a:p>
          <a:p>
            <a:r>
              <a:rPr lang="en-JP"/>
              <a:t>次に，準違反状態に遷移する事象allowを確認します．</a:t>
            </a:r>
            <a:r>
              <a:rPr lang="en-US"/>
              <a:t>A</a:t>
            </a:r>
            <a:r>
              <a:rPr lang="en-JP"/>
              <a:t>llowはシステムが生じさせる事象であるため，システムはこのallowを生じさせないことで準違反状態，違反状態への遷移を回避することができます．</a:t>
            </a:r>
          </a:p>
        </p:txBody>
      </p:sp>
    </p:spTree>
    <p:extLst>
      <p:ext uri="{BB962C8B-B14F-4D97-AF65-F5344CB8AC3E}">
        <p14:creationId xmlns:p14="http://schemas.microsoft.com/office/powerpoint/2010/main" val="1338319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よって，allow以降の状態空間が安全性を違反する状態空間となるため，allow以降の状態空間に遷移しない状態空間を構築することで制御器が導出できます．</a:t>
            </a:r>
            <a:endParaRPr lang="en-JP" dirty="0"/>
          </a:p>
        </p:txBody>
      </p:sp>
    </p:spTree>
    <p:extLst>
      <p:ext uri="{BB962C8B-B14F-4D97-AF65-F5344CB8AC3E}">
        <p14:creationId xmlns:p14="http://schemas.microsoft.com/office/powerpoint/2010/main" val="45948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a:t>以上のようにして離散制御器合成は実現されます．</a:t>
            </a:r>
          </a:p>
          <a:p>
            <a:r>
              <a:rPr lang="en-JP"/>
              <a:t>このとき，離散制御器合成にあたって，３つの中間生成物が構築されます．</a:t>
            </a:r>
          </a:p>
          <a:p>
            <a:r>
              <a:rPr lang="en-JP"/>
              <a:t>全体モデル，マップ空間，ゲーム空間の３つです．</a:t>
            </a:r>
          </a:p>
          <a:p>
            <a:r>
              <a:rPr lang="en-JP"/>
              <a:t>これら３つの状態空間は，全て並列合成の性質から入力の環境モデルの数に対して状態空間が指数増加する課題があります．</a:t>
            </a:r>
          </a:p>
          <a:p>
            <a:r>
              <a:rPr lang="en-JP"/>
              <a:t>そのため，離散制御器合成においてこれら３つがボトルネックとなるため，これら３つの中間生成物を本研究では「計算空間」と呼びます．</a:t>
            </a:r>
          </a:p>
          <a:p>
            <a:endParaRPr lang="en-JP"/>
          </a:p>
        </p:txBody>
      </p:sp>
    </p:spTree>
    <p:extLst>
      <p:ext uri="{BB962C8B-B14F-4D97-AF65-F5344CB8AC3E}">
        <p14:creationId xmlns:p14="http://schemas.microsoft.com/office/powerpoint/2010/main" val="3897564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7805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573945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4105263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227509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472376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7043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そのような「安全性が保証された離散事象システムの開発」を実際に人数管理システムの例を用いて説明します．</a:t>
            </a:r>
          </a:p>
          <a:p>
            <a:r>
              <a:rPr lang="en-JP" dirty="0"/>
              <a:t>人数管理システムは，部屋への入室を許可/拒否することで部屋の人数を管理するシステムです．</a:t>
            </a:r>
          </a:p>
          <a:p>
            <a:r>
              <a:rPr lang="en-JP" dirty="0"/>
              <a:t>部屋の人数を一定以下に管理することで，警備員が監視できる人数を保ち窃盗リスクを回避したり，密な状況を作らないことで感染症リスクを回避することが目的となります．</a:t>
            </a:r>
          </a:p>
          <a:p>
            <a:r>
              <a:rPr lang="en-JP" sz="1100" dirty="0"/>
              <a:t>人数管理システムでは，訪問者が発生させる「reqEnter」「arrive」「leave」，システムが発生させる「allow」「deny」の事象が発生します．</a:t>
            </a:r>
          </a:p>
          <a:p>
            <a:r>
              <a:rPr lang="en-JP" sz="1100" dirty="0"/>
              <a:t>訪問者はreqEnterによって部屋への入室を依頼し，その時の部屋の人数の状態に応じてシステムは</a:t>
            </a:r>
            <a:r>
              <a:rPr lang="en-US" altLang="ja-JP" sz="1100" dirty="0"/>
              <a:t>allow</a:t>
            </a:r>
            <a:r>
              <a:rPr lang="ja-JP" altLang="en-US" sz="1100"/>
              <a:t>，</a:t>
            </a:r>
            <a:r>
              <a:rPr lang="en-US" altLang="ja-JP" sz="1100" dirty="0"/>
              <a:t>deny</a:t>
            </a:r>
            <a:r>
              <a:rPr lang="ja-JP" altLang="en-US" sz="1100"/>
              <a:t>で部屋への入室を許可</a:t>
            </a:r>
            <a:r>
              <a:rPr lang="en-US" altLang="ja-JP" sz="1100" dirty="0"/>
              <a:t>/</a:t>
            </a:r>
            <a:r>
              <a:rPr lang="ja-JP" altLang="en-US" sz="1100"/>
              <a:t>拒否します．</a:t>
            </a:r>
            <a:endParaRPr lang="en-US" altLang="ja-JP" sz="1100"/>
          </a:p>
          <a:p>
            <a:r>
              <a:rPr lang="ja-JP" altLang="en-US" sz="1100"/>
              <a:t>そして，入室が許可された訪問者は</a:t>
            </a:r>
            <a:r>
              <a:rPr lang="en-US" altLang="ja-JP" sz="1100" dirty="0" err="1"/>
              <a:t>allive</a:t>
            </a:r>
            <a:r>
              <a:rPr lang="ja-JP" altLang="en-US" sz="1100"/>
              <a:t>で部屋に到着し，任意のタイミングで部屋から</a:t>
            </a:r>
            <a:r>
              <a:rPr lang="en-US" altLang="ja-JP" sz="1100" dirty="0"/>
              <a:t>leave</a:t>
            </a:r>
            <a:r>
              <a:rPr lang="ja-JP" altLang="en-JP" sz="1100"/>
              <a:t>で</a:t>
            </a:r>
            <a:r>
              <a:rPr lang="ja-JP" altLang="en-US" sz="1100"/>
              <a:t>退出するというシステムです．</a:t>
            </a:r>
            <a:endParaRPr lang="en-US" altLang="ja-JP" sz="1100"/>
          </a:p>
          <a:p>
            <a:r>
              <a:rPr lang="ja-JP" altLang="en-US" sz="1100"/>
              <a:t>この時，訪問者の発生させる事象はシステムが制御</a:t>
            </a:r>
            <a:r>
              <a:rPr lang="ja-JP" altLang="en-JP" sz="1100"/>
              <a:t>できないた</a:t>
            </a:r>
            <a:r>
              <a:rPr lang="ja-JP" altLang="en-US" sz="1100"/>
              <a:t>め，制御不能な事象，対してシステムが発生させる事象は，制御可能な事象，と呼ばれ安全性を保証する上で区別されます．</a:t>
            </a:r>
            <a:endParaRPr lang="en-US" altLang="ja-JP" sz="1100" dirty="0"/>
          </a:p>
          <a:p>
            <a:r>
              <a:rPr lang="ja-JP" altLang="en-US" sz="1100"/>
              <a:t>このような離散事象システムにおいて安全性を保証することを考えます．</a:t>
            </a:r>
            <a:endParaRPr lang="en-US" altLang="ja-JP" sz="1100" dirty="0"/>
          </a:p>
        </p:txBody>
      </p:sp>
    </p:spTree>
    <p:extLst>
      <p:ext uri="{BB962C8B-B14F-4D97-AF65-F5344CB8AC3E}">
        <p14:creationId xmlns:p14="http://schemas.microsoft.com/office/powerpoint/2010/main" val="3196704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3291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041848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582315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以上の，環境モデルと監視モデルを与えることで，離散制御器合成は実施されます．</a:t>
            </a:r>
          </a:p>
          <a:p>
            <a:r>
              <a:rPr lang="en-JP" dirty="0"/>
              <a:t>そのような，離散制御器合成は４ステップで構成されます．</a:t>
            </a:r>
          </a:p>
          <a:p>
            <a:r>
              <a:rPr lang="en-JP" dirty="0"/>
              <a:t>はじめに，並列合成を用いて，環境全体の振る舞いを表す全体モデルを構築します．</a:t>
            </a:r>
          </a:p>
          <a:p>
            <a:r>
              <a:rPr lang="en-JP" dirty="0"/>
              <a:t>その後，改変並列合成を用いて，監視モデルの違反状態をマッピングしたマップ空間を構築します．</a:t>
            </a:r>
          </a:p>
          <a:p>
            <a:r>
              <a:rPr lang="en-JP" dirty="0"/>
              <a:t>そして，空間圧縮を用いて，安全性ゲームを解くためのゲーム空間を構築します．</a:t>
            </a:r>
          </a:p>
          <a:p>
            <a:r>
              <a:rPr lang="en-JP" dirty="0"/>
              <a:t>最後に，構築したゲーム空間において安全性ゲームを解くことで制御器が導出されます．</a:t>
            </a:r>
          </a:p>
          <a:p>
            <a:endParaRPr lang="en-JP" dirty="0"/>
          </a:p>
          <a:p>
            <a:r>
              <a:rPr lang="en-JP" dirty="0"/>
              <a:t>この一連の流れを，人数管理システムの例を用いて確認していきます．</a:t>
            </a:r>
          </a:p>
        </p:txBody>
      </p:sp>
    </p:spTree>
    <p:extLst>
      <p:ext uri="{BB962C8B-B14F-4D97-AF65-F5344CB8AC3E}">
        <p14:creationId xmlns:p14="http://schemas.microsoft.com/office/powerpoint/2010/main" val="4139829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854196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463065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5338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4166313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25491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1216733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離散事象システムで安全性を保証する上で，開発者はまず初めに環境モデルを設計します．</a:t>
            </a:r>
          </a:p>
          <a:p>
            <a:r>
              <a:rPr lang="en-JP" sz="1100" dirty="0"/>
              <a:t>環境モデルはLabelled Transition System，通称LTSを使って</a:t>
            </a:r>
            <a:r>
              <a:rPr lang="en-JP" dirty="0"/>
              <a:t>モデル化</a:t>
            </a:r>
            <a:r>
              <a:rPr lang="ja-JP" altLang="en-US"/>
              <a:t>されます</a:t>
            </a:r>
            <a:r>
              <a:rPr lang="ja-JP" altLang="en-US" sz="1100"/>
              <a:t>．</a:t>
            </a:r>
            <a:endParaRPr lang="en-JP" sz="1100" dirty="0"/>
          </a:p>
          <a:p>
            <a:r>
              <a:rPr lang="en-JP" sz="1100" dirty="0"/>
              <a:t>LTSは状態，事象，遷移，初期状態から構成され，スライドの右下の図のような状態遷移モデルを表します．</a:t>
            </a:r>
          </a:p>
          <a:p>
            <a:r>
              <a:rPr lang="en-JP" sz="1100" dirty="0"/>
              <a:t>数字の書かれた丸が状態，その中でも赤色の0が書かれた状態が初期状態となります．そして矢印が遷移，矢印に書かれた文字が事象となり，事象の発生によって状態が変化する様子が表現されます．</a:t>
            </a:r>
          </a:p>
          <a:p>
            <a:endParaRPr lang="en-JP" sz="1100" dirty="0"/>
          </a:p>
          <a:p>
            <a:r>
              <a:rPr lang="en-JP" sz="1100" dirty="0"/>
              <a:t>この時，人数管理システムの環境モデルROOMは，右下の図のように表されます．</a:t>
            </a:r>
          </a:p>
          <a:p>
            <a:r>
              <a:rPr lang="en-JP" sz="1100" dirty="0"/>
              <a:t>訪問者はreqEnterによって部屋への入室を依頼し，その時の部屋の人数の状態に応じてシステムは</a:t>
            </a:r>
            <a:r>
              <a:rPr lang="en-US" altLang="ja-JP" sz="1100" dirty="0"/>
              <a:t>allow</a:t>
            </a:r>
            <a:r>
              <a:rPr lang="ja-JP" altLang="en-US" sz="1100"/>
              <a:t>，</a:t>
            </a:r>
            <a:r>
              <a:rPr lang="en-US" altLang="ja-JP" sz="1100" dirty="0"/>
              <a:t>deny</a:t>
            </a:r>
            <a:r>
              <a:rPr lang="ja-JP" altLang="en-US" sz="1100"/>
              <a:t>で部屋への入室を許可</a:t>
            </a:r>
            <a:r>
              <a:rPr lang="en-US" altLang="ja-JP" sz="1100" dirty="0"/>
              <a:t>/</a:t>
            </a:r>
            <a:r>
              <a:rPr lang="ja-JP" altLang="en-US" sz="1100"/>
              <a:t>拒否します．</a:t>
            </a:r>
            <a:endParaRPr lang="en-US" altLang="ja-JP" sz="1100" dirty="0"/>
          </a:p>
          <a:p>
            <a:r>
              <a:rPr lang="ja-JP" altLang="en-US" sz="1100"/>
              <a:t>そして，入室が許可された訪問者は</a:t>
            </a:r>
            <a:r>
              <a:rPr lang="en-US" altLang="ja-JP" sz="1100" dirty="0" err="1"/>
              <a:t>allive</a:t>
            </a:r>
            <a:r>
              <a:rPr lang="ja-JP" altLang="en-US" sz="1100"/>
              <a:t>で部屋に到着し，任意のタイミングで部屋から</a:t>
            </a:r>
            <a:r>
              <a:rPr lang="en-US" altLang="ja-JP" sz="1100" dirty="0"/>
              <a:t>leave</a:t>
            </a:r>
            <a:r>
              <a:rPr lang="ja-JP" altLang="en-JP" sz="1100"/>
              <a:t>で</a:t>
            </a:r>
            <a:r>
              <a:rPr lang="ja-JP" altLang="en-US" sz="1100"/>
              <a:t>退出します．</a:t>
            </a:r>
            <a:endParaRPr lang="en-US" altLang="ja-JP" sz="1100"/>
          </a:p>
          <a:p>
            <a:r>
              <a:rPr lang="ja-JP" altLang="en-US" sz="1100"/>
              <a:t>このようにして，システムの開発者はシステムの動作環境を環境モデルとして設計します．</a:t>
            </a:r>
            <a:endParaRPr lang="en-US" altLang="ja-JP" sz="1100" dirty="0"/>
          </a:p>
        </p:txBody>
      </p:sp>
    </p:spTree>
    <p:extLst>
      <p:ext uri="{BB962C8B-B14F-4D97-AF65-F5344CB8AC3E}">
        <p14:creationId xmlns:p14="http://schemas.microsoft.com/office/powerpoint/2010/main" val="679770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a:p>
        </p:txBody>
      </p:sp>
    </p:spTree>
    <p:extLst>
      <p:ext uri="{BB962C8B-B14F-4D97-AF65-F5344CB8AC3E}">
        <p14:creationId xmlns:p14="http://schemas.microsoft.com/office/powerpoint/2010/main" val="69658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JP"/>
          </a:p>
        </p:txBody>
      </p:sp>
    </p:spTree>
    <p:extLst>
      <p:ext uri="{BB962C8B-B14F-4D97-AF65-F5344CB8AC3E}">
        <p14:creationId xmlns:p14="http://schemas.microsoft.com/office/powerpoint/2010/main" val="164570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次に，開発者はシステムで保証したい安全性を監視モデルとしてモデル化します．</a:t>
            </a:r>
          </a:p>
          <a:p>
            <a:r>
              <a:rPr lang="en-JP" dirty="0"/>
              <a:t>安全性とは「</a:t>
            </a:r>
            <a:r>
              <a:rPr lang="ja-JP" altLang="en-US" sz="1100">
                <a:solidFill>
                  <a:schemeClr val="tx2">
                    <a:lumMod val="25000"/>
                  </a:schemeClr>
                </a:solidFill>
              </a:rPr>
              <a:t>悪い事象が発生しない</a:t>
            </a:r>
            <a:r>
              <a:rPr lang="en-JP" dirty="0"/>
              <a:t>」ことを表し，システムの開発者が意図しない事象が発生しないことを表します．</a:t>
            </a:r>
          </a:p>
          <a:p>
            <a:r>
              <a:rPr lang="en-JP" dirty="0"/>
              <a:t>この安全性を保証したシステムを設計することで，システムの動作の正しさを保証することが可能です．</a:t>
            </a:r>
          </a:p>
          <a:p>
            <a:endParaRPr lang="en-JP" dirty="0"/>
          </a:p>
          <a:p>
            <a:r>
              <a:rPr lang="en-JP" dirty="0"/>
              <a:t>例えば，人数管理システムの場合，部屋の人数が2人以上になるとシステムが回避したいリスクを回避できなくなるとします．</a:t>
            </a:r>
          </a:p>
          <a:p>
            <a:r>
              <a:rPr lang="en-JP" dirty="0"/>
              <a:t>すると安全性として，「常に2人目を到着させてはいけない」が与えられることになります．</a:t>
            </a:r>
          </a:p>
          <a:p>
            <a:endParaRPr lang="en-JP" dirty="0"/>
          </a:p>
          <a:p>
            <a:r>
              <a:rPr lang="en-JP" dirty="0"/>
              <a:t>この安全性は環境モデルと同じくLTSによって表現できます．</a:t>
            </a:r>
          </a:p>
          <a:p>
            <a:r>
              <a:rPr lang="en-JP" dirty="0"/>
              <a:t>安全性を違反する状態を違反状態とし，悪い事象が発生したとき，違反状態に遷移するモデルによって表現されます．</a:t>
            </a:r>
          </a:p>
          <a:p>
            <a:r>
              <a:rPr lang="en-JP" dirty="0"/>
              <a:t>すると，先ほどの「常に2人目を到着させてはいけない」という安全性は右下のSAFETYモデルによって表現できます．</a:t>
            </a:r>
          </a:p>
          <a:p>
            <a:r>
              <a:rPr lang="en-JP" dirty="0"/>
              <a:t>このようにして，開発者はシステムの安全性を監視モデルとして設計します．</a:t>
            </a:r>
          </a:p>
          <a:p>
            <a:endParaRPr lang="en-JP" dirty="0"/>
          </a:p>
        </p:txBody>
      </p:sp>
    </p:spTree>
    <p:extLst>
      <p:ext uri="{BB962C8B-B14F-4D97-AF65-F5344CB8AC3E}">
        <p14:creationId xmlns:p14="http://schemas.microsoft.com/office/powerpoint/2010/main" val="268268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sz="1100" dirty="0"/>
              <a:t>そして，開発者は保証したい安全性を満たすように，システムの動作仕様をLTSを使ってモデル化します．</a:t>
            </a:r>
          </a:p>
          <a:p>
            <a:r>
              <a:rPr lang="en-JP" sz="1100" dirty="0"/>
              <a:t>動作仕様は，システムのソフトウェアの動作設計書であり，ソフトウェアはこの動作仕様をベースとして設計されます．</a:t>
            </a:r>
          </a:p>
          <a:p>
            <a:endParaRPr lang="en-JP" sz="1100" dirty="0"/>
          </a:p>
          <a:p>
            <a:r>
              <a:rPr lang="en-JP" sz="1100" dirty="0"/>
              <a:t>人数管理システムの場合，「常に2人目を到着させてはいけない」という安全性が与えられます，</a:t>
            </a:r>
          </a:p>
          <a:p>
            <a:r>
              <a:rPr lang="en-JP" sz="1100" dirty="0"/>
              <a:t>そのため，部屋に訪問者がひとりいる状態で，arrive.2させないようにシステムの制御可能な事象を操作します．</a:t>
            </a:r>
          </a:p>
          <a:p>
            <a:r>
              <a:rPr lang="en-JP" sz="1100" dirty="0"/>
              <a:t>今回の場合，システムがarrive.1した後の</a:t>
            </a:r>
            <a:r>
              <a:rPr lang="en-US" altLang="ja-JP" sz="1100" dirty="0"/>
              <a:t>reqEnter</a:t>
            </a:r>
            <a:r>
              <a:rPr lang="ja-JP" altLang="en-US" sz="1100" dirty="0"/>
              <a:t>は訪問者が</a:t>
            </a:r>
            <a:r>
              <a:rPr lang="en-US" altLang="ja-JP" sz="1100" dirty="0"/>
              <a:t>leave</a:t>
            </a:r>
            <a:r>
              <a:rPr lang="ja-JP" altLang="en-US" sz="1100" dirty="0"/>
              <a:t>するまで，</a:t>
            </a:r>
            <a:r>
              <a:rPr lang="en-JP" altLang="ja-JP" sz="1100" dirty="0"/>
              <a:t>allow</a:t>
            </a:r>
            <a:r>
              <a:rPr lang="ja-JP" altLang="en-US" sz="1100" dirty="0"/>
              <a:t>しないような動作仕様を策定することで，右下の図のような安全性を満たす動作仕様を策定しました．</a:t>
            </a:r>
            <a:endParaRPr lang="en-US" altLang="ja-JP" sz="1100" dirty="0"/>
          </a:p>
          <a:p>
            <a:endParaRPr lang="en-US" altLang="ja-JP" sz="1100" dirty="0"/>
          </a:p>
          <a:p>
            <a:endParaRPr lang="en-US" altLang="ja-JP" sz="1100" dirty="0"/>
          </a:p>
        </p:txBody>
      </p:sp>
    </p:spTree>
    <p:extLst>
      <p:ext uri="{BB962C8B-B14F-4D97-AF65-F5344CB8AC3E}">
        <p14:creationId xmlns:p14="http://schemas.microsoft.com/office/powerpoint/2010/main" val="174901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開発者は策定した動作仕様が安全性を充足することを検証することで，安全性が保証された動作仕様を生み出します．</a:t>
            </a:r>
          </a:p>
          <a:p>
            <a:r>
              <a:rPr lang="en-JP" dirty="0"/>
              <a:t>動作仕様の検証技術の代表的なものとして，モデル検査があります．</a:t>
            </a:r>
          </a:p>
          <a:p>
            <a:r>
              <a:rPr lang="en-JP" dirty="0"/>
              <a:t>モデル検査は</a:t>
            </a:r>
            <a:r>
              <a:rPr lang="ja-JP" altLang="en-US" sz="1100">
                <a:solidFill>
                  <a:schemeClr val="tx2">
                    <a:lumMod val="25000"/>
                  </a:schemeClr>
                </a:solidFill>
              </a:rPr>
              <a:t>状態遷移モデルで表された動作仕様の全状態を網羅的に検証します．</a:t>
            </a:r>
            <a:endParaRPr lang="en-JP" dirty="0"/>
          </a:p>
          <a:p>
            <a:r>
              <a:rPr lang="en-JP" dirty="0"/>
              <a:t>これにより，検証で安全性が保証されていることが確認されたならば，安全性が保証された動作仕様を得ることが可能です．</a:t>
            </a:r>
          </a:p>
          <a:p>
            <a:endParaRPr lang="en-JP" dirty="0"/>
          </a:p>
          <a:p>
            <a:r>
              <a:rPr lang="en-JP" dirty="0"/>
              <a:t>しかし，設計した動作仕様が安全性を充足していなかった場合，開発者は再度，安全性を満たすように動作仕様を策定しなおす必要があります．</a:t>
            </a:r>
          </a:p>
          <a:p>
            <a:r>
              <a:rPr lang="en-JP" dirty="0"/>
              <a:t>この動作使用の策定は人手で行われるため，安全性が保証されたシステム開発において課題となっています．</a:t>
            </a:r>
          </a:p>
          <a:p>
            <a:endParaRPr lang="en-JP" dirty="0"/>
          </a:p>
        </p:txBody>
      </p:sp>
    </p:spTree>
    <p:extLst>
      <p:ext uri="{BB962C8B-B14F-4D97-AF65-F5344CB8AC3E}">
        <p14:creationId xmlns:p14="http://schemas.microsoft.com/office/powerpoint/2010/main" val="231612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JP" dirty="0"/>
              <a:t>そこで，動作仕様の策定と検証を自動化する技術として離散制御器合成があります．</a:t>
            </a:r>
          </a:p>
          <a:p>
            <a:r>
              <a:rPr lang="en-JP" dirty="0"/>
              <a:t>離散制御器合成は</a:t>
            </a:r>
            <a:r>
              <a:rPr lang="ja-JP" altLang="en-US" sz="1100" b="0" i="0">
                <a:solidFill>
                  <a:schemeClr val="tx2">
                    <a:lumMod val="25000"/>
                  </a:schemeClr>
                </a:solidFill>
                <a:effectLst/>
                <a:latin typeface="Courier New" panose="02070309020205020404" pitchFamily="49" charset="0"/>
              </a:rPr>
              <a:t>環境モデルと監視モデル</a:t>
            </a:r>
            <a:r>
              <a:rPr lang="ja-JP" altLang="en-US" sz="1100">
                <a:solidFill>
                  <a:schemeClr val="tx2">
                    <a:lumMod val="25000"/>
                  </a:schemeClr>
                </a:solidFill>
                <a:latin typeface="Courier New" panose="02070309020205020404" pitchFamily="49" charset="0"/>
              </a:rPr>
              <a:t>を</a:t>
            </a:r>
            <a:r>
              <a:rPr lang="ja-JP" altLang="en-US" sz="1100" b="0" i="0">
                <a:solidFill>
                  <a:schemeClr val="tx2">
                    <a:lumMod val="25000"/>
                  </a:schemeClr>
                </a:solidFill>
                <a:effectLst/>
                <a:latin typeface="Courier New" panose="02070309020205020404" pitchFamily="49" charset="0"/>
              </a:rPr>
              <a:t>与えることで，環境下で安全性が保証された</a:t>
            </a:r>
            <a:r>
              <a:rPr lang="ja-JP" altLang="en-US" sz="1100" b="0" i="0" u="none">
                <a:solidFill>
                  <a:srgbClr val="F20153"/>
                </a:solidFill>
                <a:effectLst/>
                <a:latin typeface="Courier New" panose="02070309020205020404" pitchFamily="49" charset="0"/>
              </a:rPr>
              <a:t>制御器を自動で合成</a:t>
            </a:r>
            <a:r>
              <a:rPr lang="ja-JP" altLang="en-US" sz="1100" b="0" i="0" u="none">
                <a:solidFill>
                  <a:schemeClr val="tx2">
                    <a:lumMod val="25000"/>
                  </a:schemeClr>
                </a:solidFill>
                <a:effectLst/>
                <a:latin typeface="Courier New" panose="02070309020205020404" pitchFamily="49" charset="0"/>
              </a:rPr>
              <a:t>します．</a:t>
            </a:r>
            <a:endParaRPr lang="en-US" altLang="ja-JP" sz="1100" b="0" i="0" u="none" dirty="0">
              <a:solidFill>
                <a:schemeClr val="tx2">
                  <a:lumMod val="25000"/>
                </a:schemeClr>
              </a:solidFill>
              <a:effectLst/>
              <a:latin typeface="Courier New" panose="02070309020205020404" pitchFamily="49" charset="0"/>
            </a:endParaRPr>
          </a:p>
          <a:p>
            <a:endParaRPr lang="en-US" altLang="ja-JP" sz="1050" dirty="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この時，</a:t>
            </a:r>
            <a:endParaRPr lang="en-US" altLang="ja-JP" sz="105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環境モデルとは，</a:t>
            </a:r>
            <a:r>
              <a:rPr lang="ja-JP" altLang="en-US" sz="105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システムの動作環境をモデル化したモデル，</a:t>
            </a:r>
            <a:endParaRPr lang="en-US" altLang="ja-JP" sz="1050" dirty="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監視モデルとは，</a:t>
            </a:r>
            <a:r>
              <a:rPr lang="ja-JP" altLang="en-US" sz="105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システムにおいて保証したい安全性をモデル化したモデルを表します．</a:t>
            </a:r>
            <a:endParaRPr lang="en-US" altLang="ja-JP" sz="1050" dirty="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また，制御器とは，安全性の充足が保証された</a:t>
            </a:r>
            <a:r>
              <a:rPr lang="ja-JP" altLang="en-JP" sz="1050">
                <a:solidFill>
                  <a:schemeClr val="tx2">
                    <a:lumMod val="25000"/>
                  </a:schemeClr>
                </a:solidFill>
                <a:latin typeface="Courier New" panose="02070309020205020404" pitchFamily="49" charset="0"/>
              </a:rPr>
              <a:t>動作仕様</a:t>
            </a:r>
            <a:r>
              <a:rPr lang="ja-JP" altLang="en-US" sz="1050">
                <a:solidFill>
                  <a:schemeClr val="tx2">
                    <a:lumMod val="25000"/>
                  </a:schemeClr>
                </a:solidFill>
                <a:latin typeface="Courier New" panose="02070309020205020404" pitchFamily="49" charset="0"/>
              </a:rPr>
              <a:t>であり，これら３つのモデルは全て</a:t>
            </a:r>
            <a:r>
              <a:rPr lang="en-US" altLang="ja-JP" sz="1050" dirty="0">
                <a:solidFill>
                  <a:schemeClr val="tx2">
                    <a:lumMod val="25000"/>
                  </a:schemeClr>
                </a:solidFill>
                <a:latin typeface="Courier New" panose="02070309020205020404" pitchFamily="49" charset="0"/>
              </a:rPr>
              <a:t>LTS</a:t>
            </a:r>
            <a:r>
              <a:rPr lang="ja-JP" altLang="en-US" sz="1050">
                <a:solidFill>
                  <a:schemeClr val="tx2">
                    <a:lumMod val="25000"/>
                  </a:schemeClr>
                </a:solidFill>
                <a:latin typeface="Courier New" panose="02070309020205020404" pitchFamily="49" charset="0"/>
              </a:rPr>
              <a:t>によって表現されます．</a:t>
            </a:r>
            <a:endParaRPr lang="en-US" altLang="ja-JP" sz="1050">
              <a:solidFill>
                <a:schemeClr val="tx2">
                  <a:lumMod val="25000"/>
                </a:schemeClr>
              </a:solidFill>
              <a:latin typeface="Courier New" panose="02070309020205020404" pitchFamily="49" charset="0"/>
            </a:endParaRPr>
          </a:p>
          <a:p>
            <a:endParaRPr lang="en-US" altLang="ja-JP" sz="1050">
              <a:solidFill>
                <a:schemeClr val="tx2">
                  <a:lumMod val="25000"/>
                </a:schemeClr>
              </a:solidFill>
              <a:latin typeface="Courier New" panose="02070309020205020404" pitchFamily="49" charset="0"/>
            </a:endParaRPr>
          </a:p>
          <a:p>
            <a:endParaRPr lang="en-US" altLang="ja-JP" sz="1050">
              <a:solidFill>
                <a:schemeClr val="tx2">
                  <a:lumMod val="25000"/>
                </a:schemeClr>
              </a:solidFill>
              <a:latin typeface="Courier New" panose="02070309020205020404" pitchFamily="49" charset="0"/>
            </a:endParaRPr>
          </a:p>
          <a:p>
            <a:r>
              <a:rPr lang="ja-JP" altLang="en-US" sz="1050">
                <a:solidFill>
                  <a:schemeClr val="tx2">
                    <a:lumMod val="25000"/>
                  </a:schemeClr>
                </a:solidFill>
                <a:latin typeface="Courier New" panose="02070309020205020404" pitchFamily="49" charset="0"/>
              </a:rPr>
              <a:t>構築，</a:t>
            </a:r>
            <a:endParaRPr lang="en-US" altLang="ja-JP" sz="1050" dirty="0">
              <a:solidFill>
                <a:schemeClr val="tx2">
                  <a:lumMod val="25000"/>
                </a:schemeClr>
              </a:solidFill>
              <a:latin typeface="Courier New" panose="02070309020205020404" pitchFamily="49" charset="0"/>
            </a:endParaRPr>
          </a:p>
        </p:txBody>
      </p:sp>
    </p:spTree>
    <p:extLst>
      <p:ext uri="{BB962C8B-B14F-4D97-AF65-F5344CB8AC3E}">
        <p14:creationId xmlns:p14="http://schemas.microsoft.com/office/powerpoint/2010/main" val="45163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100">
                <a:solidFill>
                  <a:schemeClr val="tx2">
                    <a:lumMod val="25000"/>
                  </a:schemeClr>
                </a:solidFill>
                <a:latin typeface="Courier New" panose="02070309020205020404" pitchFamily="49" charset="0"/>
              </a:rPr>
              <a:t>本研究では</a:t>
            </a:r>
            <a:r>
              <a:rPr lang="ja-JP" altLang="en-JP" sz="1100">
                <a:solidFill>
                  <a:schemeClr val="tx2">
                    <a:lumMod val="25000"/>
                  </a:schemeClr>
                </a:solidFill>
                <a:latin typeface="Courier New" panose="02070309020205020404" pitchFamily="49" charset="0"/>
              </a:rPr>
              <a:t>この</a:t>
            </a:r>
            <a:r>
              <a:rPr lang="ja-JP" altLang="en-US" sz="1100">
                <a:solidFill>
                  <a:schemeClr val="tx2">
                    <a:lumMod val="25000"/>
                  </a:schemeClr>
                </a:solidFill>
                <a:latin typeface="Courier New" panose="02070309020205020404" pitchFamily="49" charset="0"/>
              </a:rPr>
              <a:t>離散</a:t>
            </a:r>
            <a:r>
              <a:rPr lang="ja-JP" altLang="en-JP" sz="1100">
                <a:solidFill>
                  <a:schemeClr val="tx2">
                    <a:lumMod val="25000"/>
                  </a:schemeClr>
                </a:solidFill>
                <a:latin typeface="Courier New" panose="02070309020205020404" pitchFamily="49" charset="0"/>
              </a:rPr>
              <a:t>制御器合成における</a:t>
            </a:r>
            <a:r>
              <a:rPr lang="ja-JP" altLang="en-US" sz="1100">
                <a:solidFill>
                  <a:schemeClr val="tx2">
                    <a:lumMod val="25000"/>
                  </a:schemeClr>
                </a:solidFill>
                <a:latin typeface="Courier New" panose="02070309020205020404" pitchFamily="49" charset="0"/>
              </a:rPr>
              <a:t>課題を解決するため，次は離散制御器合成について詳説します．</a:t>
            </a:r>
            <a:br>
              <a:rPr lang="en-US" altLang="ja-JP" sz="1100" dirty="0">
                <a:solidFill>
                  <a:schemeClr val="tx2">
                    <a:lumMod val="25000"/>
                  </a:schemeClr>
                </a:solidFill>
                <a:latin typeface="Courier New" panose="02070309020205020404" pitchFamily="49" charset="0"/>
              </a:rPr>
            </a:br>
            <a:endParaRPr lang="en-JP" dirty="0"/>
          </a:p>
        </p:txBody>
      </p:sp>
    </p:spTree>
    <p:extLst>
      <p:ext uri="{BB962C8B-B14F-4D97-AF65-F5344CB8AC3E}">
        <p14:creationId xmlns:p14="http://schemas.microsoft.com/office/powerpoint/2010/main" val="637088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Shape 11"/>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46A46-CF47-9B45-B5DA-F02C44766F74}"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1603F-D4A7-9C4B-89CA-6D3ED9630C61}" type="slidenum">
              <a:rPr lang="en-US" smtClean="0"/>
              <a:t>‹#›</a:t>
            </a:fld>
            <a:endParaRPr lang="en-US"/>
          </a:p>
        </p:txBody>
      </p:sp>
    </p:spTree>
    <p:extLst>
      <p:ext uri="{BB962C8B-B14F-4D97-AF65-F5344CB8AC3E}">
        <p14:creationId xmlns:p14="http://schemas.microsoft.com/office/powerpoint/2010/main" val="740513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Shape 8"/>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0.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1.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7.wdp"/><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65.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500.png"/></Relationships>
</file>

<file path=ppt/slides/_rels/slide7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Shape 88">
            <a:extLst>
              <a:ext uri="{FF2B5EF4-FFF2-40B4-BE49-F238E27FC236}">
                <a16:creationId xmlns:a16="http://schemas.microsoft.com/office/drawing/2014/main" id="{2E26A0A2-2C57-B74A-8926-1282A4522CA7}"/>
              </a:ext>
            </a:extLst>
          </p:cNvPr>
          <p:cNvSpPr txBox="1">
            <a:spLocks/>
          </p:cNvSpPr>
          <p:nvPr/>
        </p:nvSpPr>
        <p:spPr>
          <a:xfrm>
            <a:off x="670591" y="3570891"/>
            <a:ext cx="8405676" cy="20362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en-US" altLang="ja" sz="60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MTSA</a:t>
            </a:r>
            <a:r>
              <a:rPr lang="ja-JP" altLang="en-US" sz="60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講座</a:t>
            </a:r>
            <a:endParaRPr lang="en-US" altLang="ja-JP" sz="60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endParaRPr>
          </a:p>
          <a:p>
            <a:r>
              <a:rPr lang="en-US" altLang="ja-JP" sz="32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〜MTSA</a:t>
            </a:r>
            <a:r>
              <a:rPr lang="ja-JP" altLang="en-US" sz="32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で制御器を作れるようになろう</a:t>
            </a:r>
            <a:r>
              <a:rPr lang="en-US" altLang="ja-JP" sz="32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a:t>
            </a:r>
          </a:p>
        </p:txBody>
      </p:sp>
      <p:sp>
        <p:nvSpPr>
          <p:cNvPr id="6" name="Shape 88">
            <a:extLst>
              <a:ext uri="{FF2B5EF4-FFF2-40B4-BE49-F238E27FC236}">
                <a16:creationId xmlns:a16="http://schemas.microsoft.com/office/drawing/2014/main" id="{2EF93920-21BF-0D40-B601-7A86FCC49055}"/>
              </a:ext>
            </a:extLst>
          </p:cNvPr>
          <p:cNvSpPr txBox="1">
            <a:spLocks/>
          </p:cNvSpPr>
          <p:nvPr/>
        </p:nvSpPr>
        <p:spPr>
          <a:xfrm>
            <a:off x="670591" y="2752174"/>
            <a:ext cx="6985267" cy="534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en-US" sz="3200"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鄭研究室</a:t>
            </a:r>
          </a:p>
        </p:txBody>
      </p:sp>
      <p:sp>
        <p:nvSpPr>
          <p:cNvPr id="7" name="Shape 88">
            <a:extLst>
              <a:ext uri="{FF2B5EF4-FFF2-40B4-BE49-F238E27FC236}">
                <a16:creationId xmlns:a16="http://schemas.microsoft.com/office/drawing/2014/main" id="{41B700F2-CBC4-3D45-9D1A-6C88B182C8DE}"/>
              </a:ext>
            </a:extLst>
          </p:cNvPr>
          <p:cNvSpPr txBox="1">
            <a:spLocks/>
          </p:cNvSpPr>
          <p:nvPr/>
        </p:nvSpPr>
        <p:spPr>
          <a:xfrm>
            <a:off x="7103327" y="6126777"/>
            <a:ext cx="1972940" cy="642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en-US" sz="32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山内</a:t>
            </a:r>
            <a:r>
              <a:rPr lang="en-US" sz="32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en-US" sz="3200" dirty="0" err="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拓人</a:t>
            </a:r>
            <a:endParaRPr lang="en-US"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5CD53EF-C5C4-8937-B296-B987748910CD}"/>
              </a:ext>
            </a:extLst>
          </p:cNvPr>
          <p:cNvSpPr txBox="1">
            <a:spLocks/>
          </p:cNvSpPr>
          <p:nvPr/>
        </p:nvSpPr>
        <p:spPr>
          <a:xfrm>
            <a:off x="558800" y="1143000"/>
            <a:ext cx="8585200" cy="166817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環境モデル</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・環境モデルとは「システムの</a:t>
            </a:r>
            <a:r>
              <a:rPr lang="ja-JP" altLang="en-US" sz="2000" b="1" u="sng">
                <a:solidFill>
                  <a:srgbClr val="FF0000"/>
                </a:solidFill>
                <a:latin typeface="Lato" panose="020F0502020204030203" pitchFamily="34" charset="0"/>
                <a:cs typeface="Lato" panose="020F0502020204030203" pitchFamily="34" charset="0"/>
              </a:rPr>
              <a:t>動作環境を表す</a:t>
            </a:r>
            <a:r>
              <a:rPr lang="en-US" altLang="ja-JP" sz="2000" b="1" u="sng" dirty="0">
                <a:solidFill>
                  <a:srgbClr val="FF0000"/>
                </a:solidFill>
                <a:latin typeface="Lato" panose="020F0502020204030203" pitchFamily="34" charset="0"/>
                <a:cs typeface="Lato" panose="020F0502020204030203" pitchFamily="34" charset="0"/>
              </a:rPr>
              <a:t>LTS</a:t>
            </a:r>
            <a:r>
              <a:rPr lang="ja-JP" altLang="en-US" sz="2000" dirty="0">
                <a:solidFill>
                  <a:schemeClr val="tx1"/>
                </a:solidFill>
                <a:latin typeface="Lato" panose="020F0502020204030203" pitchFamily="34" charset="0"/>
                <a:cs typeface="Lato" panose="020F0502020204030203" pitchFamily="34" charset="0"/>
              </a:rPr>
              <a:t>」</a:t>
            </a:r>
            <a:endParaRPr lang="en-US" altLang="ja-JP" sz="200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a:t>
            </a:r>
            <a:r>
              <a:rPr lang="ja-JP" altLang="en-JP" sz="2000">
                <a:solidFill>
                  <a:schemeClr val="tx2">
                    <a:lumMod val="25000"/>
                  </a:schemeClr>
                </a:solidFill>
                <a:latin typeface="Lato" panose="020F0502020204030203" pitchFamily="34" charset="0"/>
                <a:cs typeface="Lato" panose="020F0502020204030203" pitchFamily="34" charset="0"/>
              </a:rPr>
              <a:t>システム</a:t>
            </a:r>
            <a:r>
              <a:rPr lang="ja-JP" altLang="en-US" sz="2000">
                <a:solidFill>
                  <a:schemeClr val="tx2">
                    <a:lumMod val="25000"/>
                  </a:schemeClr>
                </a:solidFill>
                <a:latin typeface="Lato" panose="020F0502020204030203" pitchFamily="34" charset="0"/>
                <a:cs typeface="Lato" panose="020F0502020204030203" pitchFamily="34" charset="0"/>
              </a:rPr>
              <a:t>の構成要素（機能）ごとに環境モデルを設計する</a:t>
            </a: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a:t>
            </a:r>
            <a:r>
              <a:rPr lang="ja-JP" altLang="en-JP" sz="2000">
                <a:solidFill>
                  <a:schemeClr val="tx2">
                    <a:lumMod val="25000"/>
                  </a:schemeClr>
                </a:solidFill>
                <a:latin typeface="Lato" panose="020F0502020204030203" pitchFamily="34" charset="0"/>
                <a:cs typeface="Lato" panose="020F0502020204030203" pitchFamily="34" charset="0"/>
              </a:rPr>
              <a:t>安全性を</a:t>
            </a:r>
            <a:r>
              <a:rPr lang="ja-JP" altLang="en-US" sz="2000">
                <a:solidFill>
                  <a:schemeClr val="tx2">
                    <a:lumMod val="25000"/>
                  </a:schemeClr>
                </a:solidFill>
                <a:latin typeface="Lato" panose="020F0502020204030203" pitchFamily="34" charset="0"/>
                <a:cs typeface="Lato" panose="020F0502020204030203" pitchFamily="34" charset="0"/>
              </a:rPr>
              <a:t>充足している必要はない</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10</a:t>
              </a:fld>
              <a:endParaRPr lang="en" sz="3600" dirty="0">
                <a:solidFill>
                  <a:schemeClr val="bg1"/>
                </a:solidFill>
              </a:endParaRPr>
            </a:p>
          </p:txBody>
        </p:sp>
      </p:grpSp>
      <p:pic>
        <p:nvPicPr>
          <p:cNvPr id="9" name="Picture 8">
            <a:extLst>
              <a:ext uri="{FF2B5EF4-FFF2-40B4-BE49-F238E27FC236}">
                <a16:creationId xmlns:a16="http://schemas.microsoft.com/office/drawing/2014/main" id="{017DE501-FD8F-BD7C-622C-2F3EDCC6A6A4}"/>
              </a:ext>
            </a:extLst>
          </p:cNvPr>
          <p:cNvPicPr>
            <a:picLocks noChangeAspect="1"/>
          </p:cNvPicPr>
          <p:nvPr/>
        </p:nvPicPr>
        <p:blipFill>
          <a:blip r:embed="rId3"/>
          <a:stretch>
            <a:fillRect/>
          </a:stretch>
        </p:blipFill>
        <p:spPr>
          <a:xfrm>
            <a:off x="892861" y="3866283"/>
            <a:ext cx="7358278" cy="1275206"/>
          </a:xfrm>
          <a:prstGeom prst="rect">
            <a:avLst/>
          </a:prstGeom>
          <a:ln>
            <a:solidFill>
              <a:schemeClr val="accent1">
                <a:shade val="15000"/>
              </a:schemeClr>
            </a:solidFill>
          </a:ln>
        </p:spPr>
      </p:pic>
      <p:sp>
        <p:nvSpPr>
          <p:cNvPr id="22" name="Title 1">
            <a:extLst>
              <a:ext uri="{FF2B5EF4-FFF2-40B4-BE49-F238E27FC236}">
                <a16:creationId xmlns:a16="http://schemas.microsoft.com/office/drawing/2014/main" id="{A959AADB-2C08-3F88-4B60-AFFF301247D7}"/>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STEP1:</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3" name="TextBox 22">
            <a:extLst>
              <a:ext uri="{FF2B5EF4-FFF2-40B4-BE49-F238E27FC236}">
                <a16:creationId xmlns:a16="http://schemas.microsoft.com/office/drawing/2014/main" id="{F3905B59-6AB0-0DE6-6009-4D5C2115839A}"/>
              </a:ext>
            </a:extLst>
          </p:cNvPr>
          <p:cNvSpPr txBox="1"/>
          <p:nvPr/>
        </p:nvSpPr>
        <p:spPr>
          <a:xfrm>
            <a:off x="892861" y="3527729"/>
            <a:ext cx="1747594" cy="338554"/>
          </a:xfrm>
          <a:prstGeom prst="rect">
            <a:avLst/>
          </a:prstGeom>
          <a:noFill/>
        </p:spPr>
        <p:txBody>
          <a:bodyPr wrap="none" rtlCol="0">
            <a:spAutoFit/>
          </a:bodyPr>
          <a:lstStyle/>
          <a:p>
            <a:r>
              <a:rPr lang="en-JP" sz="1600" b="1" dirty="0"/>
              <a:t>ROOM</a:t>
            </a:r>
            <a:r>
              <a:rPr lang="en-JP" sz="1200" dirty="0"/>
              <a:t>：環境モデル</a:t>
            </a:r>
            <a:endParaRPr lang="en-JP" sz="1600" dirty="0"/>
          </a:p>
        </p:txBody>
      </p:sp>
      <p:pic>
        <p:nvPicPr>
          <p:cNvPr id="24" name="Picture 23">
            <a:extLst>
              <a:ext uri="{FF2B5EF4-FFF2-40B4-BE49-F238E27FC236}">
                <a16:creationId xmlns:a16="http://schemas.microsoft.com/office/drawing/2014/main" id="{DFD4ECB5-C4E7-C903-5BCF-BE095068BF53}"/>
              </a:ext>
            </a:extLst>
          </p:cNvPr>
          <p:cNvPicPr>
            <a:picLocks noChangeAspect="1"/>
          </p:cNvPicPr>
          <p:nvPr/>
        </p:nvPicPr>
        <p:blipFill>
          <a:blip r:embed="rId4"/>
          <a:stretch>
            <a:fillRect/>
          </a:stretch>
        </p:blipFill>
        <p:spPr>
          <a:xfrm>
            <a:off x="3764703" y="5611591"/>
            <a:ext cx="1614593" cy="882201"/>
          </a:xfrm>
          <a:prstGeom prst="rect">
            <a:avLst/>
          </a:prstGeom>
          <a:ln>
            <a:solidFill>
              <a:schemeClr val="tx1"/>
            </a:solidFill>
          </a:ln>
        </p:spPr>
      </p:pic>
      <p:sp>
        <p:nvSpPr>
          <p:cNvPr id="25" name="TextBox 24">
            <a:extLst>
              <a:ext uri="{FF2B5EF4-FFF2-40B4-BE49-F238E27FC236}">
                <a16:creationId xmlns:a16="http://schemas.microsoft.com/office/drawing/2014/main" id="{FBAC2148-ABA9-D24D-63E9-3370B471BA9D}"/>
              </a:ext>
            </a:extLst>
          </p:cNvPr>
          <p:cNvSpPr txBox="1"/>
          <p:nvPr/>
        </p:nvSpPr>
        <p:spPr>
          <a:xfrm>
            <a:off x="3677363" y="5273037"/>
            <a:ext cx="1789272" cy="338554"/>
          </a:xfrm>
          <a:prstGeom prst="rect">
            <a:avLst/>
          </a:prstGeom>
          <a:noFill/>
        </p:spPr>
        <p:txBody>
          <a:bodyPr wrap="none" rtlCol="0">
            <a:spAutoFit/>
          </a:bodyPr>
          <a:lstStyle/>
          <a:p>
            <a:r>
              <a:rPr lang="en-JP" sz="1600" b="1" dirty="0"/>
              <a:t>ALERT</a:t>
            </a:r>
            <a:r>
              <a:rPr lang="en-JP" sz="1200" dirty="0"/>
              <a:t>：環境モデル</a:t>
            </a:r>
            <a:endParaRPr lang="en-JP" sz="1600" dirty="0"/>
          </a:p>
        </p:txBody>
      </p:sp>
      <p:sp>
        <p:nvSpPr>
          <p:cNvPr id="2" name="Rounded Rectangular Callout 1">
            <a:extLst>
              <a:ext uri="{FF2B5EF4-FFF2-40B4-BE49-F238E27FC236}">
                <a16:creationId xmlns:a16="http://schemas.microsoft.com/office/drawing/2014/main" id="{52D18259-2A72-259E-4692-47C80AF093B3}"/>
              </a:ext>
            </a:extLst>
          </p:cNvPr>
          <p:cNvSpPr/>
          <p:nvPr/>
        </p:nvSpPr>
        <p:spPr>
          <a:xfrm>
            <a:off x="6778809" y="2499933"/>
            <a:ext cx="2302092" cy="1371483"/>
          </a:xfrm>
          <a:prstGeom prst="wedgeRoundRectCallout">
            <a:avLst>
              <a:gd name="adj1" fmla="val -48909"/>
              <a:gd name="adj2" fmla="val 58536"/>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sz="1200">
                <a:solidFill>
                  <a:schemeClr val="tx2">
                    <a:lumMod val="25000"/>
                  </a:schemeClr>
                </a:solidFill>
              </a:rPr>
              <a:t>人数管理に関わる環境</a:t>
            </a:r>
          </a:p>
        </p:txBody>
      </p:sp>
      <p:pic>
        <p:nvPicPr>
          <p:cNvPr id="3" name="Picture 2">
            <a:extLst>
              <a:ext uri="{FF2B5EF4-FFF2-40B4-BE49-F238E27FC236}">
                <a16:creationId xmlns:a16="http://schemas.microsoft.com/office/drawing/2014/main" id="{A4A2046F-CBBD-8C7F-7348-CC4144B16B83}"/>
              </a:ext>
            </a:extLst>
          </p:cNvPr>
          <p:cNvPicPr>
            <a:picLocks noChangeAspect="1"/>
          </p:cNvPicPr>
          <p:nvPr/>
        </p:nvPicPr>
        <p:blipFill>
          <a:blip r:embed="rId5"/>
          <a:stretch>
            <a:fillRect/>
          </a:stretch>
        </p:blipFill>
        <p:spPr>
          <a:xfrm>
            <a:off x="6973178" y="2529291"/>
            <a:ext cx="1912509" cy="1050283"/>
          </a:xfrm>
          <a:prstGeom prst="rect">
            <a:avLst/>
          </a:prstGeom>
          <a:ln>
            <a:noFill/>
          </a:ln>
        </p:spPr>
      </p:pic>
      <p:sp>
        <p:nvSpPr>
          <p:cNvPr id="7" name="Rounded Rectangular Callout 6">
            <a:extLst>
              <a:ext uri="{FF2B5EF4-FFF2-40B4-BE49-F238E27FC236}">
                <a16:creationId xmlns:a16="http://schemas.microsoft.com/office/drawing/2014/main" id="{6453EA12-1098-E7B1-14C1-5D44C9D43110}"/>
              </a:ext>
            </a:extLst>
          </p:cNvPr>
          <p:cNvSpPr/>
          <p:nvPr/>
        </p:nvSpPr>
        <p:spPr>
          <a:xfrm>
            <a:off x="5502260" y="5539212"/>
            <a:ext cx="1979195" cy="954580"/>
          </a:xfrm>
          <a:prstGeom prst="wedgeRoundRectCallout">
            <a:avLst>
              <a:gd name="adj1" fmla="val -56097"/>
              <a:gd name="adj2" fmla="val 3303"/>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sz="1200">
                <a:solidFill>
                  <a:schemeClr val="tx2">
                    <a:lumMod val="25000"/>
                  </a:schemeClr>
                </a:solidFill>
              </a:rPr>
              <a:t>非常時検知に関わる環境</a:t>
            </a:r>
          </a:p>
        </p:txBody>
      </p:sp>
      <p:pic>
        <p:nvPicPr>
          <p:cNvPr id="10" name="Graphic 9" descr="Siren with solid fill">
            <a:extLst>
              <a:ext uri="{FF2B5EF4-FFF2-40B4-BE49-F238E27FC236}">
                <a16:creationId xmlns:a16="http://schemas.microsoft.com/office/drawing/2014/main" id="{F51D6EBE-EA4E-773D-FBCF-E1BEF8E40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3800" y="5527337"/>
            <a:ext cx="720031" cy="720031"/>
          </a:xfrm>
          <a:prstGeom prst="rect">
            <a:avLst/>
          </a:prstGeom>
        </p:spPr>
      </p:pic>
      <p:sp>
        <p:nvSpPr>
          <p:cNvPr id="12" name="Oval 11">
            <a:extLst>
              <a:ext uri="{FF2B5EF4-FFF2-40B4-BE49-F238E27FC236}">
                <a16:creationId xmlns:a16="http://schemas.microsoft.com/office/drawing/2014/main" id="{16A69CE0-1F15-05A2-13C0-85B9B0F7C1CB}"/>
              </a:ext>
            </a:extLst>
          </p:cNvPr>
          <p:cNvSpPr/>
          <p:nvPr/>
        </p:nvSpPr>
        <p:spPr>
          <a:xfrm>
            <a:off x="277180" y="5920228"/>
            <a:ext cx="423463" cy="4259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Text Placeholder 2">
            <a:extLst>
              <a:ext uri="{FF2B5EF4-FFF2-40B4-BE49-F238E27FC236}">
                <a16:creationId xmlns:a16="http://schemas.microsoft.com/office/drawing/2014/main" id="{AE922A47-CD5D-D797-FCB6-FDEA7DF527F2}"/>
              </a:ext>
            </a:extLst>
          </p:cNvPr>
          <p:cNvSpPr txBox="1">
            <a:spLocks/>
          </p:cNvSpPr>
          <p:nvPr/>
        </p:nvSpPr>
        <p:spPr>
          <a:xfrm>
            <a:off x="244286" y="5791516"/>
            <a:ext cx="2926426" cy="88220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000">
                <a:solidFill>
                  <a:schemeClr val="bg1"/>
                </a:solidFill>
              </a:rPr>
              <a:t>例</a:t>
            </a:r>
            <a:r>
              <a:rPr lang="en-US" altLang="ja-JP" sz="2000" dirty="0">
                <a:solidFill>
                  <a:schemeClr val="tx2">
                    <a:lumMod val="25000"/>
                  </a:schemeClr>
                </a:solidFill>
              </a:rPr>
              <a:t>  </a:t>
            </a:r>
            <a:r>
              <a:rPr lang="ja-JP" altLang="en-US" sz="2000">
                <a:solidFill>
                  <a:schemeClr val="tx2">
                    <a:lumMod val="25000"/>
                  </a:schemeClr>
                </a:solidFill>
              </a:rPr>
              <a:t>人数管理システムの</a:t>
            </a:r>
            <a:br>
              <a:rPr lang="en-US" altLang="ja-JP" sz="2000">
                <a:solidFill>
                  <a:schemeClr val="tx2">
                    <a:lumMod val="25000"/>
                  </a:schemeClr>
                </a:solidFill>
              </a:rPr>
            </a:br>
            <a:r>
              <a:rPr lang="en-US" altLang="ja-JP" sz="2000">
                <a:solidFill>
                  <a:schemeClr val="tx2">
                    <a:lumMod val="25000"/>
                  </a:schemeClr>
                </a:solidFill>
              </a:rPr>
              <a:t>      </a:t>
            </a:r>
            <a:r>
              <a:rPr lang="ja-JP" altLang="en-US" sz="2000">
                <a:solidFill>
                  <a:schemeClr val="tx2">
                    <a:lumMod val="25000"/>
                  </a:schemeClr>
                </a:solidFill>
              </a:rPr>
              <a:t>環境モデル</a:t>
            </a:r>
            <a:endParaRPr lang="en-US" altLang="ja-JP" sz="1600" dirty="0">
              <a:solidFill>
                <a:schemeClr val="tx2">
                  <a:lumMod val="25000"/>
                </a:schemeClr>
              </a:solidFill>
            </a:endParaRPr>
          </a:p>
        </p:txBody>
      </p:sp>
    </p:spTree>
    <p:extLst>
      <p:ext uri="{BB962C8B-B14F-4D97-AF65-F5344CB8AC3E}">
        <p14:creationId xmlns:p14="http://schemas.microsoft.com/office/powerpoint/2010/main" val="136123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D546D-6B5A-F299-7CB9-B9D2400442F2}"/>
            </a:ext>
          </a:extLst>
        </p:cNvPr>
        <p:cNvGrpSpPr/>
        <p:nvPr/>
      </p:nvGrpSpPr>
      <p:grpSpPr>
        <a:xfrm>
          <a:off x="0" y="0"/>
          <a:ext cx="0" cy="0"/>
          <a:chOff x="0" y="0"/>
          <a:chExt cx="0" cy="0"/>
        </a:xfrm>
      </p:grpSpPr>
      <p:sp>
        <p:nvSpPr>
          <p:cNvPr id="21" name="Text Placeholder 2">
            <a:extLst>
              <a:ext uri="{FF2B5EF4-FFF2-40B4-BE49-F238E27FC236}">
                <a16:creationId xmlns:a16="http://schemas.microsoft.com/office/drawing/2014/main" id="{F68F5C96-75F4-70EB-573B-A5C93AC7BA45}"/>
              </a:ext>
            </a:extLst>
          </p:cNvPr>
          <p:cNvSpPr txBox="1">
            <a:spLocks/>
          </p:cNvSpPr>
          <p:nvPr/>
        </p:nvSpPr>
        <p:spPr>
          <a:xfrm>
            <a:off x="558800" y="1143000"/>
            <a:ext cx="8585200" cy="61534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400" b="1" dirty="0">
                <a:solidFill>
                  <a:schemeClr val="tx2">
                    <a:lumMod val="25000"/>
                  </a:schemeClr>
                </a:solidFill>
                <a:latin typeface="Lato" panose="020F0502020204030203" pitchFamily="34" charset="0"/>
                <a:cs typeface="Lato" panose="020F0502020204030203" pitchFamily="34" charset="0"/>
              </a:rPr>
              <a:t>ALERT</a:t>
            </a:r>
            <a:r>
              <a:rPr lang="ja-JP" altLang="en-US" sz="2400" b="1" dirty="0">
                <a:solidFill>
                  <a:schemeClr val="tx2">
                    <a:lumMod val="25000"/>
                  </a:schemeClr>
                </a:solidFill>
                <a:latin typeface="Lato" panose="020F0502020204030203" pitchFamily="34" charset="0"/>
                <a:cs typeface="Lato" panose="020F0502020204030203" pitchFamily="34" charset="0"/>
              </a:rPr>
              <a:t>モデルの正解</a:t>
            </a:r>
            <a:endParaRPr lang="en-US" altLang="ja-JP" sz="2400" b="1" dirty="0">
              <a:solidFill>
                <a:schemeClr val="tx2">
                  <a:lumMod val="25000"/>
                </a:schemeClr>
              </a:solidFill>
              <a:latin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A55BC0AF-492D-E034-7FB9-D06CB2369075}"/>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5588E427-56BF-8F39-37E2-C3EE516043A0}"/>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20E71B50-F105-2B02-23EA-929EB5BDAD93}"/>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11</a:t>
              </a:fld>
              <a:endParaRPr lang="en" sz="3600" dirty="0">
                <a:solidFill>
                  <a:schemeClr val="bg1"/>
                </a:solidFill>
              </a:endParaRPr>
            </a:p>
          </p:txBody>
        </p:sp>
      </p:grpSp>
      <p:sp>
        <p:nvSpPr>
          <p:cNvPr id="22" name="Title 1">
            <a:extLst>
              <a:ext uri="{FF2B5EF4-FFF2-40B4-BE49-F238E27FC236}">
                <a16:creationId xmlns:a16="http://schemas.microsoft.com/office/drawing/2014/main" id="{E8E5714C-CF9F-F8B1-CB0C-67907CF01815}"/>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STEP1:</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13" name="図 12">
            <a:extLst>
              <a:ext uri="{FF2B5EF4-FFF2-40B4-BE49-F238E27FC236}">
                <a16:creationId xmlns:a16="http://schemas.microsoft.com/office/drawing/2014/main" id="{BA601454-B5D3-8DE6-2257-28A2637F2E57}"/>
              </a:ext>
            </a:extLst>
          </p:cNvPr>
          <p:cNvPicPr>
            <a:picLocks noChangeAspect="1"/>
          </p:cNvPicPr>
          <p:nvPr/>
        </p:nvPicPr>
        <p:blipFill>
          <a:blip r:embed="rId3"/>
          <a:srcRect l="1310" t="18792" r="3053" b="8806"/>
          <a:stretch/>
        </p:blipFill>
        <p:spPr>
          <a:xfrm>
            <a:off x="860928" y="2043890"/>
            <a:ext cx="7422144" cy="3903953"/>
          </a:xfrm>
          <a:prstGeom prst="rect">
            <a:avLst/>
          </a:prstGeom>
          <a:effectLst>
            <a:outerShdw blurRad="63500" sx="102000" sy="102000" algn="ctr" rotWithShape="0">
              <a:prstClr val="black">
                <a:alpha val="40000"/>
              </a:prstClr>
            </a:outerShdw>
          </a:effectLst>
        </p:spPr>
      </p:pic>
      <p:sp>
        <p:nvSpPr>
          <p:cNvPr id="9" name="角丸四角形吹き出し 8">
            <a:extLst>
              <a:ext uri="{FF2B5EF4-FFF2-40B4-BE49-F238E27FC236}">
                <a16:creationId xmlns:a16="http://schemas.microsoft.com/office/drawing/2014/main" id="{32FCCD00-09AB-A62E-7601-94CDE935ACB7}"/>
              </a:ext>
            </a:extLst>
          </p:cNvPr>
          <p:cNvSpPr/>
          <p:nvPr/>
        </p:nvSpPr>
        <p:spPr>
          <a:xfrm>
            <a:off x="6103706" y="1351130"/>
            <a:ext cx="2579914" cy="1304829"/>
          </a:xfrm>
          <a:prstGeom prst="wedgeRoundRectCallout">
            <a:avLst>
              <a:gd name="adj1" fmla="val -88361"/>
              <a:gd name="adj2" fmla="val 56046"/>
              <a:gd name="adj3" fmla="val 16667"/>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3">
            <a:extLst>
              <a:ext uri="{FF2B5EF4-FFF2-40B4-BE49-F238E27FC236}">
                <a16:creationId xmlns:a16="http://schemas.microsoft.com/office/drawing/2014/main" id="{C56D60CA-F5DF-0B47-0B4C-D69321C11E74}"/>
              </a:ext>
            </a:extLst>
          </p:cNvPr>
          <p:cNvPicPr>
            <a:picLocks noChangeAspect="1"/>
          </p:cNvPicPr>
          <p:nvPr/>
        </p:nvPicPr>
        <p:blipFill>
          <a:blip r:embed="rId4"/>
          <a:stretch>
            <a:fillRect/>
          </a:stretch>
        </p:blipFill>
        <p:spPr>
          <a:xfrm>
            <a:off x="6619023" y="1673356"/>
            <a:ext cx="1614593" cy="882201"/>
          </a:xfrm>
          <a:prstGeom prst="rect">
            <a:avLst/>
          </a:prstGeom>
          <a:ln>
            <a:noFill/>
          </a:ln>
        </p:spPr>
      </p:pic>
      <p:sp>
        <p:nvSpPr>
          <p:cNvPr id="7" name="TextBox 24">
            <a:extLst>
              <a:ext uri="{FF2B5EF4-FFF2-40B4-BE49-F238E27FC236}">
                <a16:creationId xmlns:a16="http://schemas.microsoft.com/office/drawing/2014/main" id="{706C155A-055E-6F33-912A-A18AE342BDE7}"/>
              </a:ext>
            </a:extLst>
          </p:cNvPr>
          <p:cNvSpPr txBox="1"/>
          <p:nvPr/>
        </p:nvSpPr>
        <p:spPr>
          <a:xfrm>
            <a:off x="6531683" y="1351130"/>
            <a:ext cx="1789272" cy="338554"/>
          </a:xfrm>
          <a:prstGeom prst="rect">
            <a:avLst/>
          </a:prstGeom>
          <a:noFill/>
        </p:spPr>
        <p:txBody>
          <a:bodyPr wrap="none" rtlCol="0">
            <a:spAutoFit/>
          </a:bodyPr>
          <a:lstStyle/>
          <a:p>
            <a:r>
              <a:rPr lang="en-JP" sz="1600" b="1" dirty="0"/>
              <a:t>ALERT</a:t>
            </a:r>
            <a:r>
              <a:rPr lang="en-JP" sz="1200" dirty="0"/>
              <a:t>：環境モデル</a:t>
            </a:r>
            <a:endParaRPr lang="en-JP" sz="1600" dirty="0"/>
          </a:p>
        </p:txBody>
      </p:sp>
    </p:spTree>
    <p:extLst>
      <p:ext uri="{BB962C8B-B14F-4D97-AF65-F5344CB8AC3E}">
        <p14:creationId xmlns:p14="http://schemas.microsoft.com/office/powerpoint/2010/main" val="2908350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09C8-4BDB-A820-407A-D98860EAD210}"/>
            </a:ext>
          </a:extLst>
        </p:cNvPr>
        <p:cNvGrpSpPr/>
        <p:nvPr/>
      </p:nvGrpSpPr>
      <p:grpSpPr>
        <a:xfrm>
          <a:off x="0" y="0"/>
          <a:ext cx="0" cy="0"/>
          <a:chOff x="0" y="0"/>
          <a:chExt cx="0" cy="0"/>
        </a:xfrm>
      </p:grpSpPr>
      <p:sp>
        <p:nvSpPr>
          <p:cNvPr id="21" name="Text Placeholder 2">
            <a:extLst>
              <a:ext uri="{FF2B5EF4-FFF2-40B4-BE49-F238E27FC236}">
                <a16:creationId xmlns:a16="http://schemas.microsoft.com/office/drawing/2014/main" id="{61521B74-3636-F20E-5B4C-BB6BC6C51777}"/>
              </a:ext>
            </a:extLst>
          </p:cNvPr>
          <p:cNvSpPr txBox="1">
            <a:spLocks/>
          </p:cNvSpPr>
          <p:nvPr/>
        </p:nvSpPr>
        <p:spPr>
          <a:xfrm>
            <a:off x="558800" y="1143000"/>
            <a:ext cx="8585200" cy="166817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400" b="1" dirty="0">
                <a:solidFill>
                  <a:schemeClr val="tx2">
                    <a:lumMod val="25000"/>
                  </a:schemeClr>
                </a:solidFill>
                <a:latin typeface="Lato" panose="020F0502020204030203" pitchFamily="34" charset="0"/>
                <a:cs typeface="Lato" panose="020F0502020204030203" pitchFamily="34" charset="0"/>
              </a:rPr>
              <a:t>ROOM</a:t>
            </a:r>
            <a:r>
              <a:rPr lang="ja-JP" altLang="en-US" sz="2400" b="1" dirty="0">
                <a:solidFill>
                  <a:schemeClr val="tx2">
                    <a:lumMod val="25000"/>
                  </a:schemeClr>
                </a:solidFill>
                <a:latin typeface="Lato" panose="020F0502020204030203" pitchFamily="34" charset="0"/>
                <a:cs typeface="Lato" panose="020F0502020204030203" pitchFamily="34" charset="0"/>
              </a:rPr>
              <a:t>モデルの正解</a:t>
            </a:r>
            <a:endParaRPr lang="en-US" altLang="ja-JP" sz="2400" b="1" dirty="0">
              <a:solidFill>
                <a:schemeClr val="tx2">
                  <a:lumMod val="25000"/>
                </a:schemeClr>
              </a:solidFill>
              <a:latin typeface="Lato" panose="020F0502020204030203" pitchFamily="34" charset="0"/>
              <a:cs typeface="Lato" panose="020F0502020204030203" pitchFamily="34" charset="0"/>
            </a:endParaRPr>
          </a:p>
        </p:txBody>
      </p:sp>
      <p:sp>
        <p:nvSpPr>
          <p:cNvPr id="22" name="Title 1">
            <a:extLst>
              <a:ext uri="{FF2B5EF4-FFF2-40B4-BE49-F238E27FC236}">
                <a16:creationId xmlns:a16="http://schemas.microsoft.com/office/drawing/2014/main" id="{13F09EF1-0B86-95ED-AD0A-4884BC2A9763}"/>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STEP1:</a:t>
            </a:r>
            <a:b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4" name="Group 3">
            <a:extLst>
              <a:ext uri="{FF2B5EF4-FFF2-40B4-BE49-F238E27FC236}">
                <a16:creationId xmlns:a16="http://schemas.microsoft.com/office/drawing/2014/main" id="{267230B0-152C-C059-9EDC-864DED45F641}"/>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855D43D5-4B47-6E51-1A3B-496E24416B40}"/>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7C27AC4B-267C-47DC-D2C9-597F8AE68606}"/>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12</a:t>
              </a:fld>
              <a:endParaRPr lang="en" sz="3600" dirty="0">
                <a:solidFill>
                  <a:schemeClr val="bg1"/>
                </a:solidFill>
              </a:endParaRPr>
            </a:p>
          </p:txBody>
        </p:sp>
      </p:grpSp>
      <p:pic>
        <p:nvPicPr>
          <p:cNvPr id="31" name="図 30" descr="テキスト&#10;&#10;AI によって生成されたコンテンツは間違っている可能性があります。">
            <a:extLst>
              <a:ext uri="{FF2B5EF4-FFF2-40B4-BE49-F238E27FC236}">
                <a16:creationId xmlns:a16="http://schemas.microsoft.com/office/drawing/2014/main" id="{8CB79CF4-F1A2-76CA-D651-148854278669}"/>
              </a:ext>
            </a:extLst>
          </p:cNvPr>
          <p:cNvPicPr>
            <a:picLocks noChangeAspect="1"/>
          </p:cNvPicPr>
          <p:nvPr/>
        </p:nvPicPr>
        <p:blipFill>
          <a:blip r:embed="rId3"/>
          <a:srcRect r="16866" b="10119"/>
          <a:stretch/>
        </p:blipFill>
        <p:spPr>
          <a:xfrm>
            <a:off x="807600" y="1717258"/>
            <a:ext cx="7528799" cy="4869078"/>
          </a:xfrm>
          <a:prstGeom prst="rect">
            <a:avLst/>
          </a:prstGeom>
          <a:effectLst>
            <a:outerShdw blurRad="63500" sx="102000" sy="102000" algn="ctr" rotWithShape="0">
              <a:prstClr val="black">
                <a:alpha val="40000"/>
              </a:prstClr>
            </a:outerShdw>
          </a:effectLst>
        </p:spPr>
      </p:pic>
      <p:sp>
        <p:nvSpPr>
          <p:cNvPr id="20" name="角丸四角形吹き出し 19">
            <a:extLst>
              <a:ext uri="{FF2B5EF4-FFF2-40B4-BE49-F238E27FC236}">
                <a16:creationId xmlns:a16="http://schemas.microsoft.com/office/drawing/2014/main" id="{44482EDD-FCC1-0395-8EC5-CA482A69DB09}"/>
              </a:ext>
            </a:extLst>
          </p:cNvPr>
          <p:cNvSpPr/>
          <p:nvPr/>
        </p:nvSpPr>
        <p:spPr>
          <a:xfrm>
            <a:off x="4759779" y="1023623"/>
            <a:ext cx="4267334" cy="1304829"/>
          </a:xfrm>
          <a:prstGeom prst="wedgeRoundRectCallout">
            <a:avLst>
              <a:gd name="adj1" fmla="val -35781"/>
              <a:gd name="adj2" fmla="val 56045"/>
              <a:gd name="adj3" fmla="val 16667"/>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8">
            <a:extLst>
              <a:ext uri="{FF2B5EF4-FFF2-40B4-BE49-F238E27FC236}">
                <a16:creationId xmlns:a16="http://schemas.microsoft.com/office/drawing/2014/main" id="{A066EE24-7D59-E60E-78D6-E456E221B941}"/>
              </a:ext>
            </a:extLst>
          </p:cNvPr>
          <p:cNvPicPr>
            <a:picLocks noChangeAspect="1"/>
          </p:cNvPicPr>
          <p:nvPr/>
        </p:nvPicPr>
        <p:blipFill>
          <a:blip r:embed="rId4"/>
          <a:stretch>
            <a:fillRect/>
          </a:stretch>
        </p:blipFill>
        <p:spPr>
          <a:xfrm>
            <a:off x="4866641" y="1438293"/>
            <a:ext cx="4070665" cy="705455"/>
          </a:xfrm>
          <a:prstGeom prst="rect">
            <a:avLst/>
          </a:prstGeom>
          <a:ln>
            <a:noFill/>
          </a:ln>
        </p:spPr>
      </p:pic>
      <p:sp>
        <p:nvSpPr>
          <p:cNvPr id="14" name="TextBox 22">
            <a:extLst>
              <a:ext uri="{FF2B5EF4-FFF2-40B4-BE49-F238E27FC236}">
                <a16:creationId xmlns:a16="http://schemas.microsoft.com/office/drawing/2014/main" id="{C1C48286-2944-6004-C990-1B1F7EF6D83C}"/>
              </a:ext>
            </a:extLst>
          </p:cNvPr>
          <p:cNvSpPr txBox="1"/>
          <p:nvPr/>
        </p:nvSpPr>
        <p:spPr>
          <a:xfrm>
            <a:off x="4843234" y="1083411"/>
            <a:ext cx="1747594" cy="338554"/>
          </a:xfrm>
          <a:prstGeom prst="rect">
            <a:avLst/>
          </a:prstGeom>
          <a:noFill/>
        </p:spPr>
        <p:txBody>
          <a:bodyPr wrap="square" rtlCol="0">
            <a:spAutoFit/>
          </a:bodyPr>
          <a:lstStyle/>
          <a:p>
            <a:r>
              <a:rPr lang="en-JP" sz="1600" b="1" dirty="0"/>
              <a:t>ROOM</a:t>
            </a:r>
            <a:r>
              <a:rPr lang="en-JP" sz="1200" dirty="0"/>
              <a:t>：環境モデル</a:t>
            </a:r>
            <a:endParaRPr lang="en-JP" sz="1600" dirty="0"/>
          </a:p>
        </p:txBody>
      </p:sp>
    </p:spTree>
    <p:extLst>
      <p:ext uri="{BB962C8B-B14F-4D97-AF65-F5344CB8AC3E}">
        <p14:creationId xmlns:p14="http://schemas.microsoft.com/office/powerpoint/2010/main" val="251185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5CD53EF-C5C4-8937-B296-B987748910CD}"/>
              </a:ext>
            </a:extLst>
          </p:cNvPr>
          <p:cNvSpPr txBox="1">
            <a:spLocks/>
          </p:cNvSpPr>
          <p:nvPr/>
        </p:nvSpPr>
        <p:spPr>
          <a:xfrm>
            <a:off x="558800" y="1143000"/>
            <a:ext cx="8585200" cy="200852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監視モデル</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・監視モデルシステムの</a:t>
            </a:r>
            <a:r>
              <a:rPr lang="ja-JP" altLang="en-US" sz="2000" b="1" u="sng">
                <a:solidFill>
                  <a:srgbClr val="FF0000"/>
                </a:solidFill>
                <a:latin typeface="Lato" panose="020F0502020204030203" pitchFamily="34" charset="0"/>
                <a:cs typeface="Lato" panose="020F0502020204030203" pitchFamily="34" charset="0"/>
              </a:rPr>
              <a:t>安全性を表す</a:t>
            </a:r>
            <a:r>
              <a:rPr lang="en-US" altLang="ja-JP" sz="2000" b="1" u="sng" dirty="0">
                <a:solidFill>
                  <a:srgbClr val="FF0000"/>
                </a:solidFill>
                <a:latin typeface="Lato" panose="020F0502020204030203" pitchFamily="34" charset="0"/>
                <a:cs typeface="Lato" panose="020F0502020204030203" pitchFamily="34" charset="0"/>
              </a:rPr>
              <a:t>LTS</a:t>
            </a:r>
            <a:endParaRPr lang="en-US" altLang="ja-JP" sz="2400" b="1" u="sng" dirty="0">
              <a:solidFill>
                <a:srgbClr val="FF0000"/>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rPr>
              <a:t>・悪い事象が発生すると違反状態に遷移するモデル</a:t>
            </a:r>
            <a:endParaRPr lang="en-US" altLang="ja-JP" sz="2000" dirty="0">
              <a:solidFill>
                <a:schemeClr val="tx2">
                  <a:lumMod val="25000"/>
                </a:schemeClr>
              </a:solidFill>
            </a:endParaRPr>
          </a:p>
          <a:p>
            <a:pPr marL="38100" indent="0">
              <a:buClr>
                <a:schemeClr val="tx2">
                  <a:lumMod val="25000"/>
                </a:schemeClr>
              </a:buClr>
              <a:buNone/>
            </a:pPr>
            <a:r>
              <a:rPr lang="ja-JP" altLang="en-US" sz="2000">
                <a:solidFill>
                  <a:schemeClr val="tx2">
                    <a:lumMod val="25000"/>
                  </a:schemeClr>
                </a:solidFill>
              </a:rPr>
              <a:t>・違反状態：悪い事象が生じた後の状態（</a:t>
            </a:r>
            <a:r>
              <a:rPr lang="en-US" altLang="ja-JP" sz="2000">
                <a:solidFill>
                  <a:schemeClr val="tx2">
                    <a:lumMod val="25000"/>
                  </a:schemeClr>
                </a:solidFill>
              </a:rPr>
              <a:t>-1</a:t>
            </a:r>
            <a:r>
              <a:rPr lang="ja-JP" altLang="en-US" sz="2000">
                <a:solidFill>
                  <a:schemeClr val="tx2">
                    <a:lumMod val="25000"/>
                  </a:schemeClr>
                </a:solidFill>
              </a:rPr>
              <a:t>の状態）</a:t>
            </a:r>
            <a:endParaRPr lang="en-US" altLang="ja-JP" sz="2000" dirty="0">
              <a:solidFill>
                <a:schemeClr val="tx2">
                  <a:lumMod val="25000"/>
                </a:schemeClr>
              </a:solidFill>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・形式的表現である線形時相論理式から自動生成可能</a:t>
            </a:r>
            <a:r>
              <a:rPr lang="en-US" altLang="ja-JP" sz="1600" dirty="0">
                <a:solidFill>
                  <a:schemeClr val="tx2">
                    <a:lumMod val="25000"/>
                  </a:schemeClr>
                </a:solidFill>
                <a:latin typeface="Lato" panose="020F0502020204030203" pitchFamily="34" charset="0"/>
                <a:cs typeface="Lato" panose="020F0502020204030203" pitchFamily="34" charset="0"/>
              </a:rPr>
              <a:t>[2]</a:t>
            </a:r>
            <a:endParaRPr lang="en-US" altLang="ja-JP" sz="20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13</a:t>
              </a:fld>
              <a:endParaRPr lang="en" sz="3600" dirty="0">
                <a:solidFill>
                  <a:schemeClr val="bg1"/>
                </a:solidFill>
              </a:endParaRPr>
            </a:p>
          </p:txBody>
        </p:sp>
      </p:grpSp>
      <p:sp>
        <p:nvSpPr>
          <p:cNvPr id="22" name="Title 1">
            <a:extLst>
              <a:ext uri="{FF2B5EF4-FFF2-40B4-BE49-F238E27FC236}">
                <a16:creationId xmlns:a16="http://schemas.microsoft.com/office/drawing/2014/main" id="{A959AADB-2C08-3F88-4B60-AFFF301247D7}"/>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altLang="ja-JP"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STEP2:</a:t>
            </a:r>
            <a:br>
              <a:rPr lang="en-US" altLang="ja-JP"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ja-JP" alt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監視</a:t>
            </a:r>
            <a:r>
              <a:rPr lang="en-US" altLang="ja-JP"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モデル</a:t>
            </a:r>
            <a:r>
              <a:rPr lang="en-US" altLang="ja-JP"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を作ってみよう！</a:t>
            </a:r>
            <a:endParaRPr lang="en-US" altLang="ja-JP"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Box 1">
            <a:extLst>
              <a:ext uri="{FF2B5EF4-FFF2-40B4-BE49-F238E27FC236}">
                <a16:creationId xmlns:a16="http://schemas.microsoft.com/office/drawing/2014/main" id="{9131C9BA-3D22-6317-BE3A-66E4BDAE88F6}"/>
              </a:ext>
            </a:extLst>
          </p:cNvPr>
          <p:cNvSpPr txBox="1"/>
          <p:nvPr/>
        </p:nvSpPr>
        <p:spPr>
          <a:xfrm>
            <a:off x="291841" y="6350234"/>
            <a:ext cx="8719811" cy="430887"/>
          </a:xfrm>
          <a:prstGeom prst="rect">
            <a:avLst/>
          </a:prstGeom>
          <a:noFill/>
          <a:ln>
            <a:noFill/>
          </a:ln>
        </p:spPr>
        <p:txBody>
          <a:bodyPr wrap="square" rtlCol="0">
            <a:spAutoFit/>
          </a:bodyPr>
          <a:lstStyle/>
          <a:p>
            <a:r>
              <a:rPr lang="en-JP" sz="1100" dirty="0">
                <a:solidFill>
                  <a:schemeClr val="tx2">
                    <a:lumMod val="25000"/>
                  </a:schemeClr>
                </a:solidFill>
                <a:latin typeface="+mj-lt"/>
              </a:rPr>
              <a:t>[1] </a:t>
            </a:r>
            <a:r>
              <a:rPr lang="en-US" sz="1100" b="0" i="0" dirty="0">
                <a:solidFill>
                  <a:schemeClr val="tx2">
                    <a:lumMod val="25000"/>
                  </a:schemeClr>
                </a:solidFill>
                <a:effectLst/>
                <a:latin typeface="+mj-lt"/>
              </a:rPr>
              <a:t>N. R. </a:t>
            </a:r>
            <a:r>
              <a:rPr lang="en-US" sz="1100" b="0" i="0" dirty="0" err="1">
                <a:solidFill>
                  <a:schemeClr val="tx2">
                    <a:lumMod val="25000"/>
                  </a:schemeClr>
                </a:solidFill>
                <a:effectLst/>
                <a:latin typeface="+mj-lt"/>
              </a:rPr>
              <a:t>D’Ippolito</a:t>
            </a:r>
            <a:r>
              <a:rPr lang="en-US" sz="1100" b="0" i="0" dirty="0">
                <a:solidFill>
                  <a:schemeClr val="tx2">
                    <a:lumMod val="25000"/>
                  </a:schemeClr>
                </a:solidFill>
                <a:effectLst/>
                <a:latin typeface="+mj-lt"/>
              </a:rPr>
              <a:t>, </a:t>
            </a:r>
            <a:r>
              <a:rPr lang="en-US" sz="1100" b="0" i="0" dirty="0" err="1">
                <a:solidFill>
                  <a:schemeClr val="tx2">
                    <a:lumMod val="25000"/>
                  </a:schemeClr>
                </a:solidFill>
                <a:effectLst/>
                <a:latin typeface="+mj-lt"/>
              </a:rPr>
              <a:t>et.al</a:t>
            </a:r>
            <a:r>
              <a:rPr lang="en-US" sz="1100" b="0" i="0" dirty="0">
                <a:solidFill>
                  <a:schemeClr val="tx2">
                    <a:lumMod val="25000"/>
                  </a:schemeClr>
                </a:solidFill>
                <a:effectLst/>
                <a:latin typeface="+mj-lt"/>
              </a:rPr>
              <a:t>., “Synthesis of live </a:t>
            </a:r>
            <a:r>
              <a:rPr lang="en-US" sz="1100" b="0" i="0" dirty="0" err="1">
                <a:solidFill>
                  <a:schemeClr val="tx2">
                    <a:lumMod val="25000"/>
                  </a:schemeClr>
                </a:solidFill>
                <a:effectLst/>
                <a:latin typeface="+mj-lt"/>
              </a:rPr>
              <a:t>behaviour</a:t>
            </a:r>
            <a:r>
              <a:rPr lang="en-US" sz="1100" b="0" i="0" dirty="0">
                <a:solidFill>
                  <a:schemeClr val="tx2">
                    <a:lumMod val="25000"/>
                  </a:schemeClr>
                </a:solidFill>
                <a:effectLst/>
                <a:latin typeface="+mj-lt"/>
              </a:rPr>
              <a:t> models,” FSE ’10</a:t>
            </a:r>
          </a:p>
          <a:p>
            <a:r>
              <a:rPr lang="en-US" sz="1100" dirty="0">
                <a:solidFill>
                  <a:schemeClr val="tx2">
                    <a:lumMod val="25000"/>
                  </a:schemeClr>
                </a:solidFill>
                <a:latin typeface="+mj-lt"/>
              </a:rPr>
              <a:t>[2] Yehia Abd </a:t>
            </a:r>
            <a:r>
              <a:rPr lang="en-US" sz="1100" dirty="0" err="1">
                <a:solidFill>
                  <a:schemeClr val="tx2">
                    <a:lumMod val="25000"/>
                  </a:schemeClr>
                </a:solidFill>
                <a:latin typeface="+mj-lt"/>
              </a:rPr>
              <a:t>Alrahman</a:t>
            </a:r>
            <a:r>
              <a:rPr lang="en-US" sz="1100" dirty="0">
                <a:solidFill>
                  <a:schemeClr val="tx2">
                    <a:lumMod val="25000"/>
                  </a:schemeClr>
                </a:solidFill>
                <a:latin typeface="+mj-lt"/>
              </a:rPr>
              <a:t>,</a:t>
            </a:r>
            <a:r>
              <a:rPr lang="en-US" sz="1100" b="0" i="0" dirty="0">
                <a:solidFill>
                  <a:schemeClr val="tx2">
                    <a:lumMod val="25000"/>
                  </a:schemeClr>
                </a:solidFill>
                <a:effectLst/>
                <a:latin typeface="+mj-lt"/>
              </a:rPr>
              <a:t> </a:t>
            </a:r>
            <a:r>
              <a:rPr lang="en-US" sz="1100" b="0" i="0" dirty="0" err="1">
                <a:solidFill>
                  <a:schemeClr val="tx2">
                    <a:lumMod val="25000"/>
                  </a:schemeClr>
                </a:solidFill>
                <a:effectLst/>
                <a:latin typeface="+mj-lt"/>
              </a:rPr>
              <a:t>et.al</a:t>
            </a:r>
            <a:r>
              <a:rPr lang="en-US" sz="1100" b="0" i="0" dirty="0">
                <a:solidFill>
                  <a:schemeClr val="tx2">
                    <a:lumMod val="25000"/>
                  </a:schemeClr>
                </a:solidFill>
                <a:effectLst/>
                <a:latin typeface="+mj-lt"/>
              </a:rPr>
              <a:t>., </a:t>
            </a:r>
            <a:r>
              <a:rPr lang="en-US" sz="1100" dirty="0">
                <a:solidFill>
                  <a:schemeClr val="tx2">
                    <a:lumMod val="25000"/>
                  </a:schemeClr>
                </a:solidFill>
                <a:latin typeface="+mj-lt"/>
              </a:rPr>
              <a:t>Synthesis of run-to-completion controllers for discrete event </a:t>
            </a:r>
            <a:r>
              <a:rPr lang="en-US" sz="1100" dirty="0" err="1">
                <a:solidFill>
                  <a:schemeClr val="tx2">
                    <a:lumMod val="25000"/>
                  </a:schemeClr>
                </a:solidFill>
                <a:latin typeface="+mj-lt"/>
              </a:rPr>
              <a:t>systems.American</a:t>
            </a:r>
            <a:r>
              <a:rPr lang="en-US" sz="1100" dirty="0">
                <a:solidFill>
                  <a:schemeClr val="tx2">
                    <a:lumMod val="25000"/>
                  </a:schemeClr>
                </a:solidFill>
                <a:latin typeface="+mj-lt"/>
              </a:rPr>
              <a:t> Control Conference 2021.</a:t>
            </a:r>
            <a:endParaRPr lang="en-JP" sz="1100" dirty="0">
              <a:solidFill>
                <a:schemeClr val="tx2">
                  <a:lumMod val="25000"/>
                </a:schemeClr>
              </a:solidFill>
              <a:latin typeface="+mj-lt"/>
            </a:endParaRPr>
          </a:p>
        </p:txBody>
      </p:sp>
      <p:pic>
        <p:nvPicPr>
          <p:cNvPr id="7" name="Picture 6" descr="A yellow circle with black circles and black arrows&#10;&#10;Description automatically generated">
            <a:extLst>
              <a:ext uri="{FF2B5EF4-FFF2-40B4-BE49-F238E27FC236}">
                <a16:creationId xmlns:a16="http://schemas.microsoft.com/office/drawing/2014/main" id="{9BB04802-A013-C37F-5CD0-2F9932E1427C}"/>
              </a:ext>
            </a:extLst>
          </p:cNvPr>
          <p:cNvPicPr>
            <a:picLocks noChangeAspect="1"/>
          </p:cNvPicPr>
          <p:nvPr/>
        </p:nvPicPr>
        <p:blipFill>
          <a:blip r:embed="rId3"/>
          <a:stretch>
            <a:fillRect/>
          </a:stretch>
        </p:blipFill>
        <p:spPr>
          <a:xfrm>
            <a:off x="3152119" y="4457904"/>
            <a:ext cx="2839762" cy="1242396"/>
          </a:xfrm>
          <a:prstGeom prst="rect">
            <a:avLst/>
          </a:prstGeom>
          <a:ln>
            <a:solidFill>
              <a:schemeClr val="tx1"/>
            </a:solidFill>
          </a:ln>
        </p:spPr>
      </p:pic>
      <p:sp>
        <p:nvSpPr>
          <p:cNvPr id="8" name="TextBox 7">
            <a:extLst>
              <a:ext uri="{FF2B5EF4-FFF2-40B4-BE49-F238E27FC236}">
                <a16:creationId xmlns:a16="http://schemas.microsoft.com/office/drawing/2014/main" id="{6F3E5FA6-5532-E584-C6E4-139309F0102D}"/>
              </a:ext>
            </a:extLst>
          </p:cNvPr>
          <p:cNvSpPr txBox="1"/>
          <p:nvPr/>
        </p:nvSpPr>
        <p:spPr>
          <a:xfrm>
            <a:off x="3152119" y="4096324"/>
            <a:ext cx="1914307" cy="338554"/>
          </a:xfrm>
          <a:prstGeom prst="rect">
            <a:avLst/>
          </a:prstGeom>
          <a:noFill/>
        </p:spPr>
        <p:txBody>
          <a:bodyPr wrap="none" rtlCol="0">
            <a:spAutoFit/>
          </a:bodyPr>
          <a:lstStyle/>
          <a:p>
            <a:r>
              <a:rPr lang="en-JP" sz="1600" b="1" dirty="0"/>
              <a:t>SAFETY</a:t>
            </a:r>
            <a:r>
              <a:rPr lang="en-JP" sz="1200" dirty="0"/>
              <a:t>：監視モデル</a:t>
            </a:r>
          </a:p>
        </p:txBody>
      </p:sp>
      <p:sp>
        <p:nvSpPr>
          <p:cNvPr id="10" name="Rounded Rectangular Callout 9">
            <a:extLst>
              <a:ext uri="{FF2B5EF4-FFF2-40B4-BE49-F238E27FC236}">
                <a16:creationId xmlns:a16="http://schemas.microsoft.com/office/drawing/2014/main" id="{C9109EC2-C86E-E263-D289-A785C4F4151C}"/>
              </a:ext>
            </a:extLst>
          </p:cNvPr>
          <p:cNvSpPr/>
          <p:nvPr/>
        </p:nvSpPr>
        <p:spPr>
          <a:xfrm>
            <a:off x="5418078" y="3248034"/>
            <a:ext cx="3478850" cy="1264792"/>
          </a:xfrm>
          <a:prstGeom prst="wedgeRoundRectCallout">
            <a:avLst>
              <a:gd name="adj1" fmla="val -37560"/>
              <a:gd name="adj2" fmla="val 67195"/>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a:solidFill>
                  <a:schemeClr val="tx2">
                    <a:lumMod val="25000"/>
                  </a:schemeClr>
                </a:solidFill>
              </a:rPr>
              <a:t>常に，arrive.2をしない</a:t>
            </a:r>
            <a:endParaRPr lang="en-JP" sz="1800">
              <a:solidFill>
                <a:schemeClr val="tx2">
                  <a:lumMod val="25000"/>
                </a:schemeClr>
              </a:solidFill>
            </a:endParaRPr>
          </a:p>
        </p:txBody>
      </p:sp>
      <p:sp>
        <p:nvSpPr>
          <p:cNvPr id="9" name="Rounded Rectangle 8">
            <a:extLst>
              <a:ext uri="{FF2B5EF4-FFF2-40B4-BE49-F238E27FC236}">
                <a16:creationId xmlns:a16="http://schemas.microsoft.com/office/drawing/2014/main" id="{311A2EAE-8D5E-C579-0D2E-8144991AAE76}"/>
              </a:ext>
            </a:extLst>
          </p:cNvPr>
          <p:cNvSpPr/>
          <p:nvPr/>
        </p:nvSpPr>
        <p:spPr>
          <a:xfrm>
            <a:off x="5492873" y="3719037"/>
            <a:ext cx="3305510" cy="458328"/>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nlo" panose="020B0609030804020204" pitchFamily="49" charset="0"/>
                <a:ea typeface="Menlo" panose="020B0609030804020204" pitchFamily="49" charset="0"/>
                <a:cs typeface="Menlo" panose="020B0609030804020204" pitchFamily="49" charset="0"/>
              </a:rPr>
              <a:t>[]!arrive[2]</a:t>
            </a:r>
            <a:endParaRPr lang="en-JP" sz="1600" b="1" dirty="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11" name="Oval 10">
            <a:extLst>
              <a:ext uri="{FF2B5EF4-FFF2-40B4-BE49-F238E27FC236}">
                <a16:creationId xmlns:a16="http://schemas.microsoft.com/office/drawing/2014/main" id="{3D7EE0F6-4ABF-3735-3B9B-3C9ED0D78F0E}"/>
              </a:ext>
            </a:extLst>
          </p:cNvPr>
          <p:cNvSpPr/>
          <p:nvPr/>
        </p:nvSpPr>
        <p:spPr>
          <a:xfrm>
            <a:off x="277180" y="5642322"/>
            <a:ext cx="423463" cy="42597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Text Placeholder 2">
            <a:extLst>
              <a:ext uri="{FF2B5EF4-FFF2-40B4-BE49-F238E27FC236}">
                <a16:creationId xmlns:a16="http://schemas.microsoft.com/office/drawing/2014/main" id="{13074DFD-9700-B6AB-8CB6-CD1C1EA9A2F0}"/>
              </a:ext>
            </a:extLst>
          </p:cNvPr>
          <p:cNvSpPr txBox="1">
            <a:spLocks/>
          </p:cNvSpPr>
          <p:nvPr/>
        </p:nvSpPr>
        <p:spPr>
          <a:xfrm>
            <a:off x="244286" y="5513610"/>
            <a:ext cx="2926426" cy="88220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000">
                <a:solidFill>
                  <a:schemeClr val="bg1"/>
                </a:solidFill>
              </a:rPr>
              <a:t>例</a:t>
            </a:r>
            <a:r>
              <a:rPr lang="en-US" altLang="ja-JP" sz="2000" dirty="0">
                <a:solidFill>
                  <a:schemeClr val="tx2">
                    <a:lumMod val="25000"/>
                  </a:schemeClr>
                </a:solidFill>
              </a:rPr>
              <a:t>  </a:t>
            </a:r>
            <a:r>
              <a:rPr lang="ja-JP" altLang="en-US" sz="2000">
                <a:solidFill>
                  <a:schemeClr val="tx2">
                    <a:lumMod val="25000"/>
                  </a:schemeClr>
                </a:solidFill>
              </a:rPr>
              <a:t>人数管理システムの</a:t>
            </a:r>
            <a:br>
              <a:rPr lang="en-US" altLang="ja-JP" sz="2000">
                <a:solidFill>
                  <a:schemeClr val="tx2">
                    <a:lumMod val="25000"/>
                  </a:schemeClr>
                </a:solidFill>
              </a:rPr>
            </a:br>
            <a:r>
              <a:rPr lang="en-US" altLang="ja-JP" sz="2000">
                <a:solidFill>
                  <a:schemeClr val="tx2">
                    <a:lumMod val="25000"/>
                  </a:schemeClr>
                </a:solidFill>
              </a:rPr>
              <a:t>      </a:t>
            </a:r>
            <a:r>
              <a:rPr lang="ja-JP" altLang="en-US" sz="2000">
                <a:solidFill>
                  <a:schemeClr val="tx2">
                    <a:lumMod val="25000"/>
                  </a:schemeClr>
                </a:solidFill>
              </a:rPr>
              <a:t>監視モデル</a:t>
            </a:r>
            <a:endParaRPr lang="en-US" altLang="ja-JP" sz="1600" dirty="0">
              <a:solidFill>
                <a:schemeClr val="tx2">
                  <a:lumMod val="25000"/>
                </a:schemeClr>
              </a:solidFill>
            </a:endParaRPr>
          </a:p>
        </p:txBody>
      </p:sp>
    </p:spTree>
    <p:extLst>
      <p:ext uri="{BB962C8B-B14F-4D97-AF65-F5344CB8AC3E}">
        <p14:creationId xmlns:p14="http://schemas.microsoft.com/office/powerpoint/2010/main" val="16682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14</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3000"/>
            <a:ext cx="8585200" cy="29154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a:t>
            </a:r>
            <a:r>
              <a:rPr lang="ja-JP" altLang="en-US" sz="2800" b="0" i="0">
                <a:solidFill>
                  <a:schemeClr val="tx2">
                    <a:lumMod val="25000"/>
                  </a:schemeClr>
                </a:solidFill>
                <a:effectLst/>
                <a:latin typeface="Lato" panose="020F0502020204030203" pitchFamily="34" charset="0"/>
                <a:cs typeface="Lato" panose="020F0502020204030203" pitchFamily="34" charset="0"/>
              </a:rPr>
              <a:t>は</a:t>
            </a:r>
            <a:r>
              <a:rPr lang="ja-JP" altLang="en-US" sz="2800" b="0" i="0" u="sng">
                <a:solidFill>
                  <a:srgbClr val="FF0000"/>
                </a:solidFill>
                <a:effectLst/>
                <a:latin typeface="Lato" panose="020F0502020204030203" pitchFamily="34" charset="0"/>
                <a:cs typeface="Lato" panose="020F0502020204030203" pitchFamily="34" charset="0"/>
              </a:rPr>
              <a:t>４ステップ</a:t>
            </a:r>
            <a:r>
              <a:rPr lang="ja-JP" altLang="en-US" sz="2800">
                <a:solidFill>
                  <a:schemeClr val="tx2">
                    <a:lumMod val="25000"/>
                  </a:schemeClr>
                </a:solidFill>
                <a:latin typeface="Lato" panose="020F0502020204030203" pitchFamily="34" charset="0"/>
                <a:cs typeface="Lato" panose="020F0502020204030203" pitchFamily="34" charset="0"/>
              </a:rPr>
              <a:t>で構成される</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制御器を合成する上で３つの中間生成物が生成される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・全体モデル：環境全体の振る舞いを表す</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・マップ空間：全体モデルに違反状態をマッピングした</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・ゲーム空間：安全性ゲームを解くための</a:t>
            </a:r>
            <a:r>
              <a:rPr lang="en-US" altLang="ja-JP" sz="2400" dirty="0">
                <a:solidFill>
                  <a:schemeClr val="tx2">
                    <a:lumMod val="25000"/>
                  </a:schemeClr>
                </a:solidFill>
                <a:latin typeface="Lato" panose="020F0502020204030203" pitchFamily="34" charset="0"/>
                <a:cs typeface="Lato" panose="020F0502020204030203" pitchFamily="34" charset="0"/>
              </a:rPr>
              <a:t>LTS</a:t>
            </a:r>
          </a:p>
        </p:txBody>
      </p:sp>
      <p:sp>
        <p:nvSpPr>
          <p:cNvPr id="111" name="Chevron 110">
            <a:extLst>
              <a:ext uri="{FF2B5EF4-FFF2-40B4-BE49-F238E27FC236}">
                <a16:creationId xmlns:a16="http://schemas.microsoft.com/office/drawing/2014/main" id="{18FB7F96-3ED4-16CF-41C7-2176EE93700E}"/>
              </a:ext>
            </a:extLst>
          </p:cNvPr>
          <p:cNvSpPr/>
          <p:nvPr/>
        </p:nvSpPr>
        <p:spPr>
          <a:xfrm>
            <a:off x="1474023"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194" idx="1"/>
          </p:cNvCxnSpPr>
          <p:nvPr/>
        </p:nvCxnSpPr>
        <p:spPr>
          <a:xfrm flipV="1">
            <a:off x="1384330"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160" idx="3"/>
            <a:endCxn id="194" idx="1"/>
          </p:cNvCxnSpPr>
          <p:nvPr/>
        </p:nvCxnSpPr>
        <p:spPr>
          <a:xfrm>
            <a:off x="3100024"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AB04828F-0A1E-888F-1335-C68E529ACF8A}"/>
              </a:ext>
            </a:extLst>
          </p:cNvPr>
          <p:cNvSpPr/>
          <p:nvPr/>
        </p:nvSpPr>
        <p:spPr>
          <a:xfrm>
            <a:off x="2338105"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66" name="Straight Arrow Connector 165">
            <a:extLst>
              <a:ext uri="{FF2B5EF4-FFF2-40B4-BE49-F238E27FC236}">
                <a16:creationId xmlns:a16="http://schemas.microsoft.com/office/drawing/2014/main" id="{52399207-2390-69C9-9E8C-ADBD4A0E7940}"/>
              </a:ext>
            </a:extLst>
          </p:cNvPr>
          <p:cNvCxnSpPr>
            <a:cxnSpLocks/>
            <a:stCxn id="111" idx="3"/>
            <a:endCxn id="160" idx="1"/>
          </p:cNvCxnSpPr>
          <p:nvPr/>
        </p:nvCxnSpPr>
        <p:spPr>
          <a:xfrm>
            <a:off x="2235942"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Chevron 193">
            <a:extLst>
              <a:ext uri="{FF2B5EF4-FFF2-40B4-BE49-F238E27FC236}">
                <a16:creationId xmlns:a16="http://schemas.microsoft.com/office/drawing/2014/main" id="{B4F41BA7-E8B7-CC1E-CFB9-FB680D551BB9}"/>
              </a:ext>
            </a:extLst>
          </p:cNvPr>
          <p:cNvSpPr/>
          <p:nvPr/>
        </p:nvSpPr>
        <p:spPr>
          <a:xfrm>
            <a:off x="3301992"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195" name="Chevron 194">
            <a:extLst>
              <a:ext uri="{FF2B5EF4-FFF2-40B4-BE49-F238E27FC236}">
                <a16:creationId xmlns:a16="http://schemas.microsoft.com/office/drawing/2014/main" id="{69C3195D-F048-1E74-D6CC-9C5CCA3298D1}"/>
              </a:ext>
            </a:extLst>
          </p:cNvPr>
          <p:cNvSpPr/>
          <p:nvPr/>
        </p:nvSpPr>
        <p:spPr>
          <a:xfrm>
            <a:off x="7168374"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34" name="Straight Arrow Connector 233">
            <a:extLst>
              <a:ext uri="{FF2B5EF4-FFF2-40B4-BE49-F238E27FC236}">
                <a16:creationId xmlns:a16="http://schemas.microsoft.com/office/drawing/2014/main" id="{5196855D-314F-DA72-DA5E-F5220820BEE5}"/>
              </a:ext>
            </a:extLst>
          </p:cNvPr>
          <p:cNvCxnSpPr>
            <a:cxnSpLocks/>
            <a:stCxn id="194" idx="3"/>
            <a:endCxn id="17" idx="1"/>
          </p:cNvCxnSpPr>
          <p:nvPr/>
        </p:nvCxnSpPr>
        <p:spPr>
          <a:xfrm>
            <a:off x="4164704"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682B44D-7784-029A-3F58-0FF50826F21F}"/>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の概要</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7" name="Rounded Rectangle 16">
            <a:extLst>
              <a:ext uri="{FF2B5EF4-FFF2-40B4-BE49-F238E27FC236}">
                <a16:creationId xmlns:a16="http://schemas.microsoft.com/office/drawing/2014/main" id="{5CE9707F-8D97-EF04-F0F0-1B68EA96DB7A}"/>
              </a:ext>
            </a:extLst>
          </p:cNvPr>
          <p:cNvSpPr/>
          <p:nvPr/>
        </p:nvSpPr>
        <p:spPr>
          <a:xfrm>
            <a:off x="4312926"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83C529AB-FD32-D27E-9A17-2C440CFA18BA}"/>
              </a:ext>
            </a:extLst>
          </p:cNvPr>
          <p:cNvSpPr/>
          <p:nvPr/>
        </p:nvSpPr>
        <p:spPr>
          <a:xfrm>
            <a:off x="5228343"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23" idx="3"/>
            <a:endCxn id="19" idx="1"/>
          </p:cNvCxnSpPr>
          <p:nvPr/>
        </p:nvCxnSpPr>
        <p:spPr>
          <a:xfrm flipV="1">
            <a:off x="5999872"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125618-CAB4-5732-49FE-9EA4AF6D8C72}"/>
              </a:ext>
            </a:extLst>
          </p:cNvPr>
          <p:cNvCxnSpPr>
            <a:cxnSpLocks/>
            <a:stCxn id="17" idx="3"/>
            <a:endCxn id="23" idx="1"/>
          </p:cNvCxnSpPr>
          <p:nvPr/>
        </p:nvCxnSpPr>
        <p:spPr>
          <a:xfrm>
            <a:off x="5074845"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4F1ADE-6AD2-8EB6-E6E9-37AC42399E45}"/>
              </a:ext>
            </a:extLst>
          </p:cNvPr>
          <p:cNvSpPr txBox="1"/>
          <p:nvPr/>
        </p:nvSpPr>
        <p:spPr>
          <a:xfrm>
            <a:off x="4230693" y="6509868"/>
            <a:ext cx="4775959" cy="268383"/>
          </a:xfrm>
          <a:prstGeom prst="rect">
            <a:avLst/>
          </a:prstGeom>
          <a:noFill/>
          <a:ln>
            <a:noFill/>
          </a:ln>
        </p:spPr>
        <p:txBody>
          <a:bodyPr wrap="square" rtlCol="0">
            <a:spAutoFit/>
          </a:bodyPr>
          <a:lstStyle/>
          <a:p>
            <a:r>
              <a:rPr lang="en-JP" sz="1100" dirty="0">
                <a:solidFill>
                  <a:schemeClr val="tx2">
                    <a:lumMod val="50000"/>
                  </a:schemeClr>
                </a:solidFill>
                <a:latin typeface="+mj-lt"/>
              </a:rPr>
              <a:t>[1] </a:t>
            </a:r>
            <a:r>
              <a:rPr lang="en-US" sz="1100" b="0" i="0" dirty="0">
                <a:effectLst/>
                <a:latin typeface="+mj-lt"/>
              </a:rPr>
              <a:t>N. R. </a:t>
            </a:r>
            <a:r>
              <a:rPr lang="en-US" sz="1100" b="0" i="0" dirty="0" err="1">
                <a:effectLst/>
                <a:latin typeface="+mj-lt"/>
              </a:rPr>
              <a:t>D’Ippolito</a:t>
            </a:r>
            <a:r>
              <a:rPr lang="en-US" sz="1100" b="0" i="0" dirty="0">
                <a:effectLst/>
                <a:latin typeface="+mj-lt"/>
              </a:rPr>
              <a:t>, </a:t>
            </a:r>
            <a:r>
              <a:rPr lang="en-US" sz="1100" b="0" i="0" dirty="0" err="1">
                <a:effectLst/>
                <a:latin typeface="+mj-lt"/>
              </a:rPr>
              <a:t>et.al</a:t>
            </a:r>
            <a:r>
              <a:rPr lang="en-US" sz="1100" b="0" i="0" dirty="0">
                <a:effectLst/>
                <a:latin typeface="+mj-lt"/>
              </a:rPr>
              <a:t>., “Synthesis of live </a:t>
            </a:r>
            <a:r>
              <a:rPr lang="en-US" sz="1100" b="0" i="0" dirty="0" err="1">
                <a:effectLst/>
                <a:latin typeface="+mj-lt"/>
              </a:rPr>
              <a:t>behaviour</a:t>
            </a:r>
            <a:r>
              <a:rPr lang="en-US" sz="1100" b="0" i="0" dirty="0">
                <a:effectLst/>
                <a:latin typeface="+mj-lt"/>
              </a:rPr>
              <a:t> models,” FSE ’10</a:t>
            </a:r>
            <a:endParaRPr lang="en-JP" sz="1100" dirty="0">
              <a:solidFill>
                <a:schemeClr val="tx2">
                  <a:lumMod val="50000"/>
                </a:schemeClr>
              </a:solidFill>
              <a:latin typeface="+mj-lt"/>
            </a:endParaRPr>
          </a:p>
        </p:txBody>
      </p:sp>
      <p:sp>
        <p:nvSpPr>
          <p:cNvPr id="13" name="Rectangle 12">
            <a:extLst>
              <a:ext uri="{FF2B5EF4-FFF2-40B4-BE49-F238E27FC236}">
                <a16:creationId xmlns:a16="http://schemas.microsoft.com/office/drawing/2014/main" id="{C3787271-5405-14E1-5061-8068222081D9}"/>
              </a:ext>
            </a:extLst>
          </p:cNvPr>
          <p:cNvSpPr/>
          <p:nvPr/>
        </p:nvSpPr>
        <p:spPr>
          <a:xfrm>
            <a:off x="543154"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978461"/>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439084"/>
            <a:ext cx="234360" cy="307777"/>
          </a:xfrm>
          <a:prstGeom prst="rect">
            <a:avLst/>
          </a:prstGeom>
          <a:noFill/>
        </p:spPr>
        <p:txBody>
          <a:bodyPr wrap="none" rtlCol="0">
            <a:spAutoFit/>
          </a:bodyPr>
          <a:lstStyle/>
          <a:p>
            <a:r>
              <a:rPr lang="en-JP" dirty="0">
                <a:solidFill>
                  <a:schemeClr val="bg1"/>
                </a:solidFill>
              </a:rPr>
              <a:t>:</a:t>
            </a:r>
          </a:p>
        </p:txBody>
      </p:sp>
      <p:cxnSp>
        <p:nvCxnSpPr>
          <p:cNvPr id="21" name="Straight Arrow Connector 20">
            <a:extLst>
              <a:ext uri="{FF2B5EF4-FFF2-40B4-BE49-F238E27FC236}">
                <a16:creationId xmlns:a16="http://schemas.microsoft.com/office/drawing/2014/main" id="{1A796B84-5CAD-0389-70BB-E9349A2098B0}"/>
              </a:ext>
            </a:extLst>
          </p:cNvPr>
          <p:cNvCxnSpPr>
            <a:cxnSpLocks/>
            <a:stCxn id="3" idx="3"/>
            <a:endCxn id="111" idx="1"/>
          </p:cNvCxnSpPr>
          <p:nvPr/>
        </p:nvCxnSpPr>
        <p:spPr>
          <a:xfrm>
            <a:off x="1388574"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131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全体モデルの構築（Step1）</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55069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複数の環境モデルから</a:t>
            </a:r>
            <a:r>
              <a:rPr lang="ja-JP" altLang="en-US" sz="2800" b="1" i="0" u="sng">
                <a:solidFill>
                  <a:srgbClr val="FF0000"/>
                </a:solidFill>
                <a:effectLst/>
                <a:latin typeface="Lato" panose="020F0502020204030203" pitchFamily="34" charset="0"/>
                <a:cs typeface="Lato" panose="020F0502020204030203" pitchFamily="34" charset="0"/>
              </a:rPr>
              <a:t>全体モデル</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b="0" i="0">
                <a:solidFill>
                  <a:schemeClr val="tx2">
                    <a:lumMod val="25000"/>
                  </a:schemeClr>
                </a:solidFill>
                <a:effectLst/>
                <a:latin typeface="Lato" panose="020F0502020204030203" pitchFamily="34" charset="0"/>
                <a:cs typeface="Lato" panose="020F0502020204030203" pitchFamily="34" charset="0"/>
              </a:rPr>
              <a:t>並列合成</a:t>
            </a:r>
            <a:r>
              <a:rPr lang="en-US" altLang="ja-JP" sz="1400" b="0" i="0" dirty="0">
                <a:solidFill>
                  <a:schemeClr val="tx2">
                    <a:lumMod val="25000"/>
                  </a:schemeClr>
                </a:solidFill>
                <a:effectLst/>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：複数の環境モデル</a:t>
            </a:r>
            <a:r>
              <a:rPr lang="ja-JP" altLang="en-US" sz="2000" b="0" i="0">
                <a:solidFill>
                  <a:schemeClr val="tx2">
                    <a:lumMod val="25000"/>
                  </a:schemeClr>
                </a:solidFill>
                <a:effectLst/>
                <a:latin typeface="Lato" panose="020F0502020204030203" pitchFamily="34" charset="0"/>
                <a:cs typeface="Lato" panose="020F0502020204030203" pitchFamily="34" charset="0"/>
              </a:rPr>
              <a:t>を一つに重ね合わせたモデルを</a:t>
            </a:r>
            <a:r>
              <a:rPr lang="ja-JP" altLang="en-US" sz="2000">
                <a:solidFill>
                  <a:schemeClr val="tx2">
                    <a:lumMod val="25000"/>
                  </a:schemeClr>
                </a:solidFill>
                <a:latin typeface="Lato" panose="020F0502020204030203" pitchFamily="34" charset="0"/>
                <a:cs typeface="Lato" panose="020F0502020204030203" pitchFamily="34" charset="0"/>
              </a:rPr>
              <a:t>構築</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endParaRPr lang="en-US" altLang="ja-JP" sz="2400" b="0" i="0" dirty="0">
              <a:effectLst/>
              <a:latin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0554B96-FF70-E388-DA9C-D09B41AFFB85}"/>
              </a:ext>
            </a:extLst>
          </p:cNvPr>
          <p:cNvPicPr>
            <a:picLocks noChangeAspect="1"/>
          </p:cNvPicPr>
          <p:nvPr/>
        </p:nvPicPr>
        <p:blipFill>
          <a:blip r:embed="rId3"/>
          <a:stretch>
            <a:fillRect/>
          </a:stretch>
        </p:blipFill>
        <p:spPr>
          <a:xfrm>
            <a:off x="241640" y="2993906"/>
            <a:ext cx="4307061" cy="746423"/>
          </a:xfrm>
          <a:prstGeom prst="rect">
            <a:avLst/>
          </a:prstGeom>
          <a:ln>
            <a:solidFill>
              <a:schemeClr val="tx1"/>
            </a:solidFill>
          </a:ln>
        </p:spPr>
      </p:pic>
      <p:pic>
        <p:nvPicPr>
          <p:cNvPr id="3" name="Picture 2">
            <a:extLst>
              <a:ext uri="{FF2B5EF4-FFF2-40B4-BE49-F238E27FC236}">
                <a16:creationId xmlns:a16="http://schemas.microsoft.com/office/drawing/2014/main" id="{F5EA2C10-DED2-C064-8FEA-853AFC7FD1AF}"/>
              </a:ext>
            </a:extLst>
          </p:cNvPr>
          <p:cNvPicPr>
            <a:picLocks noChangeAspect="1"/>
          </p:cNvPicPr>
          <p:nvPr/>
        </p:nvPicPr>
        <p:blipFill>
          <a:blip r:embed="rId4"/>
          <a:stretch>
            <a:fillRect/>
          </a:stretch>
        </p:blipFill>
        <p:spPr>
          <a:xfrm>
            <a:off x="241640" y="4182325"/>
            <a:ext cx="969527" cy="529742"/>
          </a:xfrm>
          <a:prstGeom prst="rect">
            <a:avLst/>
          </a:prstGeom>
          <a:ln>
            <a:solidFill>
              <a:schemeClr val="tx1"/>
            </a:solidFill>
          </a:ln>
        </p:spPr>
      </p:pic>
      <p:sp>
        <p:nvSpPr>
          <p:cNvPr id="9" name="Chevron 8">
            <a:extLst>
              <a:ext uri="{FF2B5EF4-FFF2-40B4-BE49-F238E27FC236}">
                <a16:creationId xmlns:a16="http://schemas.microsoft.com/office/drawing/2014/main" id="{17C797CE-16C3-7975-C8A2-FFE270486BEA}"/>
              </a:ext>
            </a:extLst>
          </p:cNvPr>
          <p:cNvSpPr/>
          <p:nvPr/>
        </p:nvSpPr>
        <p:spPr>
          <a:xfrm>
            <a:off x="2580238"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並列</a:t>
            </a:r>
          </a:p>
          <a:p>
            <a:pPr algn="ctr"/>
            <a:r>
              <a:rPr lang="en-JP" sz="1600" dirty="0">
                <a:solidFill>
                  <a:schemeClr val="bg1"/>
                </a:solidFill>
              </a:rPr>
              <a:t>合成</a:t>
            </a:r>
          </a:p>
        </p:txBody>
      </p:sp>
      <p:cxnSp>
        <p:nvCxnSpPr>
          <p:cNvPr id="10" name="Elbow Connector 9">
            <a:extLst>
              <a:ext uri="{FF2B5EF4-FFF2-40B4-BE49-F238E27FC236}">
                <a16:creationId xmlns:a16="http://schemas.microsoft.com/office/drawing/2014/main" id="{80831BDC-2BB8-4586-99A4-DA9B61616A4B}"/>
              </a:ext>
            </a:extLst>
          </p:cNvPr>
          <p:cNvCxnSpPr>
            <a:cxnSpLocks/>
            <a:stCxn id="2" idx="2"/>
            <a:endCxn id="9" idx="1"/>
          </p:cNvCxnSpPr>
          <p:nvPr/>
        </p:nvCxnSpPr>
        <p:spPr>
          <a:xfrm rot="16200000" flipH="1">
            <a:off x="1648664" y="4486835"/>
            <a:ext cx="1778879" cy="2858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98F86A96-6FBC-36C0-38B7-9EF9F7E1DC37}"/>
              </a:ext>
            </a:extLst>
          </p:cNvPr>
          <p:cNvCxnSpPr>
            <a:cxnSpLocks/>
            <a:stCxn id="3" idx="2"/>
            <a:endCxn id="9" idx="1"/>
          </p:cNvCxnSpPr>
          <p:nvPr/>
        </p:nvCxnSpPr>
        <p:spPr>
          <a:xfrm rot="16200000" flipH="1">
            <a:off x="1300150" y="4138321"/>
            <a:ext cx="807141" cy="19546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39F7E7-EBDB-8141-27F7-8437DB10242D}"/>
              </a:ext>
            </a:extLst>
          </p:cNvPr>
          <p:cNvCxnSpPr>
            <a:cxnSpLocks/>
            <a:stCxn id="9" idx="3"/>
            <a:endCxn id="13" idx="1"/>
          </p:cNvCxnSpPr>
          <p:nvPr/>
        </p:nvCxnSpPr>
        <p:spPr>
          <a:xfrm>
            <a:off x="3800652" y="5519208"/>
            <a:ext cx="219237"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6A81109-80A4-6DAA-E9CE-DE79A31DB559}"/>
              </a:ext>
            </a:extLst>
          </p:cNvPr>
          <p:cNvPicPr>
            <a:picLocks noChangeAspect="1"/>
          </p:cNvPicPr>
          <p:nvPr/>
        </p:nvPicPr>
        <p:blipFill>
          <a:blip r:embed="rId5"/>
          <a:stretch>
            <a:fillRect/>
          </a:stretch>
        </p:blipFill>
        <p:spPr>
          <a:xfrm>
            <a:off x="4019889" y="4510260"/>
            <a:ext cx="4890563" cy="2022888"/>
          </a:xfrm>
          <a:prstGeom prst="rect">
            <a:avLst/>
          </a:prstGeom>
          <a:ln>
            <a:solidFill>
              <a:schemeClr val="tx1"/>
            </a:solidFill>
          </a:ln>
        </p:spPr>
      </p:pic>
      <p:sp>
        <p:nvSpPr>
          <p:cNvPr id="60" name="TextBox 59">
            <a:extLst>
              <a:ext uri="{FF2B5EF4-FFF2-40B4-BE49-F238E27FC236}">
                <a16:creationId xmlns:a16="http://schemas.microsoft.com/office/drawing/2014/main" id="{0B53BFE8-AD70-EF1F-7303-1D1384909D13}"/>
              </a:ext>
            </a:extLst>
          </p:cNvPr>
          <p:cNvSpPr txBox="1"/>
          <p:nvPr/>
        </p:nvSpPr>
        <p:spPr>
          <a:xfrm>
            <a:off x="237000" y="2703621"/>
            <a:ext cx="1588897" cy="307777"/>
          </a:xfrm>
          <a:prstGeom prst="rect">
            <a:avLst/>
          </a:prstGeom>
          <a:noFill/>
        </p:spPr>
        <p:txBody>
          <a:bodyPr wrap="none" rtlCol="0">
            <a:spAutoFit/>
          </a:bodyPr>
          <a:lstStyle/>
          <a:p>
            <a:r>
              <a:rPr lang="en-JP" b="1" dirty="0"/>
              <a:t>ROOM</a:t>
            </a:r>
            <a:r>
              <a:rPr lang="en-JP" sz="1100" dirty="0"/>
              <a:t>：環境モデル</a:t>
            </a:r>
            <a:endParaRPr lang="en-JP" dirty="0"/>
          </a:p>
        </p:txBody>
      </p:sp>
      <p:sp>
        <p:nvSpPr>
          <p:cNvPr id="61" name="TextBox 60">
            <a:extLst>
              <a:ext uri="{FF2B5EF4-FFF2-40B4-BE49-F238E27FC236}">
                <a16:creationId xmlns:a16="http://schemas.microsoft.com/office/drawing/2014/main" id="{915EADF9-F4CD-159A-4446-E14F8502D7F3}"/>
              </a:ext>
            </a:extLst>
          </p:cNvPr>
          <p:cNvSpPr txBox="1"/>
          <p:nvPr/>
        </p:nvSpPr>
        <p:spPr>
          <a:xfrm>
            <a:off x="237000" y="3892213"/>
            <a:ext cx="1648208" cy="307777"/>
          </a:xfrm>
          <a:prstGeom prst="rect">
            <a:avLst/>
          </a:prstGeom>
          <a:noFill/>
        </p:spPr>
        <p:txBody>
          <a:bodyPr wrap="none" rtlCol="0">
            <a:spAutoFit/>
          </a:bodyPr>
          <a:lstStyle/>
          <a:p>
            <a:r>
              <a:rPr lang="en-JP" b="1" dirty="0"/>
              <a:t>ALERT</a:t>
            </a:r>
            <a:r>
              <a:rPr lang="en-JP" sz="1100" dirty="0"/>
              <a:t>：環境モデル</a:t>
            </a:r>
            <a:endParaRPr lang="en-JP" dirty="0"/>
          </a:p>
        </p:txBody>
      </p:sp>
      <p:sp>
        <p:nvSpPr>
          <p:cNvPr id="62" name="TextBox 61">
            <a:extLst>
              <a:ext uri="{FF2B5EF4-FFF2-40B4-BE49-F238E27FC236}">
                <a16:creationId xmlns:a16="http://schemas.microsoft.com/office/drawing/2014/main" id="{42137470-3643-C184-7C3D-E0F92BEAD4EE}"/>
              </a:ext>
            </a:extLst>
          </p:cNvPr>
          <p:cNvSpPr txBox="1"/>
          <p:nvPr/>
        </p:nvSpPr>
        <p:spPr>
          <a:xfrm>
            <a:off x="4010464" y="4199990"/>
            <a:ext cx="1098378" cy="307777"/>
          </a:xfrm>
          <a:prstGeom prst="rect">
            <a:avLst/>
          </a:prstGeom>
          <a:noFill/>
        </p:spPr>
        <p:txBody>
          <a:bodyPr wrap="none" rtlCol="0">
            <a:spAutoFit/>
          </a:bodyPr>
          <a:lstStyle/>
          <a:p>
            <a:r>
              <a:rPr lang="en-JP" b="1" dirty="0"/>
              <a:t>全体モデル</a:t>
            </a:r>
          </a:p>
        </p:txBody>
      </p:sp>
      <p:grpSp>
        <p:nvGrpSpPr>
          <p:cNvPr id="26" name="Group 25">
            <a:extLst>
              <a:ext uri="{FF2B5EF4-FFF2-40B4-BE49-F238E27FC236}">
                <a16:creationId xmlns:a16="http://schemas.microsoft.com/office/drawing/2014/main" id="{92654375-F1FF-F5C7-7865-E56CEE36A4D5}"/>
              </a:ext>
            </a:extLst>
          </p:cNvPr>
          <p:cNvGrpSpPr/>
          <p:nvPr/>
        </p:nvGrpSpPr>
        <p:grpSpPr>
          <a:xfrm>
            <a:off x="5343441" y="2829876"/>
            <a:ext cx="3389079" cy="1498319"/>
            <a:chOff x="5343441" y="2973097"/>
            <a:chExt cx="3389079" cy="1498319"/>
          </a:xfrm>
        </p:grpSpPr>
        <p:sp>
          <p:nvSpPr>
            <p:cNvPr id="27" name="Rounded Rectangular Callout 26">
              <a:extLst>
                <a:ext uri="{FF2B5EF4-FFF2-40B4-BE49-F238E27FC236}">
                  <a16:creationId xmlns:a16="http://schemas.microsoft.com/office/drawing/2014/main" id="{3B3B044C-10A0-F24B-3E74-FE293910C427}"/>
                </a:ext>
              </a:extLst>
            </p:cNvPr>
            <p:cNvSpPr/>
            <p:nvPr/>
          </p:nvSpPr>
          <p:spPr>
            <a:xfrm>
              <a:off x="5343441" y="2973097"/>
              <a:ext cx="3389079" cy="1498319"/>
            </a:xfrm>
            <a:prstGeom prst="wedgeRoundRectCallout">
              <a:avLst>
                <a:gd name="adj1" fmla="val 28541"/>
                <a:gd name="adj2" fmla="val 8691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28" name="Group 27">
              <a:extLst>
                <a:ext uri="{FF2B5EF4-FFF2-40B4-BE49-F238E27FC236}">
                  <a16:creationId xmlns:a16="http://schemas.microsoft.com/office/drawing/2014/main" id="{164DB19F-DA3E-E97B-0FD0-C94E7B610D10}"/>
                </a:ext>
              </a:extLst>
            </p:cNvPr>
            <p:cNvGrpSpPr/>
            <p:nvPr/>
          </p:nvGrpSpPr>
          <p:grpSpPr>
            <a:xfrm>
              <a:off x="5434439" y="3224790"/>
              <a:ext cx="3205278" cy="1170154"/>
              <a:chOff x="5434439" y="3169926"/>
              <a:chExt cx="3205278" cy="1170154"/>
            </a:xfrm>
          </p:grpSpPr>
          <p:sp>
            <p:nvSpPr>
              <p:cNvPr id="29" name="Oval 28">
                <a:extLst>
                  <a:ext uri="{FF2B5EF4-FFF2-40B4-BE49-F238E27FC236}">
                    <a16:creationId xmlns:a16="http://schemas.microsoft.com/office/drawing/2014/main" id="{FF569D39-4090-5850-1189-A8028109E1CC}"/>
                  </a:ext>
                </a:extLst>
              </p:cNvPr>
              <p:cNvSpPr/>
              <p:nvPr/>
            </p:nvSpPr>
            <p:spPr>
              <a:xfrm>
                <a:off x="6720057" y="316992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800" b="1" dirty="0">
                    <a:solidFill>
                      <a:schemeClr val="tx1"/>
                    </a:solidFill>
                  </a:rPr>
                  <a:t>6</a:t>
                </a:r>
                <a:r>
                  <a:rPr lang="en-JP" sz="1800" b="1" dirty="0">
                    <a:solidFill>
                      <a:schemeClr val="tx1"/>
                    </a:solidFill>
                  </a:rPr>
                  <a:t>,0</a:t>
                </a:r>
              </a:p>
            </p:txBody>
          </p:sp>
          <p:sp>
            <p:nvSpPr>
              <p:cNvPr id="30" name="TextBox 29">
                <a:extLst>
                  <a:ext uri="{FF2B5EF4-FFF2-40B4-BE49-F238E27FC236}">
                    <a16:creationId xmlns:a16="http://schemas.microsoft.com/office/drawing/2014/main" id="{96EED5D9-3B3E-2102-8314-1A64F40D5144}"/>
                  </a:ext>
                </a:extLst>
              </p:cNvPr>
              <p:cNvSpPr txBox="1"/>
              <p:nvPr/>
            </p:nvSpPr>
            <p:spPr>
              <a:xfrm>
                <a:off x="5434439" y="3816860"/>
                <a:ext cx="3205278" cy="523220"/>
              </a:xfrm>
              <a:prstGeom prst="rect">
                <a:avLst/>
              </a:prstGeom>
              <a:noFill/>
            </p:spPr>
            <p:txBody>
              <a:bodyPr wrap="square" rtlCol="0">
                <a:spAutoFit/>
              </a:bodyPr>
              <a:lstStyle/>
              <a:p>
                <a:r>
                  <a:rPr lang="en-JP" dirty="0"/>
                  <a:t>左の数字「6」：</a:t>
                </a:r>
                <a:r>
                  <a:rPr lang="en-JP" b="1" dirty="0"/>
                  <a:t>ROOM</a:t>
                </a:r>
                <a:r>
                  <a:rPr lang="en-JP" dirty="0"/>
                  <a:t>モデルの状態</a:t>
                </a:r>
              </a:p>
              <a:p>
                <a:r>
                  <a:rPr lang="en-JP" dirty="0"/>
                  <a:t>右の数字「0」：</a:t>
                </a:r>
                <a:r>
                  <a:rPr lang="en-JP" b="1" dirty="0"/>
                  <a:t>ALERT</a:t>
                </a:r>
                <a:r>
                  <a:rPr lang="en-JP" dirty="0"/>
                  <a:t>モデルの状態</a:t>
                </a:r>
              </a:p>
            </p:txBody>
          </p:sp>
        </p:grpSp>
      </p:grpSp>
      <p:sp>
        <p:nvSpPr>
          <p:cNvPr id="14" name="TextBox 13">
            <a:extLst>
              <a:ext uri="{FF2B5EF4-FFF2-40B4-BE49-F238E27FC236}">
                <a16:creationId xmlns:a16="http://schemas.microsoft.com/office/drawing/2014/main" id="{941FB74A-0CA8-B8EB-695D-BAF204B24D68}"/>
              </a:ext>
            </a:extLst>
          </p:cNvPr>
          <p:cNvSpPr txBox="1"/>
          <p:nvPr/>
        </p:nvSpPr>
        <p:spPr>
          <a:xfrm>
            <a:off x="214296" y="6568723"/>
            <a:ext cx="7103227"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b="0" i="0" dirty="0" err="1">
                <a:effectLst/>
                <a:latin typeface="Arial" panose="020B0604020202020204" pitchFamily="34" charset="0"/>
              </a:rPr>
              <a:t>Giannakopoulou</a:t>
            </a:r>
            <a:r>
              <a:rPr lang="en-US" sz="1100" b="0" i="0" dirty="0">
                <a:effectLst/>
                <a:latin typeface="Arial" panose="020B0604020202020204" pitchFamily="34" charset="0"/>
              </a:rPr>
              <a:t>, D. and Magee, J.: Fluent Model Checking for Event-based Systems, SIGSOFT </a:t>
            </a:r>
            <a:r>
              <a:rPr lang="en-US" sz="1100" b="0" i="0" dirty="0" err="1">
                <a:effectLst/>
                <a:latin typeface="Arial" panose="020B0604020202020204" pitchFamily="34" charset="0"/>
              </a:rPr>
              <a:t>Softw</a:t>
            </a:r>
            <a:r>
              <a:rPr lang="en-US" sz="1100" b="0" i="0" dirty="0">
                <a:effectLst/>
                <a:latin typeface="Arial" panose="020B0604020202020204" pitchFamily="34" charset="0"/>
              </a:rPr>
              <a:t>. Eng.</a:t>
            </a:r>
            <a:endParaRPr lang="en-JP" sz="1100" dirty="0"/>
          </a:p>
        </p:txBody>
      </p:sp>
    </p:spTree>
    <p:extLst>
      <p:ext uri="{BB962C8B-B14F-4D97-AF65-F5344CB8AC3E}">
        <p14:creationId xmlns:p14="http://schemas.microsoft.com/office/powerpoint/2010/main" val="162027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全体モデルの構築（Step1）</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55069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複数の環境モデルから</a:t>
            </a:r>
            <a:r>
              <a:rPr lang="ja-JP" altLang="en-US" sz="2800" b="1" i="0" u="sng">
                <a:solidFill>
                  <a:srgbClr val="FF0000"/>
                </a:solidFill>
                <a:effectLst/>
                <a:latin typeface="Lato" panose="020F0502020204030203" pitchFamily="34" charset="0"/>
                <a:cs typeface="Lato" panose="020F0502020204030203" pitchFamily="34" charset="0"/>
              </a:rPr>
              <a:t>全体モデル</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b="0" i="0">
                <a:solidFill>
                  <a:schemeClr val="tx2">
                    <a:lumMod val="25000"/>
                  </a:schemeClr>
                </a:solidFill>
                <a:effectLst/>
                <a:latin typeface="Lato" panose="020F0502020204030203" pitchFamily="34" charset="0"/>
                <a:cs typeface="Lato" panose="020F0502020204030203" pitchFamily="34" charset="0"/>
              </a:rPr>
              <a:t>並列合成</a:t>
            </a:r>
            <a:r>
              <a:rPr lang="en-US" altLang="ja-JP" sz="1400" b="0" i="0" dirty="0">
                <a:solidFill>
                  <a:schemeClr val="tx2">
                    <a:lumMod val="25000"/>
                  </a:schemeClr>
                </a:solidFill>
                <a:effectLst/>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：複数の環境モデル</a:t>
            </a:r>
            <a:r>
              <a:rPr lang="ja-JP" altLang="en-US" sz="2000" b="0" i="0">
                <a:solidFill>
                  <a:schemeClr val="tx2">
                    <a:lumMod val="25000"/>
                  </a:schemeClr>
                </a:solidFill>
                <a:effectLst/>
                <a:latin typeface="Lato" panose="020F0502020204030203" pitchFamily="34" charset="0"/>
                <a:cs typeface="Lato" panose="020F0502020204030203" pitchFamily="34" charset="0"/>
              </a:rPr>
              <a:t>を一つに重ね合わせたモデルを</a:t>
            </a:r>
            <a:r>
              <a:rPr lang="ja-JP" altLang="en-US" sz="2000">
                <a:solidFill>
                  <a:schemeClr val="tx2">
                    <a:lumMod val="25000"/>
                  </a:schemeClr>
                </a:solidFill>
                <a:latin typeface="Lato" panose="020F0502020204030203" pitchFamily="34" charset="0"/>
                <a:cs typeface="Lato" panose="020F0502020204030203" pitchFamily="34" charset="0"/>
              </a:rPr>
              <a:t>構築</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endParaRPr lang="en-US" altLang="ja-JP" sz="2400" b="0" i="0" dirty="0">
              <a:effectLst/>
              <a:latin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0554B96-FF70-E388-DA9C-D09B41AFFB8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41640" y="2993906"/>
            <a:ext cx="4307061" cy="746423"/>
          </a:xfrm>
          <a:prstGeom prst="rect">
            <a:avLst/>
          </a:prstGeom>
          <a:ln>
            <a:solidFill>
              <a:schemeClr val="tx1"/>
            </a:solidFill>
          </a:ln>
        </p:spPr>
      </p:pic>
      <p:pic>
        <p:nvPicPr>
          <p:cNvPr id="3" name="Picture 2">
            <a:extLst>
              <a:ext uri="{FF2B5EF4-FFF2-40B4-BE49-F238E27FC236}">
                <a16:creationId xmlns:a16="http://schemas.microsoft.com/office/drawing/2014/main" id="{F5EA2C10-DED2-C064-8FEA-853AFC7FD1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41640" y="4182325"/>
            <a:ext cx="969527" cy="529742"/>
          </a:xfrm>
          <a:prstGeom prst="rect">
            <a:avLst/>
          </a:prstGeom>
          <a:ln>
            <a:solidFill>
              <a:schemeClr val="tx1"/>
            </a:solidFill>
          </a:ln>
        </p:spPr>
      </p:pic>
      <p:sp>
        <p:nvSpPr>
          <p:cNvPr id="9" name="Chevron 8">
            <a:extLst>
              <a:ext uri="{FF2B5EF4-FFF2-40B4-BE49-F238E27FC236}">
                <a16:creationId xmlns:a16="http://schemas.microsoft.com/office/drawing/2014/main" id="{17C797CE-16C3-7975-C8A2-FFE270486BEA}"/>
              </a:ext>
            </a:extLst>
          </p:cNvPr>
          <p:cNvSpPr/>
          <p:nvPr/>
        </p:nvSpPr>
        <p:spPr>
          <a:xfrm>
            <a:off x="2580238"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並列</a:t>
            </a:r>
          </a:p>
          <a:p>
            <a:pPr algn="ctr"/>
            <a:r>
              <a:rPr lang="en-JP" sz="1600" dirty="0">
                <a:solidFill>
                  <a:schemeClr val="bg1"/>
                </a:solidFill>
              </a:rPr>
              <a:t>合成</a:t>
            </a:r>
          </a:p>
        </p:txBody>
      </p:sp>
      <p:cxnSp>
        <p:nvCxnSpPr>
          <p:cNvPr id="10" name="Elbow Connector 9">
            <a:extLst>
              <a:ext uri="{FF2B5EF4-FFF2-40B4-BE49-F238E27FC236}">
                <a16:creationId xmlns:a16="http://schemas.microsoft.com/office/drawing/2014/main" id="{80831BDC-2BB8-4586-99A4-DA9B61616A4B}"/>
              </a:ext>
            </a:extLst>
          </p:cNvPr>
          <p:cNvCxnSpPr>
            <a:cxnSpLocks/>
            <a:stCxn id="2" idx="2"/>
            <a:endCxn id="9" idx="1"/>
          </p:cNvCxnSpPr>
          <p:nvPr/>
        </p:nvCxnSpPr>
        <p:spPr>
          <a:xfrm rot="16200000" flipH="1">
            <a:off x="1648664" y="4486835"/>
            <a:ext cx="1778879" cy="2858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98F86A96-6FBC-36C0-38B7-9EF9F7E1DC37}"/>
              </a:ext>
            </a:extLst>
          </p:cNvPr>
          <p:cNvCxnSpPr>
            <a:cxnSpLocks/>
            <a:stCxn id="3" idx="2"/>
            <a:endCxn id="9" idx="1"/>
          </p:cNvCxnSpPr>
          <p:nvPr/>
        </p:nvCxnSpPr>
        <p:spPr>
          <a:xfrm rot="16200000" flipH="1">
            <a:off x="1300150" y="4138321"/>
            <a:ext cx="807141" cy="19546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39F7E7-EBDB-8141-27F7-8437DB10242D}"/>
              </a:ext>
            </a:extLst>
          </p:cNvPr>
          <p:cNvCxnSpPr>
            <a:cxnSpLocks/>
            <a:stCxn id="9" idx="3"/>
            <a:endCxn id="13" idx="1"/>
          </p:cNvCxnSpPr>
          <p:nvPr/>
        </p:nvCxnSpPr>
        <p:spPr>
          <a:xfrm>
            <a:off x="3800652" y="5519208"/>
            <a:ext cx="219237"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6A81109-80A4-6DAA-E9CE-DE79A31DB55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019889" y="4510260"/>
            <a:ext cx="4890563" cy="2022888"/>
          </a:xfrm>
          <a:prstGeom prst="rect">
            <a:avLst/>
          </a:prstGeom>
          <a:ln>
            <a:solidFill>
              <a:schemeClr val="tx1"/>
            </a:solidFill>
          </a:ln>
        </p:spPr>
      </p:pic>
      <p:sp>
        <p:nvSpPr>
          <p:cNvPr id="60" name="TextBox 59">
            <a:extLst>
              <a:ext uri="{FF2B5EF4-FFF2-40B4-BE49-F238E27FC236}">
                <a16:creationId xmlns:a16="http://schemas.microsoft.com/office/drawing/2014/main" id="{0B53BFE8-AD70-EF1F-7303-1D1384909D13}"/>
              </a:ext>
            </a:extLst>
          </p:cNvPr>
          <p:cNvSpPr txBox="1"/>
          <p:nvPr/>
        </p:nvSpPr>
        <p:spPr>
          <a:xfrm>
            <a:off x="237000" y="2703621"/>
            <a:ext cx="1588897" cy="307777"/>
          </a:xfrm>
          <a:prstGeom prst="rect">
            <a:avLst/>
          </a:prstGeom>
          <a:noFill/>
        </p:spPr>
        <p:txBody>
          <a:bodyPr wrap="none" rtlCol="0">
            <a:spAutoFit/>
          </a:bodyPr>
          <a:lstStyle/>
          <a:p>
            <a:r>
              <a:rPr lang="en-JP" b="1" dirty="0"/>
              <a:t>ROOM</a:t>
            </a:r>
            <a:r>
              <a:rPr lang="en-JP" sz="1100" dirty="0"/>
              <a:t>：環境モデル</a:t>
            </a:r>
            <a:endParaRPr lang="en-JP" dirty="0"/>
          </a:p>
        </p:txBody>
      </p:sp>
      <p:sp>
        <p:nvSpPr>
          <p:cNvPr id="61" name="TextBox 60">
            <a:extLst>
              <a:ext uri="{FF2B5EF4-FFF2-40B4-BE49-F238E27FC236}">
                <a16:creationId xmlns:a16="http://schemas.microsoft.com/office/drawing/2014/main" id="{915EADF9-F4CD-159A-4446-E14F8502D7F3}"/>
              </a:ext>
            </a:extLst>
          </p:cNvPr>
          <p:cNvSpPr txBox="1"/>
          <p:nvPr/>
        </p:nvSpPr>
        <p:spPr>
          <a:xfrm>
            <a:off x="237000" y="3892213"/>
            <a:ext cx="1648208" cy="307777"/>
          </a:xfrm>
          <a:prstGeom prst="rect">
            <a:avLst/>
          </a:prstGeom>
          <a:noFill/>
        </p:spPr>
        <p:txBody>
          <a:bodyPr wrap="none" rtlCol="0">
            <a:spAutoFit/>
          </a:bodyPr>
          <a:lstStyle/>
          <a:p>
            <a:r>
              <a:rPr lang="en-JP" b="1" dirty="0"/>
              <a:t>ALERT</a:t>
            </a:r>
            <a:r>
              <a:rPr lang="en-JP" sz="1100" dirty="0"/>
              <a:t>：環境モデル</a:t>
            </a:r>
            <a:endParaRPr lang="en-JP" dirty="0"/>
          </a:p>
        </p:txBody>
      </p:sp>
      <p:sp>
        <p:nvSpPr>
          <p:cNvPr id="62" name="TextBox 61">
            <a:extLst>
              <a:ext uri="{FF2B5EF4-FFF2-40B4-BE49-F238E27FC236}">
                <a16:creationId xmlns:a16="http://schemas.microsoft.com/office/drawing/2014/main" id="{42137470-3643-C184-7C3D-E0F92BEAD4EE}"/>
              </a:ext>
            </a:extLst>
          </p:cNvPr>
          <p:cNvSpPr txBox="1"/>
          <p:nvPr/>
        </p:nvSpPr>
        <p:spPr>
          <a:xfrm>
            <a:off x="4010464" y="4199990"/>
            <a:ext cx="1098378" cy="307777"/>
          </a:xfrm>
          <a:prstGeom prst="rect">
            <a:avLst/>
          </a:prstGeom>
          <a:noFill/>
        </p:spPr>
        <p:txBody>
          <a:bodyPr wrap="none" rtlCol="0">
            <a:spAutoFit/>
          </a:bodyPr>
          <a:lstStyle/>
          <a:p>
            <a:r>
              <a:rPr lang="en-JP" b="1" dirty="0"/>
              <a:t>全体モデル</a:t>
            </a:r>
          </a:p>
        </p:txBody>
      </p:sp>
      <p:sp>
        <p:nvSpPr>
          <p:cNvPr id="14" name="Oval 13">
            <a:extLst>
              <a:ext uri="{FF2B5EF4-FFF2-40B4-BE49-F238E27FC236}">
                <a16:creationId xmlns:a16="http://schemas.microsoft.com/office/drawing/2014/main" id="{3D3F4800-A49D-1226-7F65-E2740F9074CB}"/>
              </a:ext>
            </a:extLst>
          </p:cNvPr>
          <p:cNvSpPr/>
          <p:nvPr/>
        </p:nvSpPr>
        <p:spPr>
          <a:xfrm>
            <a:off x="3593592" y="3090713"/>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Oval 14">
            <a:extLst>
              <a:ext uri="{FF2B5EF4-FFF2-40B4-BE49-F238E27FC236}">
                <a16:creationId xmlns:a16="http://schemas.microsoft.com/office/drawing/2014/main" id="{FF4E66B2-DA21-1D2C-4256-FEB326540EDD}"/>
              </a:ext>
            </a:extLst>
          </p:cNvPr>
          <p:cNvSpPr/>
          <p:nvPr/>
        </p:nvSpPr>
        <p:spPr>
          <a:xfrm>
            <a:off x="252430" y="4248829"/>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Oval 17">
            <a:extLst>
              <a:ext uri="{FF2B5EF4-FFF2-40B4-BE49-F238E27FC236}">
                <a16:creationId xmlns:a16="http://schemas.microsoft.com/office/drawing/2014/main" id="{0DF4B179-E960-097A-C494-6E8C80A2E35F}"/>
              </a:ext>
            </a:extLst>
          </p:cNvPr>
          <p:cNvSpPr/>
          <p:nvPr/>
        </p:nvSpPr>
        <p:spPr>
          <a:xfrm>
            <a:off x="7858041" y="4822928"/>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20" name="Group 19">
            <a:extLst>
              <a:ext uri="{FF2B5EF4-FFF2-40B4-BE49-F238E27FC236}">
                <a16:creationId xmlns:a16="http://schemas.microsoft.com/office/drawing/2014/main" id="{98FBE1A5-16A6-5FAF-E01B-E603848DD41C}"/>
              </a:ext>
            </a:extLst>
          </p:cNvPr>
          <p:cNvGrpSpPr/>
          <p:nvPr/>
        </p:nvGrpSpPr>
        <p:grpSpPr>
          <a:xfrm>
            <a:off x="5343441" y="2829876"/>
            <a:ext cx="3389079" cy="1498319"/>
            <a:chOff x="5343441" y="2973097"/>
            <a:chExt cx="3389079" cy="1498319"/>
          </a:xfrm>
        </p:grpSpPr>
        <p:sp>
          <p:nvSpPr>
            <p:cNvPr id="19" name="Rounded Rectangular Callout 18">
              <a:extLst>
                <a:ext uri="{FF2B5EF4-FFF2-40B4-BE49-F238E27FC236}">
                  <a16:creationId xmlns:a16="http://schemas.microsoft.com/office/drawing/2014/main" id="{5F5DBBD5-68B6-1A2C-81A4-00B9327C25F8}"/>
                </a:ext>
              </a:extLst>
            </p:cNvPr>
            <p:cNvSpPr/>
            <p:nvPr/>
          </p:nvSpPr>
          <p:spPr>
            <a:xfrm>
              <a:off x="5343441" y="2973097"/>
              <a:ext cx="3389079" cy="1498319"/>
            </a:xfrm>
            <a:prstGeom prst="wedgeRoundRectCallout">
              <a:avLst>
                <a:gd name="adj1" fmla="val 28541"/>
                <a:gd name="adj2" fmla="val 8691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25" name="Group 24">
              <a:extLst>
                <a:ext uri="{FF2B5EF4-FFF2-40B4-BE49-F238E27FC236}">
                  <a16:creationId xmlns:a16="http://schemas.microsoft.com/office/drawing/2014/main" id="{780C7619-E754-0DC3-FDEA-D7A58C36023A}"/>
                </a:ext>
              </a:extLst>
            </p:cNvPr>
            <p:cNvGrpSpPr/>
            <p:nvPr/>
          </p:nvGrpSpPr>
          <p:grpSpPr>
            <a:xfrm>
              <a:off x="5434439" y="3224790"/>
              <a:ext cx="3205278" cy="1170154"/>
              <a:chOff x="5434439" y="3169926"/>
              <a:chExt cx="3205278" cy="1170154"/>
            </a:xfrm>
          </p:grpSpPr>
          <p:sp>
            <p:nvSpPr>
              <p:cNvPr id="17" name="Oval 16">
                <a:extLst>
                  <a:ext uri="{FF2B5EF4-FFF2-40B4-BE49-F238E27FC236}">
                    <a16:creationId xmlns:a16="http://schemas.microsoft.com/office/drawing/2014/main" id="{C493E410-D8BF-D872-D5A7-FC4BC838CA91}"/>
                  </a:ext>
                </a:extLst>
              </p:cNvPr>
              <p:cNvSpPr/>
              <p:nvPr/>
            </p:nvSpPr>
            <p:spPr>
              <a:xfrm>
                <a:off x="6720057" y="316992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800" b="1" dirty="0">
                    <a:solidFill>
                      <a:schemeClr val="tx1"/>
                    </a:solidFill>
                  </a:rPr>
                  <a:t>6</a:t>
                </a:r>
                <a:r>
                  <a:rPr lang="en-JP" sz="1800" b="1" dirty="0">
                    <a:solidFill>
                      <a:schemeClr val="tx1"/>
                    </a:solidFill>
                  </a:rPr>
                  <a:t>,0</a:t>
                </a:r>
              </a:p>
            </p:txBody>
          </p:sp>
          <p:sp>
            <p:nvSpPr>
              <p:cNvPr id="24" name="TextBox 23">
                <a:extLst>
                  <a:ext uri="{FF2B5EF4-FFF2-40B4-BE49-F238E27FC236}">
                    <a16:creationId xmlns:a16="http://schemas.microsoft.com/office/drawing/2014/main" id="{8FC7C264-AEE6-B209-BCC5-64DE4AFE9EF1}"/>
                  </a:ext>
                </a:extLst>
              </p:cNvPr>
              <p:cNvSpPr txBox="1"/>
              <p:nvPr/>
            </p:nvSpPr>
            <p:spPr>
              <a:xfrm>
                <a:off x="5434439" y="3816860"/>
                <a:ext cx="3205278" cy="523220"/>
              </a:xfrm>
              <a:prstGeom prst="rect">
                <a:avLst/>
              </a:prstGeom>
              <a:noFill/>
            </p:spPr>
            <p:txBody>
              <a:bodyPr wrap="square" rtlCol="0">
                <a:spAutoFit/>
              </a:bodyPr>
              <a:lstStyle/>
              <a:p>
                <a:r>
                  <a:rPr lang="en-JP" dirty="0"/>
                  <a:t>左の数字「6」：</a:t>
                </a:r>
                <a:r>
                  <a:rPr lang="en-JP" b="1" dirty="0"/>
                  <a:t>ROOM</a:t>
                </a:r>
                <a:r>
                  <a:rPr lang="en-JP" dirty="0"/>
                  <a:t>モデルの状態</a:t>
                </a:r>
              </a:p>
              <a:p>
                <a:r>
                  <a:rPr lang="en-JP" dirty="0"/>
                  <a:t>右の数字「0」：</a:t>
                </a:r>
                <a:r>
                  <a:rPr lang="en-JP" b="1" dirty="0"/>
                  <a:t>ALERT</a:t>
                </a:r>
                <a:r>
                  <a:rPr lang="en-JP" dirty="0"/>
                  <a:t>モデルの状態</a:t>
                </a:r>
              </a:p>
            </p:txBody>
          </p:sp>
        </p:grpSp>
      </p:grpSp>
      <p:sp>
        <p:nvSpPr>
          <p:cNvPr id="16" name="TextBox 15">
            <a:extLst>
              <a:ext uri="{FF2B5EF4-FFF2-40B4-BE49-F238E27FC236}">
                <a16:creationId xmlns:a16="http://schemas.microsoft.com/office/drawing/2014/main" id="{B16505BA-A627-1DC2-6E18-34892E043EBC}"/>
              </a:ext>
            </a:extLst>
          </p:cNvPr>
          <p:cNvSpPr txBox="1"/>
          <p:nvPr/>
        </p:nvSpPr>
        <p:spPr>
          <a:xfrm>
            <a:off x="214296" y="6568723"/>
            <a:ext cx="7103227"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b="0" i="0" dirty="0" err="1">
                <a:effectLst/>
                <a:latin typeface="Arial" panose="020B0604020202020204" pitchFamily="34" charset="0"/>
              </a:rPr>
              <a:t>Giannakopoulou</a:t>
            </a:r>
            <a:r>
              <a:rPr lang="en-US" sz="1100" b="0" i="0" dirty="0">
                <a:effectLst/>
                <a:latin typeface="Arial" panose="020B0604020202020204" pitchFamily="34" charset="0"/>
              </a:rPr>
              <a:t>, D. and Magee, J.: Fluent Model Checking for Event-based Systems, SIGSOFT </a:t>
            </a:r>
            <a:r>
              <a:rPr lang="en-US" sz="1100" b="0" i="0" dirty="0" err="1">
                <a:effectLst/>
                <a:latin typeface="Arial" panose="020B0604020202020204" pitchFamily="34" charset="0"/>
              </a:rPr>
              <a:t>Softw</a:t>
            </a:r>
            <a:r>
              <a:rPr lang="en-US" sz="1100" b="0" i="0" dirty="0">
                <a:effectLst/>
                <a:latin typeface="Arial" panose="020B0604020202020204" pitchFamily="34" charset="0"/>
              </a:rPr>
              <a:t>. Eng.</a:t>
            </a:r>
            <a:endParaRPr lang="en-JP" sz="1100" dirty="0"/>
          </a:p>
        </p:txBody>
      </p:sp>
    </p:spTree>
    <p:extLst>
      <p:ext uri="{BB962C8B-B14F-4D97-AF65-F5344CB8AC3E}">
        <p14:creationId xmlns:p14="http://schemas.microsoft.com/office/powerpoint/2010/main" val="3938256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8820004-38C2-25FD-B041-3AF2E0813658}"/>
              </a:ext>
            </a:extLst>
          </p:cNvPr>
          <p:cNvPicPr>
            <a:picLocks noChangeAspect="1"/>
          </p:cNvPicPr>
          <p:nvPr/>
        </p:nvPicPr>
        <p:blipFill>
          <a:blip r:embed="rId3"/>
          <a:stretch>
            <a:fillRect/>
          </a:stretch>
        </p:blipFill>
        <p:spPr>
          <a:xfrm>
            <a:off x="4038624" y="4505988"/>
            <a:ext cx="5018969" cy="2026438"/>
          </a:xfrm>
          <a:prstGeom prst="rect">
            <a:avLst/>
          </a:prstGeom>
          <a:ln>
            <a:solidFill>
              <a:schemeClr val="tx1"/>
            </a:solidFill>
          </a:ln>
        </p:spPr>
      </p:pic>
      <p:sp>
        <p:nvSpPr>
          <p:cNvPr id="12" name="Rounded Rectangular Callout 11">
            <a:extLst>
              <a:ext uri="{FF2B5EF4-FFF2-40B4-BE49-F238E27FC236}">
                <a16:creationId xmlns:a16="http://schemas.microsoft.com/office/drawing/2014/main" id="{B5525DB7-CCE9-F852-76FF-F51EE8879794}"/>
              </a:ext>
            </a:extLst>
          </p:cNvPr>
          <p:cNvSpPr/>
          <p:nvPr/>
        </p:nvSpPr>
        <p:spPr>
          <a:xfrm>
            <a:off x="5343441" y="2829876"/>
            <a:ext cx="3389079" cy="1498319"/>
          </a:xfrm>
          <a:prstGeom prst="wedgeRoundRectCallout">
            <a:avLst>
              <a:gd name="adj1" fmla="val 32858"/>
              <a:gd name="adj2" fmla="val 8569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マップ空間の構築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（Step2）</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57644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全体モデルと</a:t>
            </a:r>
            <a:r>
              <a:rPr lang="ja-JP" altLang="en-US" sz="2800">
                <a:solidFill>
                  <a:schemeClr val="tx2">
                    <a:lumMod val="25000"/>
                  </a:schemeClr>
                </a:solidFill>
                <a:latin typeface="Lato" panose="020F0502020204030203" pitchFamily="34" charset="0"/>
                <a:cs typeface="Lato" panose="020F0502020204030203" pitchFamily="34" charset="0"/>
              </a:rPr>
              <a:t>監視</a:t>
            </a:r>
            <a:r>
              <a:rPr lang="ja-JP" altLang="en-US" sz="2800" b="0" i="0">
                <a:solidFill>
                  <a:schemeClr val="tx2">
                    <a:lumMod val="25000"/>
                  </a:schemeClr>
                </a:solidFill>
                <a:effectLst/>
                <a:latin typeface="Lato" panose="020F0502020204030203" pitchFamily="34" charset="0"/>
                <a:cs typeface="Lato" panose="020F0502020204030203" pitchFamily="34" charset="0"/>
              </a:rPr>
              <a:t>モデルから</a:t>
            </a:r>
            <a:r>
              <a:rPr lang="ja-JP" altLang="en-US" sz="2800" b="1" u="sng">
                <a:solidFill>
                  <a:srgbClr val="FF0000"/>
                </a:solidFill>
                <a:latin typeface="Lato" panose="020F0502020204030203" pitchFamily="34" charset="0"/>
                <a:cs typeface="Lato" panose="020F0502020204030203" pitchFamily="34" charset="0"/>
              </a:rPr>
              <a:t>マップ</a:t>
            </a:r>
            <a:r>
              <a:rPr lang="ja-JP" altLang="en-US" sz="2800" b="1" i="0" u="sng">
                <a:solidFill>
                  <a:srgbClr val="FF0000"/>
                </a:solidFill>
                <a:effectLst/>
                <a:latin typeface="Lato" panose="020F0502020204030203" pitchFamily="34" charset="0"/>
                <a:cs typeface="Lato" panose="020F0502020204030203" pitchFamily="34" charset="0"/>
              </a:rPr>
              <a:t>空間</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a:solidFill>
                  <a:schemeClr val="tx2">
                    <a:lumMod val="25000"/>
                  </a:schemeClr>
                </a:solidFill>
                <a:latin typeface="Lato" panose="020F0502020204030203" pitchFamily="34" charset="0"/>
                <a:cs typeface="Lato" panose="020F0502020204030203" pitchFamily="34" charset="0"/>
              </a:rPr>
              <a:t>改変並列合成</a:t>
            </a:r>
            <a:r>
              <a:rPr lang="en-US" sz="1400" dirty="0">
                <a:solidFill>
                  <a:schemeClr val="tx2">
                    <a:lumMod val="25000"/>
                  </a:schemeClr>
                </a:solidFill>
                <a:latin typeface="Arial" panose="020B0604020202020204"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：全体モデルに</a:t>
            </a:r>
            <a:r>
              <a:rPr lang="ja-JP" altLang="en-JP" sz="2000">
                <a:solidFill>
                  <a:schemeClr val="tx2">
                    <a:lumMod val="25000"/>
                  </a:schemeClr>
                </a:solidFill>
                <a:latin typeface="Lato" panose="020F0502020204030203" pitchFamily="34" charset="0"/>
                <a:cs typeface="Lato" panose="020F0502020204030203" pitchFamily="34" charset="0"/>
              </a:rPr>
              <a:t>監視モデルの</a:t>
            </a:r>
            <a:r>
              <a:rPr lang="ja-JP" altLang="en-US" sz="2000">
                <a:solidFill>
                  <a:schemeClr val="tx2">
                    <a:lumMod val="25000"/>
                  </a:schemeClr>
                </a:solidFill>
                <a:latin typeface="Lato" panose="020F0502020204030203" pitchFamily="34" charset="0"/>
                <a:cs typeface="Lato" panose="020F0502020204030203" pitchFamily="34" charset="0"/>
              </a:rPr>
              <a:t>状態を重ね合わせる</a:t>
            </a:r>
            <a:endParaRPr lang="en-US" altLang="ja-JP" sz="2000" dirty="0">
              <a:solidFill>
                <a:schemeClr val="tx2">
                  <a:lumMod val="25000"/>
                </a:schemeClr>
              </a:solidFill>
              <a:latin typeface="Lato" panose="020F0502020204030203" pitchFamily="34" charset="0"/>
              <a:cs typeface="Lato" panose="020F0502020204030203" pitchFamily="34" charset="0"/>
            </a:endParaRPr>
          </a:p>
        </p:txBody>
      </p:sp>
      <p:pic>
        <p:nvPicPr>
          <p:cNvPr id="38" name="Picture 37">
            <a:extLst>
              <a:ext uri="{FF2B5EF4-FFF2-40B4-BE49-F238E27FC236}">
                <a16:creationId xmlns:a16="http://schemas.microsoft.com/office/drawing/2014/main" id="{3912B9F3-BAA0-47D3-2D10-2CAE85D8001F}"/>
              </a:ext>
            </a:extLst>
          </p:cNvPr>
          <p:cNvPicPr>
            <a:picLocks noChangeAspect="1"/>
          </p:cNvPicPr>
          <p:nvPr/>
        </p:nvPicPr>
        <p:blipFill>
          <a:blip r:embed="rId4"/>
          <a:stretch>
            <a:fillRect/>
          </a:stretch>
        </p:blipFill>
        <p:spPr>
          <a:xfrm>
            <a:off x="241640" y="2853117"/>
            <a:ext cx="3896373" cy="1611660"/>
          </a:xfrm>
          <a:prstGeom prst="rect">
            <a:avLst/>
          </a:prstGeom>
          <a:ln>
            <a:solidFill>
              <a:schemeClr val="tx1"/>
            </a:solidFill>
          </a:ln>
        </p:spPr>
      </p:pic>
      <p:pic>
        <p:nvPicPr>
          <p:cNvPr id="39" name="Picture 38" descr="A yellow circle with black circles and black arrows&#10;&#10;Description automatically generated">
            <a:extLst>
              <a:ext uri="{FF2B5EF4-FFF2-40B4-BE49-F238E27FC236}">
                <a16:creationId xmlns:a16="http://schemas.microsoft.com/office/drawing/2014/main" id="{A868DAF5-FCD9-015B-FD41-B1317ACD5FEC}"/>
              </a:ext>
            </a:extLst>
          </p:cNvPr>
          <p:cNvPicPr>
            <a:picLocks noChangeAspect="1"/>
          </p:cNvPicPr>
          <p:nvPr/>
        </p:nvPicPr>
        <p:blipFill>
          <a:blip r:embed="rId5"/>
          <a:stretch>
            <a:fillRect/>
          </a:stretch>
        </p:blipFill>
        <p:spPr>
          <a:xfrm>
            <a:off x="241640" y="4847612"/>
            <a:ext cx="1016608" cy="444766"/>
          </a:xfrm>
          <a:prstGeom prst="rect">
            <a:avLst/>
          </a:prstGeom>
          <a:ln>
            <a:solidFill>
              <a:schemeClr val="tx1"/>
            </a:solidFill>
          </a:ln>
        </p:spPr>
      </p:pic>
      <p:cxnSp>
        <p:nvCxnSpPr>
          <p:cNvPr id="41" name="Elbow Connector 40">
            <a:extLst>
              <a:ext uri="{FF2B5EF4-FFF2-40B4-BE49-F238E27FC236}">
                <a16:creationId xmlns:a16="http://schemas.microsoft.com/office/drawing/2014/main" id="{01C73079-EDF6-B026-E78A-54A44982A584}"/>
              </a:ext>
            </a:extLst>
          </p:cNvPr>
          <p:cNvCxnSpPr>
            <a:cxnSpLocks/>
            <a:stCxn id="38" idx="2"/>
            <a:endCxn id="46" idx="1"/>
          </p:cNvCxnSpPr>
          <p:nvPr/>
        </p:nvCxnSpPr>
        <p:spPr>
          <a:xfrm rot="16200000" flipH="1">
            <a:off x="1908217" y="4746387"/>
            <a:ext cx="1054431" cy="4912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94A4462-D027-D7BE-0E20-BFC2EC060607}"/>
              </a:ext>
            </a:extLst>
          </p:cNvPr>
          <p:cNvCxnSpPr>
            <a:cxnSpLocks/>
            <a:stCxn id="39" idx="2"/>
            <a:endCxn id="46" idx="1"/>
          </p:cNvCxnSpPr>
          <p:nvPr/>
        </p:nvCxnSpPr>
        <p:spPr>
          <a:xfrm rot="16200000" flipH="1">
            <a:off x="1602075" y="4440246"/>
            <a:ext cx="226830" cy="19310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EFC488-D05F-DCD4-77E5-CDC8CFDFA0C3}"/>
              </a:ext>
            </a:extLst>
          </p:cNvPr>
          <p:cNvCxnSpPr>
            <a:cxnSpLocks/>
            <a:stCxn id="46" idx="3"/>
            <a:endCxn id="54" idx="1"/>
          </p:cNvCxnSpPr>
          <p:nvPr/>
        </p:nvCxnSpPr>
        <p:spPr>
          <a:xfrm flipV="1">
            <a:off x="3800653" y="5519207"/>
            <a:ext cx="2379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hevron 45">
            <a:extLst>
              <a:ext uri="{FF2B5EF4-FFF2-40B4-BE49-F238E27FC236}">
                <a16:creationId xmlns:a16="http://schemas.microsoft.com/office/drawing/2014/main" id="{841F1262-C78B-E279-9427-B111D4F824D6}"/>
              </a:ext>
            </a:extLst>
          </p:cNvPr>
          <p:cNvSpPr/>
          <p:nvPr/>
        </p:nvSpPr>
        <p:spPr>
          <a:xfrm>
            <a:off x="2580239"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改変</a:t>
            </a:r>
          </a:p>
          <a:p>
            <a:pPr algn="ctr"/>
            <a:r>
              <a:rPr lang="en-JP" sz="1600" dirty="0">
                <a:solidFill>
                  <a:schemeClr val="bg1"/>
                </a:solidFill>
              </a:rPr>
              <a:t>並列合成</a:t>
            </a:r>
          </a:p>
        </p:txBody>
      </p:sp>
      <p:sp>
        <p:nvSpPr>
          <p:cNvPr id="61" name="TextBox 60">
            <a:extLst>
              <a:ext uri="{FF2B5EF4-FFF2-40B4-BE49-F238E27FC236}">
                <a16:creationId xmlns:a16="http://schemas.microsoft.com/office/drawing/2014/main" id="{FFB435CD-8E1C-EFFF-8743-D785BD879E12}"/>
              </a:ext>
            </a:extLst>
          </p:cNvPr>
          <p:cNvSpPr txBox="1"/>
          <p:nvPr/>
        </p:nvSpPr>
        <p:spPr>
          <a:xfrm>
            <a:off x="241640" y="4543367"/>
            <a:ext cx="1739579" cy="307777"/>
          </a:xfrm>
          <a:prstGeom prst="rect">
            <a:avLst/>
          </a:prstGeom>
          <a:noFill/>
        </p:spPr>
        <p:txBody>
          <a:bodyPr wrap="none" rtlCol="0">
            <a:spAutoFit/>
          </a:bodyPr>
          <a:lstStyle/>
          <a:p>
            <a:r>
              <a:rPr lang="en-JP" b="1" dirty="0"/>
              <a:t>SAFETY</a:t>
            </a:r>
            <a:r>
              <a:rPr lang="en-JP" sz="1100" dirty="0"/>
              <a:t>：監視モデル</a:t>
            </a:r>
          </a:p>
        </p:txBody>
      </p:sp>
      <p:sp>
        <p:nvSpPr>
          <p:cNvPr id="62" name="TextBox 61">
            <a:extLst>
              <a:ext uri="{FF2B5EF4-FFF2-40B4-BE49-F238E27FC236}">
                <a16:creationId xmlns:a16="http://schemas.microsoft.com/office/drawing/2014/main" id="{43E47BED-87FC-3328-784E-08D97796A60D}"/>
              </a:ext>
            </a:extLst>
          </p:cNvPr>
          <p:cNvSpPr txBox="1"/>
          <p:nvPr/>
        </p:nvSpPr>
        <p:spPr>
          <a:xfrm>
            <a:off x="237000" y="2557317"/>
            <a:ext cx="1098378" cy="307777"/>
          </a:xfrm>
          <a:prstGeom prst="rect">
            <a:avLst/>
          </a:prstGeom>
          <a:noFill/>
        </p:spPr>
        <p:txBody>
          <a:bodyPr wrap="none" rtlCol="0">
            <a:spAutoFit/>
          </a:bodyPr>
          <a:lstStyle/>
          <a:p>
            <a:r>
              <a:rPr lang="en-JP" b="1" dirty="0"/>
              <a:t>全体モデル</a:t>
            </a:r>
          </a:p>
        </p:txBody>
      </p:sp>
      <p:sp>
        <p:nvSpPr>
          <p:cNvPr id="63" name="TextBox 62">
            <a:extLst>
              <a:ext uri="{FF2B5EF4-FFF2-40B4-BE49-F238E27FC236}">
                <a16:creationId xmlns:a16="http://schemas.microsoft.com/office/drawing/2014/main" id="{F8B0998B-852E-1EAE-D16D-B09A42BDE39F}"/>
              </a:ext>
            </a:extLst>
          </p:cNvPr>
          <p:cNvSpPr txBox="1"/>
          <p:nvPr/>
        </p:nvSpPr>
        <p:spPr>
          <a:xfrm>
            <a:off x="4136199" y="4216499"/>
            <a:ext cx="1098378" cy="307777"/>
          </a:xfrm>
          <a:prstGeom prst="rect">
            <a:avLst/>
          </a:prstGeom>
          <a:noFill/>
        </p:spPr>
        <p:txBody>
          <a:bodyPr wrap="none" rtlCol="0">
            <a:spAutoFit/>
          </a:bodyPr>
          <a:lstStyle/>
          <a:p>
            <a:r>
              <a:rPr lang="en-JP" b="1" dirty="0"/>
              <a:t>マップ空間</a:t>
            </a:r>
          </a:p>
        </p:txBody>
      </p:sp>
      <p:grpSp>
        <p:nvGrpSpPr>
          <p:cNvPr id="9" name="Group 8">
            <a:extLst>
              <a:ext uri="{FF2B5EF4-FFF2-40B4-BE49-F238E27FC236}">
                <a16:creationId xmlns:a16="http://schemas.microsoft.com/office/drawing/2014/main" id="{A2F5C6F3-C927-8011-4E6B-3CA0A003FD53}"/>
              </a:ext>
            </a:extLst>
          </p:cNvPr>
          <p:cNvGrpSpPr/>
          <p:nvPr/>
        </p:nvGrpSpPr>
        <p:grpSpPr>
          <a:xfrm>
            <a:off x="5404104" y="2935265"/>
            <a:ext cx="3300984" cy="1330734"/>
            <a:chOff x="5404104" y="3023622"/>
            <a:chExt cx="3300984" cy="1330734"/>
          </a:xfrm>
        </p:grpSpPr>
        <p:sp>
          <p:nvSpPr>
            <p:cNvPr id="10" name="Oval 9">
              <a:extLst>
                <a:ext uri="{FF2B5EF4-FFF2-40B4-BE49-F238E27FC236}">
                  <a16:creationId xmlns:a16="http://schemas.microsoft.com/office/drawing/2014/main" id="{F5A6E24A-AEC1-4AFB-5C82-BC73A8EEE528}"/>
                </a:ext>
              </a:extLst>
            </p:cNvPr>
            <p:cNvSpPr/>
            <p:nvPr/>
          </p:nvSpPr>
          <p:spPr>
            <a:xfrm>
              <a:off x="6720057" y="3023622"/>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6,0</a:t>
              </a:r>
            </a:p>
            <a:p>
              <a:pPr algn="ctr"/>
              <a:r>
                <a:rPr lang="en-JP" sz="1200" b="1" dirty="0">
                  <a:solidFill>
                    <a:schemeClr val="bg1"/>
                  </a:solidFill>
                </a:rPr>
                <a:t>(-1)</a:t>
              </a:r>
            </a:p>
          </p:txBody>
        </p:sp>
        <p:sp>
          <p:nvSpPr>
            <p:cNvPr id="11" name="TextBox 10">
              <a:extLst>
                <a:ext uri="{FF2B5EF4-FFF2-40B4-BE49-F238E27FC236}">
                  <a16:creationId xmlns:a16="http://schemas.microsoft.com/office/drawing/2014/main" id="{C46523CF-397E-ED33-97DC-DE902E8DE1B9}"/>
                </a:ext>
              </a:extLst>
            </p:cNvPr>
            <p:cNvSpPr txBox="1"/>
            <p:nvPr/>
          </p:nvSpPr>
          <p:spPr>
            <a:xfrm>
              <a:off x="5404104" y="3615692"/>
              <a:ext cx="3300984" cy="738664"/>
            </a:xfrm>
            <a:prstGeom prst="rect">
              <a:avLst/>
            </a:prstGeom>
            <a:noFill/>
          </p:spPr>
          <p:txBody>
            <a:bodyPr wrap="square" rtlCol="0">
              <a:spAutoFit/>
            </a:bodyPr>
            <a:lstStyle/>
            <a:p>
              <a:r>
                <a:rPr lang="en-JP" dirty="0"/>
                <a:t>左の数字「2」：</a:t>
              </a:r>
              <a:r>
                <a:rPr lang="en-JP" b="1" dirty="0"/>
                <a:t>ROOM</a:t>
              </a:r>
              <a:r>
                <a:rPr lang="en-JP" dirty="0"/>
                <a:t>モデルの状態</a:t>
              </a:r>
            </a:p>
            <a:p>
              <a:r>
                <a:rPr lang="en-JP" dirty="0"/>
                <a:t>右の数字「0」：</a:t>
              </a:r>
              <a:r>
                <a:rPr lang="en-JP" b="1" dirty="0"/>
                <a:t>ALERT</a:t>
              </a:r>
              <a:r>
                <a:rPr lang="en-JP" dirty="0"/>
                <a:t>モデルの状態</a:t>
              </a:r>
            </a:p>
            <a:p>
              <a:r>
                <a:rPr lang="en-JP" dirty="0"/>
                <a:t>下の数字「0」：</a:t>
              </a:r>
              <a:r>
                <a:rPr lang="en-JP" b="1" dirty="0"/>
                <a:t>SAFETY</a:t>
              </a:r>
              <a:r>
                <a:rPr lang="en-JP" dirty="0"/>
                <a:t>モデルの状態</a:t>
              </a:r>
            </a:p>
          </p:txBody>
        </p:sp>
      </p:grpSp>
      <p:sp>
        <p:nvSpPr>
          <p:cNvPr id="2" name="TextBox 1">
            <a:extLst>
              <a:ext uri="{FF2B5EF4-FFF2-40B4-BE49-F238E27FC236}">
                <a16:creationId xmlns:a16="http://schemas.microsoft.com/office/drawing/2014/main" id="{C1769964-F243-3844-9594-AF5C6166CCC1}"/>
              </a:ext>
            </a:extLst>
          </p:cNvPr>
          <p:cNvSpPr txBox="1"/>
          <p:nvPr/>
        </p:nvSpPr>
        <p:spPr>
          <a:xfrm>
            <a:off x="214296" y="6568723"/>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269287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8820004-38C2-25FD-B041-3AF2E081365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38624" y="4505988"/>
            <a:ext cx="5018969" cy="2026438"/>
          </a:xfrm>
          <a:prstGeom prst="rect">
            <a:avLst/>
          </a:prstGeom>
          <a:ln>
            <a:solidFill>
              <a:schemeClr val="tx1"/>
            </a:solidFill>
          </a:ln>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マップ空間の構築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（Step2）</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57644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全体モデルと</a:t>
            </a:r>
            <a:r>
              <a:rPr lang="ja-JP" altLang="en-US" sz="2800">
                <a:solidFill>
                  <a:schemeClr val="tx2">
                    <a:lumMod val="25000"/>
                  </a:schemeClr>
                </a:solidFill>
                <a:latin typeface="Lato" panose="020F0502020204030203" pitchFamily="34" charset="0"/>
                <a:cs typeface="Lato" panose="020F0502020204030203" pitchFamily="34" charset="0"/>
              </a:rPr>
              <a:t>監視</a:t>
            </a:r>
            <a:r>
              <a:rPr lang="ja-JP" altLang="en-US" sz="2800" b="0" i="0">
                <a:solidFill>
                  <a:schemeClr val="tx2">
                    <a:lumMod val="25000"/>
                  </a:schemeClr>
                </a:solidFill>
                <a:effectLst/>
                <a:latin typeface="Lato" panose="020F0502020204030203" pitchFamily="34" charset="0"/>
                <a:cs typeface="Lato" panose="020F0502020204030203" pitchFamily="34" charset="0"/>
              </a:rPr>
              <a:t>モデルから</a:t>
            </a:r>
            <a:r>
              <a:rPr lang="ja-JP" altLang="en-US" sz="2800" b="1" u="sng">
                <a:solidFill>
                  <a:srgbClr val="FF0000"/>
                </a:solidFill>
                <a:latin typeface="Lato" panose="020F0502020204030203" pitchFamily="34" charset="0"/>
                <a:cs typeface="Lato" panose="020F0502020204030203" pitchFamily="34" charset="0"/>
              </a:rPr>
              <a:t>マップ</a:t>
            </a:r>
            <a:r>
              <a:rPr lang="ja-JP" altLang="en-US" sz="2800" b="1" i="0" u="sng">
                <a:solidFill>
                  <a:srgbClr val="FF0000"/>
                </a:solidFill>
                <a:effectLst/>
                <a:latin typeface="Lato" panose="020F0502020204030203" pitchFamily="34" charset="0"/>
                <a:cs typeface="Lato" panose="020F0502020204030203" pitchFamily="34" charset="0"/>
              </a:rPr>
              <a:t>空間</a:t>
            </a:r>
            <a:r>
              <a:rPr lang="ja-JP" altLang="en-US" sz="2800" b="0" i="0">
                <a:solidFill>
                  <a:schemeClr val="tx2">
                    <a:lumMod val="25000"/>
                  </a:schemeClr>
                </a:solidFill>
                <a:effectLst/>
                <a:latin typeface="Lato" panose="020F0502020204030203" pitchFamily="34" charset="0"/>
                <a:cs typeface="Lato" panose="020F0502020204030203" pitchFamily="34" charset="0"/>
              </a:rPr>
              <a:t>を構築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None/>
            </a:pPr>
            <a:r>
              <a:rPr lang="ja-JP" altLang="en-US" sz="2000">
                <a:solidFill>
                  <a:schemeClr val="tx2">
                    <a:lumMod val="25000"/>
                  </a:schemeClr>
                </a:solidFill>
                <a:latin typeface="Lato" panose="020F0502020204030203" pitchFamily="34" charset="0"/>
                <a:cs typeface="Lato" panose="020F0502020204030203" pitchFamily="34" charset="0"/>
              </a:rPr>
              <a:t>改変並列合成</a:t>
            </a:r>
            <a:r>
              <a:rPr lang="en-US" altLang="ja-JP" sz="1400" dirty="0">
                <a:solidFill>
                  <a:schemeClr val="tx2">
                    <a:lumMod val="25000"/>
                  </a:schemeClr>
                </a:solidFill>
                <a:latin typeface="+mj-lt"/>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：全体モデルに</a:t>
            </a:r>
            <a:r>
              <a:rPr lang="ja-JP" altLang="en-JP" sz="2000">
                <a:solidFill>
                  <a:schemeClr val="tx2">
                    <a:lumMod val="25000"/>
                  </a:schemeClr>
                </a:solidFill>
                <a:latin typeface="Lato" panose="020F0502020204030203" pitchFamily="34" charset="0"/>
                <a:cs typeface="Lato" panose="020F0502020204030203" pitchFamily="34" charset="0"/>
              </a:rPr>
              <a:t>監視モデルの</a:t>
            </a:r>
            <a:r>
              <a:rPr lang="ja-JP" altLang="en-US" sz="2000">
                <a:solidFill>
                  <a:schemeClr val="tx2">
                    <a:lumMod val="25000"/>
                  </a:schemeClr>
                </a:solidFill>
                <a:latin typeface="Lato" panose="020F0502020204030203" pitchFamily="34" charset="0"/>
                <a:cs typeface="Lato" panose="020F0502020204030203" pitchFamily="34" charset="0"/>
              </a:rPr>
              <a:t>状態を重ね合わせる</a:t>
            </a:r>
            <a:endParaRPr lang="en-US" altLang="ja-JP" sz="2000" dirty="0">
              <a:solidFill>
                <a:schemeClr val="tx2">
                  <a:lumMod val="25000"/>
                </a:schemeClr>
              </a:solidFill>
              <a:latin typeface="Lato" panose="020F0502020204030203" pitchFamily="34" charset="0"/>
              <a:cs typeface="Lato" panose="020F0502020204030203" pitchFamily="34" charset="0"/>
            </a:endParaRPr>
          </a:p>
        </p:txBody>
      </p:sp>
      <p:pic>
        <p:nvPicPr>
          <p:cNvPr id="38" name="Picture 37">
            <a:extLst>
              <a:ext uri="{FF2B5EF4-FFF2-40B4-BE49-F238E27FC236}">
                <a16:creationId xmlns:a16="http://schemas.microsoft.com/office/drawing/2014/main" id="{3912B9F3-BAA0-47D3-2D10-2CAE85D8001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41640" y="2853117"/>
            <a:ext cx="3896373" cy="1611660"/>
          </a:xfrm>
          <a:prstGeom prst="rect">
            <a:avLst/>
          </a:prstGeom>
          <a:ln>
            <a:solidFill>
              <a:schemeClr val="tx1"/>
            </a:solidFill>
          </a:ln>
        </p:spPr>
      </p:pic>
      <p:pic>
        <p:nvPicPr>
          <p:cNvPr id="39" name="Picture 38" descr="A yellow circle with black circles and black arrows&#10;&#10;Description automatically generated">
            <a:extLst>
              <a:ext uri="{FF2B5EF4-FFF2-40B4-BE49-F238E27FC236}">
                <a16:creationId xmlns:a16="http://schemas.microsoft.com/office/drawing/2014/main" id="{A868DAF5-FCD9-015B-FD41-B1317ACD5FE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41640" y="4847612"/>
            <a:ext cx="1016608" cy="444766"/>
          </a:xfrm>
          <a:prstGeom prst="rect">
            <a:avLst/>
          </a:prstGeom>
          <a:ln>
            <a:solidFill>
              <a:schemeClr val="tx1"/>
            </a:solidFill>
          </a:ln>
        </p:spPr>
      </p:pic>
      <p:cxnSp>
        <p:nvCxnSpPr>
          <p:cNvPr id="41" name="Elbow Connector 40">
            <a:extLst>
              <a:ext uri="{FF2B5EF4-FFF2-40B4-BE49-F238E27FC236}">
                <a16:creationId xmlns:a16="http://schemas.microsoft.com/office/drawing/2014/main" id="{01C73079-EDF6-B026-E78A-54A44982A584}"/>
              </a:ext>
            </a:extLst>
          </p:cNvPr>
          <p:cNvCxnSpPr>
            <a:cxnSpLocks/>
            <a:stCxn id="38" idx="2"/>
            <a:endCxn id="46" idx="1"/>
          </p:cNvCxnSpPr>
          <p:nvPr/>
        </p:nvCxnSpPr>
        <p:spPr>
          <a:xfrm rot="16200000" flipH="1">
            <a:off x="1908217" y="4746387"/>
            <a:ext cx="1054431" cy="4912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94A4462-D027-D7BE-0E20-BFC2EC060607}"/>
              </a:ext>
            </a:extLst>
          </p:cNvPr>
          <p:cNvCxnSpPr>
            <a:cxnSpLocks/>
            <a:stCxn id="39" idx="2"/>
            <a:endCxn id="46" idx="1"/>
          </p:cNvCxnSpPr>
          <p:nvPr/>
        </p:nvCxnSpPr>
        <p:spPr>
          <a:xfrm rot="16200000" flipH="1">
            <a:off x="1602075" y="4440246"/>
            <a:ext cx="226830" cy="19310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EFC488-D05F-DCD4-77E5-CDC8CFDFA0C3}"/>
              </a:ext>
            </a:extLst>
          </p:cNvPr>
          <p:cNvCxnSpPr>
            <a:cxnSpLocks/>
            <a:stCxn id="46" idx="3"/>
            <a:endCxn id="54" idx="1"/>
          </p:cNvCxnSpPr>
          <p:nvPr/>
        </p:nvCxnSpPr>
        <p:spPr>
          <a:xfrm flipV="1">
            <a:off x="3800653" y="5519207"/>
            <a:ext cx="2379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hevron 45">
            <a:extLst>
              <a:ext uri="{FF2B5EF4-FFF2-40B4-BE49-F238E27FC236}">
                <a16:creationId xmlns:a16="http://schemas.microsoft.com/office/drawing/2014/main" id="{841F1262-C78B-E279-9427-B111D4F824D6}"/>
              </a:ext>
            </a:extLst>
          </p:cNvPr>
          <p:cNvSpPr/>
          <p:nvPr/>
        </p:nvSpPr>
        <p:spPr>
          <a:xfrm>
            <a:off x="2580239"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改変</a:t>
            </a:r>
          </a:p>
          <a:p>
            <a:pPr algn="ctr"/>
            <a:r>
              <a:rPr lang="en-JP" sz="1600" dirty="0">
                <a:solidFill>
                  <a:schemeClr val="bg1"/>
                </a:solidFill>
              </a:rPr>
              <a:t>並列合成</a:t>
            </a:r>
          </a:p>
        </p:txBody>
      </p:sp>
      <p:sp>
        <p:nvSpPr>
          <p:cNvPr id="61" name="TextBox 60">
            <a:extLst>
              <a:ext uri="{FF2B5EF4-FFF2-40B4-BE49-F238E27FC236}">
                <a16:creationId xmlns:a16="http://schemas.microsoft.com/office/drawing/2014/main" id="{FFB435CD-8E1C-EFFF-8743-D785BD879E12}"/>
              </a:ext>
            </a:extLst>
          </p:cNvPr>
          <p:cNvSpPr txBox="1"/>
          <p:nvPr/>
        </p:nvSpPr>
        <p:spPr>
          <a:xfrm>
            <a:off x="241640" y="4543367"/>
            <a:ext cx="1739579" cy="307777"/>
          </a:xfrm>
          <a:prstGeom prst="rect">
            <a:avLst/>
          </a:prstGeom>
          <a:noFill/>
        </p:spPr>
        <p:txBody>
          <a:bodyPr wrap="none" rtlCol="0">
            <a:spAutoFit/>
          </a:bodyPr>
          <a:lstStyle/>
          <a:p>
            <a:r>
              <a:rPr lang="en-JP" b="1" dirty="0"/>
              <a:t>SAFETY</a:t>
            </a:r>
            <a:r>
              <a:rPr lang="en-JP" sz="1100" dirty="0"/>
              <a:t>：監視モデル</a:t>
            </a:r>
          </a:p>
        </p:txBody>
      </p:sp>
      <p:sp>
        <p:nvSpPr>
          <p:cNvPr id="62" name="TextBox 61">
            <a:extLst>
              <a:ext uri="{FF2B5EF4-FFF2-40B4-BE49-F238E27FC236}">
                <a16:creationId xmlns:a16="http://schemas.microsoft.com/office/drawing/2014/main" id="{43E47BED-87FC-3328-784E-08D97796A60D}"/>
              </a:ext>
            </a:extLst>
          </p:cNvPr>
          <p:cNvSpPr txBox="1"/>
          <p:nvPr/>
        </p:nvSpPr>
        <p:spPr>
          <a:xfrm>
            <a:off x="237000" y="2557317"/>
            <a:ext cx="1098378" cy="307777"/>
          </a:xfrm>
          <a:prstGeom prst="rect">
            <a:avLst/>
          </a:prstGeom>
          <a:noFill/>
        </p:spPr>
        <p:txBody>
          <a:bodyPr wrap="none" rtlCol="0">
            <a:spAutoFit/>
          </a:bodyPr>
          <a:lstStyle/>
          <a:p>
            <a:r>
              <a:rPr lang="en-JP" b="1" dirty="0"/>
              <a:t>全体モデル</a:t>
            </a:r>
          </a:p>
        </p:txBody>
      </p:sp>
      <p:sp>
        <p:nvSpPr>
          <p:cNvPr id="63" name="TextBox 62">
            <a:extLst>
              <a:ext uri="{FF2B5EF4-FFF2-40B4-BE49-F238E27FC236}">
                <a16:creationId xmlns:a16="http://schemas.microsoft.com/office/drawing/2014/main" id="{F8B0998B-852E-1EAE-D16D-B09A42BDE39F}"/>
              </a:ext>
            </a:extLst>
          </p:cNvPr>
          <p:cNvSpPr txBox="1"/>
          <p:nvPr/>
        </p:nvSpPr>
        <p:spPr>
          <a:xfrm>
            <a:off x="4136199" y="4216499"/>
            <a:ext cx="1098378" cy="307777"/>
          </a:xfrm>
          <a:prstGeom prst="rect">
            <a:avLst/>
          </a:prstGeom>
          <a:noFill/>
        </p:spPr>
        <p:txBody>
          <a:bodyPr wrap="none" rtlCol="0">
            <a:spAutoFit/>
          </a:bodyPr>
          <a:lstStyle/>
          <a:p>
            <a:r>
              <a:rPr lang="en-JP" b="1" dirty="0"/>
              <a:t>マップ空間</a:t>
            </a:r>
          </a:p>
        </p:txBody>
      </p:sp>
      <p:sp>
        <p:nvSpPr>
          <p:cNvPr id="2" name="Oval 1">
            <a:extLst>
              <a:ext uri="{FF2B5EF4-FFF2-40B4-BE49-F238E27FC236}">
                <a16:creationId xmlns:a16="http://schemas.microsoft.com/office/drawing/2014/main" id="{F853BFB0-B7B4-8338-4036-41C10B5941C6}"/>
              </a:ext>
            </a:extLst>
          </p:cNvPr>
          <p:cNvSpPr/>
          <p:nvPr/>
        </p:nvSpPr>
        <p:spPr>
          <a:xfrm>
            <a:off x="3273552" y="3080455"/>
            <a:ext cx="329184"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Oval 2">
            <a:extLst>
              <a:ext uri="{FF2B5EF4-FFF2-40B4-BE49-F238E27FC236}">
                <a16:creationId xmlns:a16="http://schemas.microsoft.com/office/drawing/2014/main" id="{7E1D05B3-9D32-114F-9CD5-1ECF9A3E34B1}"/>
              </a:ext>
            </a:extLst>
          </p:cNvPr>
          <p:cNvSpPr/>
          <p:nvPr/>
        </p:nvSpPr>
        <p:spPr>
          <a:xfrm>
            <a:off x="870866" y="4883438"/>
            <a:ext cx="359950" cy="35995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Oval 12">
            <a:extLst>
              <a:ext uri="{FF2B5EF4-FFF2-40B4-BE49-F238E27FC236}">
                <a16:creationId xmlns:a16="http://schemas.microsoft.com/office/drawing/2014/main" id="{8E9320C2-3496-3E1D-1029-48DE8241C173}"/>
              </a:ext>
            </a:extLst>
          </p:cNvPr>
          <p:cNvSpPr/>
          <p:nvPr/>
        </p:nvSpPr>
        <p:spPr>
          <a:xfrm>
            <a:off x="7976913" y="4822928"/>
            <a:ext cx="377946" cy="37794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14" name="Group 13">
            <a:extLst>
              <a:ext uri="{FF2B5EF4-FFF2-40B4-BE49-F238E27FC236}">
                <a16:creationId xmlns:a16="http://schemas.microsoft.com/office/drawing/2014/main" id="{6729E108-D951-AAFC-DFBB-083FAA2C9B66}"/>
              </a:ext>
            </a:extLst>
          </p:cNvPr>
          <p:cNvGrpSpPr/>
          <p:nvPr/>
        </p:nvGrpSpPr>
        <p:grpSpPr>
          <a:xfrm>
            <a:off x="5343441" y="2829876"/>
            <a:ext cx="3449741" cy="1498319"/>
            <a:chOff x="5343441" y="2973097"/>
            <a:chExt cx="3449741" cy="1498319"/>
          </a:xfrm>
        </p:grpSpPr>
        <p:sp>
          <p:nvSpPr>
            <p:cNvPr id="12" name="Rounded Rectangular Callout 11">
              <a:extLst>
                <a:ext uri="{FF2B5EF4-FFF2-40B4-BE49-F238E27FC236}">
                  <a16:creationId xmlns:a16="http://schemas.microsoft.com/office/drawing/2014/main" id="{B5525DB7-CCE9-F852-76FF-F51EE8879794}"/>
                </a:ext>
              </a:extLst>
            </p:cNvPr>
            <p:cNvSpPr/>
            <p:nvPr/>
          </p:nvSpPr>
          <p:spPr>
            <a:xfrm>
              <a:off x="5343441" y="2973097"/>
              <a:ext cx="3389079" cy="1498319"/>
            </a:xfrm>
            <a:prstGeom prst="wedgeRoundRectCallout">
              <a:avLst>
                <a:gd name="adj1" fmla="val 32858"/>
                <a:gd name="adj2" fmla="val 8569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9" name="Group 8">
              <a:extLst>
                <a:ext uri="{FF2B5EF4-FFF2-40B4-BE49-F238E27FC236}">
                  <a16:creationId xmlns:a16="http://schemas.microsoft.com/office/drawing/2014/main" id="{A2F5C6F3-C927-8011-4E6B-3CA0A003FD53}"/>
                </a:ext>
              </a:extLst>
            </p:cNvPr>
            <p:cNvGrpSpPr/>
            <p:nvPr/>
          </p:nvGrpSpPr>
          <p:grpSpPr>
            <a:xfrm>
              <a:off x="5404104" y="3078486"/>
              <a:ext cx="3389078" cy="1330734"/>
              <a:chOff x="5404104" y="3023622"/>
              <a:chExt cx="3389078" cy="1330734"/>
            </a:xfrm>
          </p:grpSpPr>
          <p:sp>
            <p:nvSpPr>
              <p:cNvPr id="10" name="Oval 9">
                <a:extLst>
                  <a:ext uri="{FF2B5EF4-FFF2-40B4-BE49-F238E27FC236}">
                    <a16:creationId xmlns:a16="http://schemas.microsoft.com/office/drawing/2014/main" id="{F5A6E24A-AEC1-4AFB-5C82-BC73A8EEE528}"/>
                  </a:ext>
                </a:extLst>
              </p:cNvPr>
              <p:cNvSpPr/>
              <p:nvPr/>
            </p:nvSpPr>
            <p:spPr>
              <a:xfrm>
                <a:off x="6720057" y="3023622"/>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6,0</a:t>
                </a:r>
              </a:p>
              <a:p>
                <a:pPr algn="ctr"/>
                <a:r>
                  <a:rPr lang="en-JP" sz="1200" b="1" dirty="0">
                    <a:solidFill>
                      <a:schemeClr val="bg1"/>
                    </a:solidFill>
                  </a:rPr>
                  <a:t>(-1)</a:t>
                </a:r>
              </a:p>
            </p:txBody>
          </p:sp>
          <p:sp>
            <p:nvSpPr>
              <p:cNvPr id="11" name="TextBox 10">
                <a:extLst>
                  <a:ext uri="{FF2B5EF4-FFF2-40B4-BE49-F238E27FC236}">
                    <a16:creationId xmlns:a16="http://schemas.microsoft.com/office/drawing/2014/main" id="{C46523CF-397E-ED33-97DC-DE902E8DE1B9}"/>
                  </a:ext>
                </a:extLst>
              </p:cNvPr>
              <p:cNvSpPr txBox="1"/>
              <p:nvPr/>
            </p:nvSpPr>
            <p:spPr>
              <a:xfrm>
                <a:off x="5404104" y="3615692"/>
                <a:ext cx="3389078" cy="738664"/>
              </a:xfrm>
              <a:prstGeom prst="rect">
                <a:avLst/>
              </a:prstGeom>
              <a:noFill/>
            </p:spPr>
            <p:txBody>
              <a:bodyPr wrap="square" rtlCol="0">
                <a:spAutoFit/>
              </a:bodyPr>
              <a:lstStyle/>
              <a:p>
                <a:r>
                  <a:rPr lang="en-JP" dirty="0"/>
                  <a:t>左の数字「2」：</a:t>
                </a:r>
                <a:r>
                  <a:rPr lang="en-JP" b="1" dirty="0"/>
                  <a:t>ROOM</a:t>
                </a:r>
                <a:r>
                  <a:rPr lang="en-JP" dirty="0"/>
                  <a:t>モデルの状態</a:t>
                </a:r>
              </a:p>
              <a:p>
                <a:r>
                  <a:rPr lang="en-JP" dirty="0"/>
                  <a:t>右の数字「0」：</a:t>
                </a:r>
                <a:r>
                  <a:rPr lang="en-JP" b="1" dirty="0"/>
                  <a:t>ALERT</a:t>
                </a:r>
                <a:r>
                  <a:rPr lang="en-JP" dirty="0"/>
                  <a:t>モデルの状態</a:t>
                </a:r>
              </a:p>
              <a:p>
                <a:r>
                  <a:rPr lang="en-JP" dirty="0"/>
                  <a:t>下の数字「-1」：</a:t>
                </a:r>
                <a:r>
                  <a:rPr lang="en-JP" b="1" dirty="0"/>
                  <a:t>SAFETY</a:t>
                </a:r>
                <a:r>
                  <a:rPr lang="en-JP" dirty="0"/>
                  <a:t>モデルの状態</a:t>
                </a:r>
              </a:p>
            </p:txBody>
          </p:sp>
        </p:grpSp>
      </p:grpSp>
      <p:sp>
        <p:nvSpPr>
          <p:cNvPr id="15" name="TextBox 14">
            <a:extLst>
              <a:ext uri="{FF2B5EF4-FFF2-40B4-BE49-F238E27FC236}">
                <a16:creationId xmlns:a16="http://schemas.microsoft.com/office/drawing/2014/main" id="{0123CBC4-8E36-B86F-2F4D-CE2F8BDE7A15}"/>
              </a:ext>
            </a:extLst>
          </p:cNvPr>
          <p:cNvSpPr txBox="1"/>
          <p:nvPr/>
        </p:nvSpPr>
        <p:spPr>
          <a:xfrm>
            <a:off x="214296" y="6568723"/>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641886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19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ゲーム空間の構築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（Step3）</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83610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マップ</a:t>
            </a:r>
            <a:r>
              <a:rPr lang="ja-JP" altLang="en-US" sz="2800" b="0" i="0">
                <a:solidFill>
                  <a:schemeClr val="tx2">
                    <a:lumMod val="25000"/>
                  </a:schemeClr>
                </a:solidFill>
                <a:effectLst/>
                <a:latin typeface="Lato" panose="020F0502020204030203" pitchFamily="34" charset="0"/>
                <a:cs typeface="Lato" panose="020F0502020204030203" pitchFamily="34" charset="0"/>
              </a:rPr>
              <a:t>モデルから</a:t>
            </a:r>
            <a:r>
              <a:rPr lang="ja-JP" altLang="en-US" sz="2800" b="1" u="sng">
                <a:solidFill>
                  <a:srgbClr val="FF0000"/>
                </a:solidFill>
                <a:latin typeface="Lato" panose="020F0502020204030203" pitchFamily="34" charset="0"/>
                <a:cs typeface="Lato" panose="020F0502020204030203" pitchFamily="34" charset="0"/>
              </a:rPr>
              <a:t>ゲーム空間</a:t>
            </a:r>
            <a:r>
              <a:rPr lang="ja-JP" altLang="en-JP" sz="2800" b="0" i="0">
                <a:solidFill>
                  <a:schemeClr val="tx2">
                    <a:lumMod val="25000"/>
                  </a:schemeClr>
                </a:solidFill>
                <a:effectLst/>
                <a:latin typeface="Lato" panose="020F0502020204030203" pitchFamily="34" charset="0"/>
                <a:cs typeface="Lato" panose="020F0502020204030203" pitchFamily="34" charset="0"/>
              </a:rPr>
              <a:t>を</a:t>
            </a:r>
            <a:r>
              <a:rPr lang="ja-JP" altLang="en-US" sz="2800" b="0" i="0">
                <a:solidFill>
                  <a:schemeClr val="tx2">
                    <a:lumMod val="25000"/>
                  </a:schemeClr>
                </a:solidFill>
                <a:effectLst/>
                <a:latin typeface="Lato" panose="020F0502020204030203" pitchFamily="34" charset="0"/>
                <a:cs typeface="Lato" panose="020F0502020204030203" pitchFamily="34" charset="0"/>
              </a:rPr>
              <a:t>構築</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空間圧縮：マップ空間のうち安全性を違反する状態（</a:t>
            </a:r>
            <a:r>
              <a:rPr lang="en-US" altLang="ja-JP" sz="2000" dirty="0">
                <a:solidFill>
                  <a:schemeClr val="tx2">
                    <a:lumMod val="25000"/>
                  </a:schemeClr>
                </a:solidFill>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を含む状態）をひとつの状態に圧縮</a:t>
            </a:r>
            <a:endParaRPr lang="en-US" altLang="ja-JP" sz="2000" b="0" i="0" dirty="0">
              <a:solidFill>
                <a:schemeClr val="tx2">
                  <a:lumMod val="25000"/>
                </a:schemeClr>
              </a:solidFill>
              <a:effectLst/>
              <a:latin typeface="Lato" panose="020F0502020204030203" pitchFamily="34" charset="0"/>
              <a:cs typeface="Lato" panose="020F0502020204030203" pitchFamily="34" charset="0"/>
            </a:endParaRPr>
          </a:p>
        </p:txBody>
      </p:sp>
      <p:cxnSp>
        <p:nvCxnSpPr>
          <p:cNvPr id="2" name="Elbow Connector 1">
            <a:extLst>
              <a:ext uri="{FF2B5EF4-FFF2-40B4-BE49-F238E27FC236}">
                <a16:creationId xmlns:a16="http://schemas.microsoft.com/office/drawing/2014/main" id="{BA305167-0A7B-37E3-5EBD-35065B4C417A}"/>
              </a:ext>
            </a:extLst>
          </p:cNvPr>
          <p:cNvCxnSpPr>
            <a:cxnSpLocks/>
            <a:stCxn id="11" idx="2"/>
            <a:endCxn id="10" idx="1"/>
          </p:cNvCxnSpPr>
          <p:nvPr/>
        </p:nvCxnSpPr>
        <p:spPr>
          <a:xfrm rot="16200000" flipH="1">
            <a:off x="2103971" y="4931124"/>
            <a:ext cx="682123" cy="4720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696AAE-1B3F-2196-93AD-4DE7BBB5439D}"/>
              </a:ext>
            </a:extLst>
          </p:cNvPr>
          <p:cNvPicPr>
            <a:picLocks noChangeAspect="1"/>
          </p:cNvPicPr>
          <p:nvPr/>
        </p:nvPicPr>
        <p:blipFill>
          <a:blip r:embed="rId3"/>
          <a:stretch>
            <a:fillRect/>
          </a:stretch>
        </p:blipFill>
        <p:spPr>
          <a:xfrm>
            <a:off x="4381735" y="4420280"/>
            <a:ext cx="4658005" cy="217581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E86CD057-D57E-8783-D561-1263BD7348C2}"/>
              </a:ext>
            </a:extLst>
          </p:cNvPr>
          <p:cNvCxnSpPr>
            <a:cxnSpLocks/>
            <a:stCxn id="10" idx="3"/>
            <a:endCxn id="3" idx="1"/>
          </p:cNvCxnSpPr>
          <p:nvPr/>
        </p:nvCxnSpPr>
        <p:spPr>
          <a:xfrm flipV="1">
            <a:off x="3800653" y="5508190"/>
            <a:ext cx="58108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hevron 9">
            <a:extLst>
              <a:ext uri="{FF2B5EF4-FFF2-40B4-BE49-F238E27FC236}">
                <a16:creationId xmlns:a16="http://schemas.microsoft.com/office/drawing/2014/main" id="{0670B784-03A0-B713-7DA3-5B0901809EE6}"/>
              </a:ext>
            </a:extLst>
          </p:cNvPr>
          <p:cNvSpPr/>
          <p:nvPr/>
        </p:nvSpPr>
        <p:spPr>
          <a:xfrm>
            <a:off x="2580239" y="5167588"/>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空間圧縮</a:t>
            </a:r>
          </a:p>
        </p:txBody>
      </p:sp>
      <p:pic>
        <p:nvPicPr>
          <p:cNvPr id="11" name="Picture 10">
            <a:extLst>
              <a:ext uri="{FF2B5EF4-FFF2-40B4-BE49-F238E27FC236}">
                <a16:creationId xmlns:a16="http://schemas.microsoft.com/office/drawing/2014/main" id="{68F1A2C9-D19F-9D92-E61A-3A5559D46A2A}"/>
              </a:ext>
            </a:extLst>
          </p:cNvPr>
          <p:cNvPicPr>
            <a:picLocks noChangeAspect="1"/>
          </p:cNvPicPr>
          <p:nvPr/>
        </p:nvPicPr>
        <p:blipFill>
          <a:blip r:embed="rId4"/>
          <a:stretch>
            <a:fillRect/>
          </a:stretch>
        </p:blipFill>
        <p:spPr>
          <a:xfrm>
            <a:off x="241640" y="3237380"/>
            <a:ext cx="3934774" cy="1588688"/>
          </a:xfrm>
          <a:prstGeom prst="rect">
            <a:avLst/>
          </a:prstGeom>
          <a:ln>
            <a:solidFill>
              <a:schemeClr val="tx1"/>
            </a:solidFill>
          </a:ln>
        </p:spPr>
      </p:pic>
      <p:sp>
        <p:nvSpPr>
          <p:cNvPr id="19" name="TextBox 18">
            <a:extLst>
              <a:ext uri="{FF2B5EF4-FFF2-40B4-BE49-F238E27FC236}">
                <a16:creationId xmlns:a16="http://schemas.microsoft.com/office/drawing/2014/main" id="{0D05C08B-B0C2-66E4-2056-9EE95E80DBDD}"/>
              </a:ext>
            </a:extLst>
          </p:cNvPr>
          <p:cNvSpPr txBox="1"/>
          <p:nvPr/>
        </p:nvSpPr>
        <p:spPr>
          <a:xfrm>
            <a:off x="241640" y="2950524"/>
            <a:ext cx="1098378" cy="307777"/>
          </a:xfrm>
          <a:prstGeom prst="rect">
            <a:avLst/>
          </a:prstGeom>
          <a:noFill/>
        </p:spPr>
        <p:txBody>
          <a:bodyPr wrap="none" rtlCol="0">
            <a:spAutoFit/>
          </a:bodyPr>
          <a:lstStyle/>
          <a:p>
            <a:r>
              <a:rPr lang="en-JP" b="1" dirty="0"/>
              <a:t>マップ空間</a:t>
            </a:r>
          </a:p>
        </p:txBody>
      </p:sp>
      <p:sp>
        <p:nvSpPr>
          <p:cNvPr id="20" name="TextBox 19">
            <a:extLst>
              <a:ext uri="{FF2B5EF4-FFF2-40B4-BE49-F238E27FC236}">
                <a16:creationId xmlns:a16="http://schemas.microsoft.com/office/drawing/2014/main" id="{0EBB39DC-DCA8-A41F-F3B9-44E67CE83F27}"/>
              </a:ext>
            </a:extLst>
          </p:cNvPr>
          <p:cNvSpPr txBox="1"/>
          <p:nvPr/>
        </p:nvSpPr>
        <p:spPr>
          <a:xfrm>
            <a:off x="4418399" y="4112503"/>
            <a:ext cx="1098378" cy="307777"/>
          </a:xfrm>
          <a:prstGeom prst="rect">
            <a:avLst/>
          </a:prstGeom>
          <a:noFill/>
        </p:spPr>
        <p:txBody>
          <a:bodyPr wrap="none" rtlCol="0">
            <a:spAutoFit/>
          </a:bodyPr>
          <a:lstStyle/>
          <a:p>
            <a:r>
              <a:rPr lang="en-JP" b="1" dirty="0"/>
              <a:t>ゲーム空間</a:t>
            </a:r>
          </a:p>
        </p:txBody>
      </p:sp>
      <p:sp>
        <p:nvSpPr>
          <p:cNvPr id="13" name="Rounded Rectangle 12">
            <a:extLst>
              <a:ext uri="{FF2B5EF4-FFF2-40B4-BE49-F238E27FC236}">
                <a16:creationId xmlns:a16="http://schemas.microsoft.com/office/drawing/2014/main" id="{5E84B747-35BA-8442-7E3C-E3890DE88F7E}"/>
              </a:ext>
            </a:extLst>
          </p:cNvPr>
          <p:cNvSpPr/>
          <p:nvPr/>
        </p:nvSpPr>
        <p:spPr>
          <a:xfrm>
            <a:off x="3282696" y="3375346"/>
            <a:ext cx="875430" cy="1271016"/>
          </a:xfrm>
          <a:prstGeom prst="roundRect">
            <a:avLst/>
          </a:prstGeom>
          <a:solidFill>
            <a:srgbClr val="FF0000">
              <a:alpha val="199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ounded Rectangular Callout 11">
            <a:extLst>
              <a:ext uri="{FF2B5EF4-FFF2-40B4-BE49-F238E27FC236}">
                <a16:creationId xmlns:a16="http://schemas.microsoft.com/office/drawing/2014/main" id="{50D5F8E3-C023-2D88-4823-6DC9803900CA}"/>
              </a:ext>
            </a:extLst>
          </p:cNvPr>
          <p:cNvSpPr/>
          <p:nvPr/>
        </p:nvSpPr>
        <p:spPr>
          <a:xfrm>
            <a:off x="4266948" y="3016978"/>
            <a:ext cx="4772792" cy="969461"/>
          </a:xfrm>
          <a:prstGeom prst="wedgeRoundRectCallout">
            <a:avLst>
              <a:gd name="adj1" fmla="val -55468"/>
              <a:gd name="adj2" fmla="val 41972"/>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bg1"/>
                </a:solidFill>
              </a:rPr>
              <a:t>監視モデルにおいて「-1」となる状態</a:t>
            </a:r>
            <a:br>
              <a:rPr lang="en-JP" dirty="0">
                <a:solidFill>
                  <a:schemeClr val="bg1"/>
                </a:solidFill>
              </a:rPr>
            </a:br>
            <a:r>
              <a:rPr lang="en-JP" dirty="0">
                <a:solidFill>
                  <a:schemeClr val="bg1"/>
                </a:solidFill>
              </a:rPr>
              <a:t>（黒く塗りつぶされた状態）をひとつの状態に圧縮する</a:t>
            </a:r>
          </a:p>
        </p:txBody>
      </p:sp>
      <p:sp>
        <p:nvSpPr>
          <p:cNvPr id="15" name="TextBox 14">
            <a:extLst>
              <a:ext uri="{FF2B5EF4-FFF2-40B4-BE49-F238E27FC236}">
                <a16:creationId xmlns:a16="http://schemas.microsoft.com/office/drawing/2014/main" id="{8E2F3A7B-6655-9FD9-DA43-B257CB61AAF5}"/>
              </a:ext>
            </a:extLst>
          </p:cNvPr>
          <p:cNvSpPr txBox="1"/>
          <p:nvPr/>
        </p:nvSpPr>
        <p:spPr>
          <a:xfrm>
            <a:off x="214296" y="6592473"/>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39551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57418"/>
            <a:ext cx="8585200" cy="493556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rPr>
              <a:t>離散事象システム</a:t>
            </a:r>
            <a:r>
              <a:rPr lang="en-US" altLang="ja-JP" sz="1800" dirty="0">
                <a:solidFill>
                  <a:schemeClr val="tx2">
                    <a:lumMod val="25000"/>
                  </a:schemeClr>
                </a:solidFill>
              </a:rPr>
              <a:t>[1]</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・事象の発生により状態が離散的に遷移するシステム</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・状態遷移モデルで表現可能</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・多くのソフトウェアシステムが該当</a:t>
            </a:r>
            <a:endParaRPr lang="en-US" altLang="ja-JP" sz="2400" dirty="0">
              <a:solidFill>
                <a:schemeClr val="tx2">
                  <a:lumMod val="25000"/>
                </a:schemeClr>
              </a:solidFill>
            </a:endParaRPr>
          </a:p>
          <a:p>
            <a:pPr marL="38100" indent="0">
              <a:buClr>
                <a:schemeClr val="tx2">
                  <a:lumMod val="25000"/>
                </a:schemeClr>
              </a:buClr>
              <a:buNone/>
            </a:pPr>
            <a:r>
              <a:rPr lang="ja-JP" altLang="en-US" sz="2000">
                <a:solidFill>
                  <a:schemeClr val="tx2">
                    <a:lumMod val="25000"/>
                  </a:schemeClr>
                </a:solidFill>
              </a:rPr>
              <a:t>　例）通信システム，業務システム，交通システム</a:t>
            </a:r>
            <a:endParaRPr lang="en-US" altLang="ja-JP" sz="2000" dirty="0">
              <a:solidFill>
                <a:schemeClr val="tx2">
                  <a:lumMod val="25000"/>
                </a:schemeClr>
              </a:solidFill>
            </a:endParaRPr>
          </a:p>
          <a:p>
            <a:pPr marL="38100" indent="0">
              <a:buClr>
                <a:schemeClr val="tx2">
                  <a:lumMod val="25000"/>
                </a:schemeClr>
              </a:buClr>
              <a:buNone/>
            </a:pPr>
            <a:endParaRPr lang="en-US" altLang="ja-JP" sz="2400" dirty="0">
              <a:solidFill>
                <a:schemeClr val="tx2">
                  <a:lumMod val="25000"/>
                </a:schemeClr>
              </a:solidFill>
            </a:endParaRPr>
          </a:p>
          <a:p>
            <a:pPr>
              <a:buClr>
                <a:schemeClr val="tx2">
                  <a:lumMod val="25000"/>
                </a:schemeClr>
              </a:buClr>
              <a:buFont typeface="Wingdings" pitchFamily="2" charset="2"/>
              <a:buChar char="v"/>
            </a:pPr>
            <a:r>
              <a:rPr lang="ja-JP" altLang="en-US" sz="2800">
                <a:solidFill>
                  <a:schemeClr val="tx2">
                    <a:lumMod val="25000"/>
                  </a:schemeClr>
                </a:solidFill>
              </a:rPr>
              <a:t>安全性</a:t>
            </a:r>
            <a:r>
              <a:rPr lang="en-US" altLang="ja-JP" sz="1800" dirty="0">
                <a:solidFill>
                  <a:schemeClr val="tx2">
                    <a:lumMod val="25000"/>
                  </a:schemeClr>
                </a:solidFill>
              </a:rPr>
              <a:t>[2]</a:t>
            </a:r>
            <a:r>
              <a:rPr lang="ja-JP" altLang="en-US" sz="2800">
                <a:solidFill>
                  <a:schemeClr val="tx2">
                    <a:lumMod val="25000"/>
                  </a:schemeClr>
                </a:solidFill>
              </a:rPr>
              <a:t>が保障された離散事象システム</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・制御不可な事象が</a:t>
            </a:r>
            <a:r>
              <a:rPr lang="ja-JP" altLang="en-JP" sz="2400">
                <a:solidFill>
                  <a:schemeClr val="tx2">
                    <a:lumMod val="25000"/>
                  </a:schemeClr>
                </a:solidFill>
              </a:rPr>
              <a:t>どの</a:t>
            </a:r>
            <a:r>
              <a:rPr lang="ja-JP" altLang="en-US" sz="2400">
                <a:solidFill>
                  <a:schemeClr val="tx2">
                    <a:lumMod val="25000"/>
                  </a:schemeClr>
                </a:solidFill>
              </a:rPr>
              <a:t>ように発生したとしても，</a:t>
            </a:r>
            <a:r>
              <a:rPr lang="ja-JP" altLang="en-US" sz="2400" b="1" u="sng">
                <a:solidFill>
                  <a:srgbClr val="FF0000"/>
                </a:solidFill>
              </a:rPr>
              <a:t>悪い事象が発生しない</a:t>
            </a:r>
            <a:r>
              <a:rPr lang="ja-JP" altLang="en-US" sz="2400">
                <a:solidFill>
                  <a:schemeClr val="tx2">
                    <a:lumMod val="25000"/>
                  </a:schemeClr>
                </a:solidFill>
              </a:rPr>
              <a:t>システム</a:t>
            </a:r>
            <a:endParaRPr lang="en-US" altLang="ja-JP" sz="2400" dirty="0">
              <a:solidFill>
                <a:schemeClr val="tx2">
                  <a:lumMod val="25000"/>
                </a:schemeClr>
              </a:solidFill>
            </a:endParaRPr>
          </a:p>
          <a:p>
            <a:pPr marL="38100" indent="0">
              <a:buClr>
                <a:schemeClr val="tx2">
                  <a:lumMod val="25000"/>
                </a:schemeClr>
              </a:buClr>
              <a:buNone/>
            </a:pPr>
            <a:r>
              <a:rPr lang="ja-JP" altLang="en-US" sz="2000">
                <a:solidFill>
                  <a:schemeClr val="tx1"/>
                </a:solidFill>
              </a:rPr>
              <a:t>　</a:t>
            </a:r>
            <a:r>
              <a:rPr lang="en-US" altLang="ja-JP" sz="2000" dirty="0">
                <a:solidFill>
                  <a:schemeClr val="tx1"/>
                </a:solidFill>
              </a:rPr>
              <a:t>&gt; </a:t>
            </a:r>
            <a:r>
              <a:rPr lang="ja-JP" altLang="en-US" sz="2000">
                <a:solidFill>
                  <a:schemeClr val="tx1"/>
                </a:solidFill>
              </a:rPr>
              <a:t>安全性</a:t>
            </a:r>
            <a:r>
              <a:rPr lang="en-US" altLang="ja-JP" sz="2000" dirty="0">
                <a:solidFill>
                  <a:schemeClr val="tx1"/>
                </a:solidFill>
              </a:rPr>
              <a:t> (safety)</a:t>
            </a:r>
            <a:r>
              <a:rPr lang="ja-JP" altLang="en-US" sz="2000">
                <a:solidFill>
                  <a:schemeClr val="tx1"/>
                </a:solidFill>
              </a:rPr>
              <a:t>：「悪い事象が発生しない」</a:t>
            </a:r>
            <a:endParaRPr lang="en-US" altLang="ja-JP" sz="2000" dirty="0">
              <a:solidFill>
                <a:schemeClr val="tx1"/>
              </a:solidFill>
            </a:endParaRPr>
          </a:p>
          <a:p>
            <a:pPr marL="38100" indent="0">
              <a:buClr>
                <a:schemeClr val="tx2">
                  <a:lumMod val="25000"/>
                </a:schemeClr>
              </a:buClr>
              <a:buNone/>
            </a:pPr>
            <a:r>
              <a:rPr lang="ja-JP" altLang="en-US" sz="2000">
                <a:solidFill>
                  <a:schemeClr val="tx1"/>
                </a:solidFill>
              </a:rPr>
              <a:t>　</a:t>
            </a:r>
            <a:r>
              <a:rPr lang="en-US" altLang="ja-JP" sz="2000" dirty="0">
                <a:solidFill>
                  <a:schemeClr val="tx1"/>
                </a:solidFill>
              </a:rPr>
              <a:t>&gt; </a:t>
            </a:r>
            <a:r>
              <a:rPr lang="ja-JP" altLang="en-US" sz="2000">
                <a:solidFill>
                  <a:schemeClr val="tx1"/>
                </a:solidFill>
              </a:rPr>
              <a:t>違反状態：悪い事象が生じた後の状態</a:t>
            </a:r>
            <a:endParaRPr lang="en-US" altLang="ja-JP" sz="2000" dirty="0">
              <a:solidFill>
                <a:schemeClr val="tx1"/>
              </a:solidFill>
            </a:endParaRPr>
          </a:p>
        </p:txBody>
      </p:sp>
      <p:sp>
        <p:nvSpPr>
          <p:cNvPr id="9" name="Title 1">
            <a:extLst>
              <a:ext uri="{FF2B5EF4-FFF2-40B4-BE49-F238E27FC236}">
                <a16:creationId xmlns:a16="http://schemas.microsoft.com/office/drawing/2014/main" id="{13DC6871-B97F-39CF-27EC-2D7DA0693DA8}"/>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Box 1">
            <a:extLst>
              <a:ext uri="{FF2B5EF4-FFF2-40B4-BE49-F238E27FC236}">
                <a16:creationId xmlns:a16="http://schemas.microsoft.com/office/drawing/2014/main" id="{8CDACAD1-00E8-9F4F-94CB-E59AAECBCCEA}"/>
              </a:ext>
            </a:extLst>
          </p:cNvPr>
          <p:cNvSpPr txBox="1"/>
          <p:nvPr/>
        </p:nvSpPr>
        <p:spPr>
          <a:xfrm>
            <a:off x="446987" y="6338231"/>
            <a:ext cx="8432608" cy="430887"/>
          </a:xfrm>
          <a:prstGeom prst="rect">
            <a:avLst/>
          </a:prstGeom>
          <a:noFill/>
          <a:ln>
            <a:noFill/>
          </a:ln>
        </p:spPr>
        <p:txBody>
          <a:bodyPr wrap="square" rtlCol="0">
            <a:spAutoFit/>
          </a:bodyPr>
          <a:lstStyle/>
          <a:p>
            <a:r>
              <a:rPr lang="en-JP" sz="1100" dirty="0">
                <a:solidFill>
                  <a:schemeClr val="tx2">
                    <a:lumMod val="50000"/>
                  </a:schemeClr>
                </a:solidFill>
              </a:rPr>
              <a:t>[1] </a:t>
            </a:r>
            <a:r>
              <a:rPr lang="en-US" sz="1100" b="0" i="0" dirty="0">
                <a:solidFill>
                  <a:schemeClr val="tx2">
                    <a:lumMod val="50000"/>
                  </a:schemeClr>
                </a:solidFill>
                <a:effectLst/>
                <a:latin typeface="Arial" panose="020B0604020202020204" pitchFamily="34" charset="0"/>
              </a:rPr>
              <a:t>Cassandras, C. G.; </a:t>
            </a:r>
            <a:r>
              <a:rPr lang="en-US" sz="1100" b="0" i="0" dirty="0" err="1">
                <a:solidFill>
                  <a:schemeClr val="tx2">
                    <a:lumMod val="50000"/>
                  </a:schemeClr>
                </a:solidFill>
                <a:effectLst/>
                <a:latin typeface="Arial" panose="020B0604020202020204" pitchFamily="34" charset="0"/>
              </a:rPr>
              <a:t>Lafortune</a:t>
            </a:r>
            <a:r>
              <a:rPr lang="en-US" sz="1100" b="0" i="0" dirty="0">
                <a:solidFill>
                  <a:schemeClr val="tx2">
                    <a:lumMod val="50000"/>
                  </a:schemeClr>
                </a:solidFill>
                <a:effectLst/>
                <a:latin typeface="Arial" panose="020B0604020202020204" pitchFamily="34" charset="0"/>
              </a:rPr>
              <a:t>, S. Introduction to Discrete Event Systems. Springer US, 2008</a:t>
            </a:r>
            <a:endParaRPr lang="en-JP" sz="1100" dirty="0">
              <a:solidFill>
                <a:schemeClr val="tx2">
                  <a:lumMod val="50000"/>
                </a:schemeClr>
              </a:solidFill>
            </a:endParaRPr>
          </a:p>
          <a:p>
            <a:r>
              <a:rPr lang="en-JP" sz="1100" dirty="0">
                <a:solidFill>
                  <a:schemeClr val="tx2">
                    <a:lumMod val="50000"/>
                  </a:schemeClr>
                </a:solidFill>
              </a:rPr>
              <a:t>[2]</a:t>
            </a:r>
            <a:r>
              <a:rPr lang="en-US" sz="1100" dirty="0">
                <a:solidFill>
                  <a:schemeClr val="tx2">
                    <a:lumMod val="50000"/>
                  </a:schemeClr>
                </a:solidFill>
              </a:rPr>
              <a:t> Bowen </a:t>
            </a:r>
            <a:r>
              <a:rPr lang="en-US" sz="1100" dirty="0" err="1">
                <a:solidFill>
                  <a:schemeClr val="tx2">
                    <a:lumMod val="50000"/>
                  </a:schemeClr>
                </a:solidFill>
              </a:rPr>
              <a:t>Alpern</a:t>
            </a:r>
            <a:r>
              <a:rPr lang="en-US" sz="1100" dirty="0">
                <a:solidFill>
                  <a:schemeClr val="tx2">
                    <a:lumMod val="50000"/>
                  </a:schemeClr>
                </a:solidFill>
              </a:rPr>
              <a:t> and Fred B. Schneider. Recognizing safety and liveness. Distributed Computing, 2(3):117126, 1987.</a:t>
            </a:r>
            <a:endParaRPr lang="en-JP" sz="1100" dirty="0">
              <a:solidFill>
                <a:schemeClr val="tx2">
                  <a:lumMod val="50000"/>
                </a:schemeClr>
              </a:solidFill>
            </a:endParaRPr>
          </a:p>
        </p:txBody>
      </p:sp>
    </p:spTree>
    <p:extLst>
      <p:ext uri="{BB962C8B-B14F-4D97-AF65-F5344CB8AC3E}">
        <p14:creationId xmlns:p14="http://schemas.microsoft.com/office/powerpoint/2010/main" val="358438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（Step4）</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171915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から</a:t>
            </a:r>
            <a:r>
              <a:rPr lang="ja-JP" altLang="en-US" sz="2800" b="1" i="0" u="sng">
                <a:solidFill>
                  <a:srgbClr val="FF0000"/>
                </a:solidFill>
                <a:effectLst/>
                <a:latin typeface="Lato" panose="020F0502020204030203" pitchFamily="34" charset="0"/>
                <a:cs typeface="Lato" panose="020F0502020204030203" pitchFamily="34" charset="0"/>
              </a:rPr>
              <a:t>制御器</a:t>
            </a:r>
            <a:r>
              <a:rPr lang="ja-JP" altLang="en-JP" sz="2800" b="0" i="0">
                <a:solidFill>
                  <a:schemeClr val="tx2">
                    <a:lumMod val="25000"/>
                  </a:schemeClr>
                </a:solidFill>
                <a:effectLst/>
                <a:latin typeface="Lato" panose="020F0502020204030203" pitchFamily="34" charset="0"/>
                <a:cs typeface="Lato" panose="020F0502020204030203" pitchFamily="34" charset="0"/>
              </a:rPr>
              <a:t>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安全性ゲーム</a:t>
            </a:r>
            <a:r>
              <a:rPr lang="en-US" altLang="ja-JP" sz="1400" dirty="0">
                <a:solidFill>
                  <a:schemeClr val="tx2">
                    <a:lumMod val="25000"/>
                  </a:schemeClr>
                </a:solidFill>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：二人型対戦ゲーム理論に基づき，制御不可能な</a:t>
            </a:r>
            <a:r>
              <a:rPr lang="ja-JP" altLang="en-JP" sz="2000">
                <a:solidFill>
                  <a:schemeClr val="tx2">
                    <a:lumMod val="25000"/>
                  </a:schemeClr>
                </a:solidFill>
                <a:latin typeface="Lato" panose="020F0502020204030203" pitchFamily="34" charset="0"/>
                <a:cs typeface="Lato" panose="020F0502020204030203" pitchFamily="34" charset="0"/>
              </a:rPr>
              <a:t>事象が</a:t>
            </a:r>
            <a:r>
              <a:rPr lang="ja-JP" altLang="en-US" sz="2000">
                <a:solidFill>
                  <a:schemeClr val="tx2">
                    <a:lumMod val="25000"/>
                  </a:schemeClr>
                </a:solidFill>
                <a:latin typeface="Lato" panose="020F0502020204030203" pitchFamily="34" charset="0"/>
                <a:cs typeface="Lato" panose="020F0502020204030203" pitchFamily="34" charset="0"/>
              </a:rPr>
              <a:t>どのように生じたとしても，違反状態に到達しない状態と遷移を導出</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cxnSp>
        <p:nvCxnSpPr>
          <p:cNvPr id="2" name="Elbow Connector 1">
            <a:extLst>
              <a:ext uri="{FF2B5EF4-FFF2-40B4-BE49-F238E27FC236}">
                <a16:creationId xmlns:a16="http://schemas.microsoft.com/office/drawing/2014/main" id="{02C6F3D8-A4F8-1E37-B782-7CFB5AB0600A}"/>
              </a:ext>
            </a:extLst>
          </p:cNvPr>
          <p:cNvCxnSpPr>
            <a:cxnSpLocks/>
            <a:stCxn id="12" idx="2"/>
            <a:endCxn id="10" idx="1"/>
          </p:cNvCxnSpPr>
          <p:nvPr/>
        </p:nvCxnSpPr>
        <p:spPr>
          <a:xfrm rot="16200000" flipH="1">
            <a:off x="2004971" y="4843141"/>
            <a:ext cx="613271" cy="7388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B8E8551-E64F-E50E-940E-DF45D566F79A}"/>
              </a:ext>
            </a:extLst>
          </p:cNvPr>
          <p:cNvCxnSpPr>
            <a:cxnSpLocks/>
            <a:stCxn id="10" idx="3"/>
            <a:endCxn id="14" idx="1"/>
          </p:cNvCxnSpPr>
          <p:nvPr/>
        </p:nvCxnSpPr>
        <p:spPr>
          <a:xfrm flipV="1">
            <a:off x="3800653" y="5519207"/>
            <a:ext cx="13472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hevron 9">
            <a:extLst>
              <a:ext uri="{FF2B5EF4-FFF2-40B4-BE49-F238E27FC236}">
                <a16:creationId xmlns:a16="http://schemas.microsoft.com/office/drawing/2014/main" id="{0ACA17BC-6AFB-5191-E4E5-0B450C41CFCD}"/>
              </a:ext>
            </a:extLst>
          </p:cNvPr>
          <p:cNvSpPr/>
          <p:nvPr/>
        </p:nvSpPr>
        <p:spPr>
          <a:xfrm>
            <a:off x="2580239" y="5178605"/>
            <a:ext cx="1220414" cy="681205"/>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dirty="0">
                <a:solidFill>
                  <a:schemeClr val="bg1"/>
                </a:solidFill>
              </a:rPr>
              <a:t>安全性</a:t>
            </a:r>
          </a:p>
          <a:p>
            <a:pPr algn="ctr"/>
            <a:r>
              <a:rPr lang="en-JP" sz="1600" dirty="0">
                <a:solidFill>
                  <a:schemeClr val="bg1"/>
                </a:solidFill>
              </a:rPr>
              <a:t>ゲーム</a:t>
            </a:r>
          </a:p>
        </p:txBody>
      </p:sp>
      <p:pic>
        <p:nvPicPr>
          <p:cNvPr id="12" name="Picture 11">
            <a:extLst>
              <a:ext uri="{FF2B5EF4-FFF2-40B4-BE49-F238E27FC236}">
                <a16:creationId xmlns:a16="http://schemas.microsoft.com/office/drawing/2014/main" id="{150B7645-01D0-302B-3F1C-619A318F9871}"/>
              </a:ext>
            </a:extLst>
          </p:cNvPr>
          <p:cNvPicPr>
            <a:picLocks noChangeAspect="1"/>
          </p:cNvPicPr>
          <p:nvPr/>
        </p:nvPicPr>
        <p:blipFill>
          <a:blip r:embed="rId3"/>
          <a:stretch>
            <a:fillRect/>
          </a:stretch>
        </p:blipFill>
        <p:spPr>
          <a:xfrm>
            <a:off x="241640" y="3317249"/>
            <a:ext cx="3401072" cy="1588688"/>
          </a:xfrm>
          <a:prstGeom prst="rect">
            <a:avLst/>
          </a:prstGeom>
          <a:ln>
            <a:solidFill>
              <a:schemeClr val="tx1"/>
            </a:solidFill>
          </a:ln>
        </p:spPr>
      </p:pic>
      <p:pic>
        <p:nvPicPr>
          <p:cNvPr id="14" name="Picture 13">
            <a:extLst>
              <a:ext uri="{FF2B5EF4-FFF2-40B4-BE49-F238E27FC236}">
                <a16:creationId xmlns:a16="http://schemas.microsoft.com/office/drawing/2014/main" id="{81E0D0C0-A19F-EDA0-8BEA-095DCEE7688E}"/>
              </a:ext>
            </a:extLst>
          </p:cNvPr>
          <p:cNvPicPr>
            <a:picLocks noChangeAspect="1"/>
          </p:cNvPicPr>
          <p:nvPr/>
        </p:nvPicPr>
        <p:blipFill>
          <a:blip r:embed="rId4"/>
          <a:stretch>
            <a:fillRect/>
          </a:stretch>
        </p:blipFill>
        <p:spPr>
          <a:xfrm>
            <a:off x="5147900" y="4411132"/>
            <a:ext cx="3333748" cy="2216149"/>
          </a:xfrm>
          <a:prstGeom prst="rect">
            <a:avLst/>
          </a:prstGeom>
          <a:ln>
            <a:solidFill>
              <a:schemeClr val="tx1"/>
            </a:solidFill>
          </a:ln>
        </p:spPr>
      </p:pic>
      <p:sp>
        <p:nvSpPr>
          <p:cNvPr id="17" name="TextBox 16">
            <a:extLst>
              <a:ext uri="{FF2B5EF4-FFF2-40B4-BE49-F238E27FC236}">
                <a16:creationId xmlns:a16="http://schemas.microsoft.com/office/drawing/2014/main" id="{4330C882-D0E0-05F2-D37C-E73A8471097E}"/>
              </a:ext>
            </a:extLst>
          </p:cNvPr>
          <p:cNvSpPr txBox="1"/>
          <p:nvPr/>
        </p:nvSpPr>
        <p:spPr>
          <a:xfrm>
            <a:off x="9411023" y="2556813"/>
            <a:ext cx="1098378" cy="307777"/>
          </a:xfrm>
          <a:prstGeom prst="rect">
            <a:avLst/>
          </a:prstGeom>
          <a:noFill/>
        </p:spPr>
        <p:txBody>
          <a:bodyPr wrap="none" rtlCol="0">
            <a:spAutoFit/>
          </a:bodyPr>
          <a:lstStyle/>
          <a:p>
            <a:r>
              <a:rPr lang="en-JP" b="1" dirty="0"/>
              <a:t>ゲーム空間</a:t>
            </a:r>
          </a:p>
        </p:txBody>
      </p:sp>
      <p:sp>
        <p:nvSpPr>
          <p:cNvPr id="18" name="TextBox 17">
            <a:extLst>
              <a:ext uri="{FF2B5EF4-FFF2-40B4-BE49-F238E27FC236}">
                <a16:creationId xmlns:a16="http://schemas.microsoft.com/office/drawing/2014/main" id="{C5924609-F138-2C2A-5236-9970C132EF1D}"/>
              </a:ext>
            </a:extLst>
          </p:cNvPr>
          <p:cNvSpPr txBox="1"/>
          <p:nvPr/>
        </p:nvSpPr>
        <p:spPr>
          <a:xfrm>
            <a:off x="241640" y="3035547"/>
            <a:ext cx="1098378" cy="307777"/>
          </a:xfrm>
          <a:prstGeom prst="rect">
            <a:avLst/>
          </a:prstGeom>
          <a:noFill/>
        </p:spPr>
        <p:txBody>
          <a:bodyPr wrap="none" rtlCol="0">
            <a:spAutoFit/>
          </a:bodyPr>
          <a:lstStyle/>
          <a:p>
            <a:r>
              <a:rPr lang="en-JP" b="1" dirty="0"/>
              <a:t>ゲーム空間</a:t>
            </a:r>
          </a:p>
        </p:txBody>
      </p:sp>
      <p:sp>
        <p:nvSpPr>
          <p:cNvPr id="19" name="TextBox 18">
            <a:extLst>
              <a:ext uri="{FF2B5EF4-FFF2-40B4-BE49-F238E27FC236}">
                <a16:creationId xmlns:a16="http://schemas.microsoft.com/office/drawing/2014/main" id="{B81D0611-B2FA-DB9A-9229-8410665DDA3A}"/>
              </a:ext>
            </a:extLst>
          </p:cNvPr>
          <p:cNvSpPr txBox="1"/>
          <p:nvPr/>
        </p:nvSpPr>
        <p:spPr>
          <a:xfrm>
            <a:off x="5147900" y="4126337"/>
            <a:ext cx="732893" cy="307777"/>
          </a:xfrm>
          <a:prstGeom prst="rect">
            <a:avLst/>
          </a:prstGeom>
          <a:noFill/>
        </p:spPr>
        <p:txBody>
          <a:bodyPr wrap="none" rtlCol="0">
            <a:spAutoFit/>
          </a:bodyPr>
          <a:lstStyle/>
          <a:p>
            <a:r>
              <a:rPr lang="en-JP" b="1" dirty="0"/>
              <a:t>制御器</a:t>
            </a:r>
          </a:p>
        </p:txBody>
      </p:sp>
      <p:sp>
        <p:nvSpPr>
          <p:cNvPr id="3" name="TextBox 2">
            <a:extLst>
              <a:ext uri="{FF2B5EF4-FFF2-40B4-BE49-F238E27FC236}">
                <a16:creationId xmlns:a16="http://schemas.microsoft.com/office/drawing/2014/main" id="{6BE69144-5E25-AF04-5A0D-50217A8A35DF}"/>
              </a:ext>
            </a:extLst>
          </p:cNvPr>
          <p:cNvSpPr txBox="1"/>
          <p:nvPr/>
        </p:nvSpPr>
        <p:spPr>
          <a:xfrm>
            <a:off x="214296" y="6601774"/>
            <a:ext cx="8497839" cy="261610"/>
          </a:xfrm>
          <a:prstGeom prst="rect">
            <a:avLst/>
          </a:prstGeom>
          <a:noFill/>
          <a:ln>
            <a:noFill/>
          </a:ln>
        </p:spPr>
        <p:txBody>
          <a:bodyPr wrap="none" rtlCol="0">
            <a:spAutoFit/>
          </a:bodyPr>
          <a:lstStyle/>
          <a:p>
            <a:r>
              <a:rPr lang="en-US" sz="1100" dirty="0">
                <a:latin typeface="Arial" panose="020B0604020202020204" pitchFamily="34" charset="0"/>
              </a:rPr>
              <a:t>[1] </a:t>
            </a:r>
            <a:r>
              <a:rPr lang="en-US" sz="1100" dirty="0" err="1">
                <a:latin typeface="Arial" panose="020B0604020202020204" pitchFamily="34" charset="0"/>
              </a:rPr>
              <a:t>Nicol´as</a:t>
            </a:r>
            <a:r>
              <a:rPr lang="en-US" sz="1100" dirty="0">
                <a:latin typeface="Arial" panose="020B0604020202020204" pitchFamily="34" charset="0"/>
              </a:rPr>
              <a:t> Roque </a:t>
            </a:r>
            <a:r>
              <a:rPr lang="en-US" sz="1100" dirty="0" err="1">
                <a:latin typeface="Arial" panose="020B0604020202020204" pitchFamily="34" charset="0"/>
              </a:rPr>
              <a:t>D’Ippolito</a:t>
            </a:r>
            <a:r>
              <a:rPr lang="en-US" sz="1100" dirty="0">
                <a:latin typeface="Arial" panose="020B0604020202020204" pitchFamily="34" charset="0"/>
              </a:rPr>
              <a:t>, Victor </a:t>
            </a:r>
            <a:r>
              <a:rPr lang="en-US" sz="1100" dirty="0" err="1">
                <a:latin typeface="Arial" panose="020B0604020202020204" pitchFamily="34" charset="0"/>
              </a:rPr>
              <a:t>Braberman</a:t>
            </a:r>
            <a:r>
              <a:rPr lang="en-US" sz="1100" dirty="0">
                <a:latin typeface="Arial" panose="020B0604020202020204" pitchFamily="34" charset="0"/>
              </a:rPr>
              <a:t>, Nir </a:t>
            </a:r>
            <a:r>
              <a:rPr lang="en-US" sz="1100" dirty="0" err="1">
                <a:latin typeface="Arial" panose="020B0604020202020204" pitchFamily="34" charset="0"/>
              </a:rPr>
              <a:t>Piterman</a:t>
            </a:r>
            <a:r>
              <a:rPr lang="en-US" sz="1100" dirty="0">
                <a:latin typeface="Arial" panose="020B0604020202020204" pitchFamily="34" charset="0"/>
              </a:rPr>
              <a:t>, and </a:t>
            </a:r>
            <a:r>
              <a:rPr lang="en-US" sz="1100" dirty="0" err="1">
                <a:latin typeface="Arial" panose="020B0604020202020204" pitchFamily="34" charset="0"/>
              </a:rPr>
              <a:t>Sebasti´an</a:t>
            </a:r>
            <a:r>
              <a:rPr lang="en-US" sz="1100" dirty="0">
                <a:latin typeface="Arial" panose="020B0604020202020204" pitchFamily="34" charset="0"/>
              </a:rPr>
              <a:t> </a:t>
            </a:r>
            <a:r>
              <a:rPr lang="en-US" sz="1100" dirty="0" err="1">
                <a:latin typeface="Arial" panose="020B0604020202020204" pitchFamily="34" charset="0"/>
              </a:rPr>
              <a:t>Uchitel</a:t>
            </a:r>
            <a:r>
              <a:rPr lang="en-US" sz="1100" dirty="0">
                <a:latin typeface="Arial" panose="020B0604020202020204" pitchFamily="34" charset="0"/>
              </a:rPr>
              <a:t>. Synthesis of live </a:t>
            </a:r>
            <a:r>
              <a:rPr lang="en-US" sz="1100" dirty="0" err="1">
                <a:latin typeface="Arial" panose="020B0604020202020204" pitchFamily="34" charset="0"/>
              </a:rPr>
              <a:t>behaviour</a:t>
            </a:r>
            <a:r>
              <a:rPr lang="en-US" sz="1100" dirty="0">
                <a:latin typeface="Arial" panose="020B0604020202020204" pitchFamily="34" charset="0"/>
              </a:rPr>
              <a:t> models., FSE2010.</a:t>
            </a:r>
            <a:endParaRPr lang="en-JP" sz="1100" dirty="0"/>
          </a:p>
        </p:txBody>
      </p:sp>
    </p:spTree>
    <p:extLst>
      <p:ext uri="{BB962C8B-B14F-4D97-AF65-F5344CB8AC3E}">
        <p14:creationId xmlns:p14="http://schemas.microsoft.com/office/powerpoint/2010/main" val="230198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a:extLst>
              <a:ext uri="{FF2B5EF4-FFF2-40B4-BE49-F238E27FC236}">
                <a16:creationId xmlns:a16="http://schemas.microsoft.com/office/drawing/2014/main" id="{42AF9994-C9FE-D4BF-97DF-F303052884AC}"/>
              </a:ext>
            </a:extLst>
          </p:cNvPr>
          <p:cNvSpPr/>
          <p:nvPr/>
        </p:nvSpPr>
        <p:spPr>
          <a:xfrm>
            <a:off x="5600426" y="3358795"/>
            <a:ext cx="2124742" cy="2450332"/>
          </a:xfrm>
          <a:prstGeom prst="roundRect">
            <a:avLst/>
          </a:prstGeom>
          <a:solidFill>
            <a:schemeClr val="tx2">
              <a:lumMod val="5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21</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（Step4）</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35626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から</a:t>
            </a:r>
            <a:r>
              <a:rPr lang="ja-JP" altLang="en-US" sz="2800" b="1" i="0" u="sng">
                <a:solidFill>
                  <a:srgbClr val="FF0000"/>
                </a:solidFill>
                <a:effectLst/>
                <a:latin typeface="Lato" panose="020F0502020204030203" pitchFamily="34" charset="0"/>
                <a:cs typeface="Lato" panose="020F0502020204030203" pitchFamily="34" charset="0"/>
              </a:rPr>
              <a:t>制御器</a:t>
            </a:r>
            <a:r>
              <a:rPr lang="ja-JP" altLang="en-JP" sz="2800" b="0" i="0">
                <a:solidFill>
                  <a:schemeClr val="tx2">
                    <a:lumMod val="25000"/>
                  </a:schemeClr>
                </a:solidFill>
                <a:effectLst/>
                <a:latin typeface="Lato" panose="020F0502020204030203" pitchFamily="34" charset="0"/>
                <a:cs typeface="Lato" panose="020F0502020204030203" pitchFamily="34" charset="0"/>
              </a:rPr>
              <a:t>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安全性ゲーム</a:t>
            </a:r>
            <a:r>
              <a:rPr lang="en-US" altLang="ja-JP" sz="1400" dirty="0">
                <a:solidFill>
                  <a:schemeClr val="tx2">
                    <a:lumMod val="25000"/>
                  </a:schemeClr>
                </a:solidFill>
                <a:latin typeface="Lato" panose="020F0502020204030203" pitchFamily="34" charset="0"/>
                <a:cs typeface="Lato" panose="020F0502020204030203" pitchFamily="34" charset="0"/>
              </a:rPr>
              <a:t>[1]</a:t>
            </a:r>
            <a:r>
              <a:rPr lang="ja-JP" altLang="en-US" sz="2000">
                <a:solidFill>
                  <a:schemeClr val="tx2">
                    <a:lumMod val="25000"/>
                  </a:schemeClr>
                </a:solidFill>
                <a:latin typeface="Lato" panose="020F0502020204030203" pitchFamily="34" charset="0"/>
                <a:cs typeface="Lato" panose="020F0502020204030203" pitchFamily="34" charset="0"/>
              </a:rPr>
              <a:t>：二人型対戦ゲーム理論に基づき，制御不可能な</a:t>
            </a:r>
            <a:r>
              <a:rPr lang="ja-JP" altLang="en-JP" sz="2000">
                <a:solidFill>
                  <a:schemeClr val="tx2">
                    <a:lumMod val="25000"/>
                  </a:schemeClr>
                </a:solidFill>
                <a:latin typeface="Lato" panose="020F0502020204030203" pitchFamily="34" charset="0"/>
                <a:cs typeface="Lato" panose="020F0502020204030203" pitchFamily="34" charset="0"/>
              </a:rPr>
              <a:t>事象が</a:t>
            </a:r>
            <a:r>
              <a:rPr lang="ja-JP" altLang="en-US" sz="2000">
                <a:solidFill>
                  <a:schemeClr val="tx2">
                    <a:lumMod val="25000"/>
                  </a:schemeClr>
                </a:solidFill>
                <a:latin typeface="Lato" panose="020F0502020204030203" pitchFamily="34" charset="0"/>
                <a:cs typeface="Lato" panose="020F0502020204030203" pitchFamily="34" charset="0"/>
              </a:rPr>
              <a:t>どのように生じたとしても，違反状態に到達しない状態を導出する．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4330C882-D0E0-05F2-D37C-E73A8471097E}"/>
              </a:ext>
            </a:extLst>
          </p:cNvPr>
          <p:cNvSpPr txBox="1"/>
          <p:nvPr/>
        </p:nvSpPr>
        <p:spPr>
          <a:xfrm>
            <a:off x="9411023" y="2556813"/>
            <a:ext cx="1098378" cy="307777"/>
          </a:xfrm>
          <a:prstGeom prst="rect">
            <a:avLst/>
          </a:prstGeom>
          <a:noFill/>
        </p:spPr>
        <p:txBody>
          <a:bodyPr wrap="none" rtlCol="0">
            <a:spAutoFit/>
          </a:bodyPr>
          <a:lstStyle/>
          <a:p>
            <a:r>
              <a:rPr lang="en-JP" b="1" dirty="0"/>
              <a:t>ゲーム空間</a:t>
            </a:r>
          </a:p>
        </p:txBody>
      </p:sp>
      <p:sp>
        <p:nvSpPr>
          <p:cNvPr id="3" name="Oval 2">
            <a:extLst>
              <a:ext uri="{FF2B5EF4-FFF2-40B4-BE49-F238E27FC236}">
                <a16:creationId xmlns:a16="http://schemas.microsoft.com/office/drawing/2014/main" id="{58C9EF7C-2BA8-071C-B9BF-AC2205CEAE64}"/>
              </a:ext>
            </a:extLst>
          </p:cNvPr>
          <p:cNvSpPr/>
          <p:nvPr/>
        </p:nvSpPr>
        <p:spPr>
          <a:xfrm>
            <a:off x="1107530"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11" name="Oval 10">
            <a:extLst>
              <a:ext uri="{FF2B5EF4-FFF2-40B4-BE49-F238E27FC236}">
                <a16:creationId xmlns:a16="http://schemas.microsoft.com/office/drawing/2014/main" id="{45C431A3-CFEE-AD33-7838-915EE88C07F8}"/>
              </a:ext>
            </a:extLst>
          </p:cNvPr>
          <p:cNvSpPr/>
          <p:nvPr/>
        </p:nvSpPr>
        <p:spPr>
          <a:xfrm>
            <a:off x="2099264"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13" name="Oval 12">
            <a:extLst>
              <a:ext uri="{FF2B5EF4-FFF2-40B4-BE49-F238E27FC236}">
                <a16:creationId xmlns:a16="http://schemas.microsoft.com/office/drawing/2014/main" id="{78942F0B-00A9-C866-980C-C2BD6968196B}"/>
              </a:ext>
            </a:extLst>
          </p:cNvPr>
          <p:cNvSpPr/>
          <p:nvPr/>
        </p:nvSpPr>
        <p:spPr>
          <a:xfrm>
            <a:off x="3090998"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5" name="Straight Arrow Connector 14">
            <a:extLst>
              <a:ext uri="{FF2B5EF4-FFF2-40B4-BE49-F238E27FC236}">
                <a16:creationId xmlns:a16="http://schemas.microsoft.com/office/drawing/2014/main" id="{6DA49929-B12B-C716-5085-6AEC4E18FB32}"/>
              </a:ext>
            </a:extLst>
          </p:cNvPr>
          <p:cNvCxnSpPr>
            <a:stCxn id="3" idx="7"/>
            <a:endCxn id="11" idx="1"/>
          </p:cNvCxnSpPr>
          <p:nvPr/>
        </p:nvCxnSpPr>
        <p:spPr>
          <a:xfrm>
            <a:off x="1617499"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A1BE02-883D-C13A-C915-B551F11A4353}"/>
              </a:ext>
            </a:extLst>
          </p:cNvPr>
          <p:cNvCxnSpPr>
            <a:stCxn id="11" idx="7"/>
            <a:endCxn id="13" idx="1"/>
          </p:cNvCxnSpPr>
          <p:nvPr/>
        </p:nvCxnSpPr>
        <p:spPr>
          <a:xfrm>
            <a:off x="2609233" y="3586290"/>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92254B-7626-7F42-9709-FFD57C02B1B4}"/>
              </a:ext>
            </a:extLst>
          </p:cNvPr>
          <p:cNvCxnSpPr>
            <a:cxnSpLocks/>
            <a:stCxn id="11" idx="3"/>
            <a:endCxn id="3" idx="5"/>
          </p:cNvCxnSpPr>
          <p:nvPr/>
        </p:nvCxnSpPr>
        <p:spPr>
          <a:xfrm flipH="1">
            <a:off x="1617499" y="4008762"/>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7AFA8-C095-9D4F-F377-A27537C6FF01}"/>
              </a:ext>
            </a:extLst>
          </p:cNvPr>
          <p:cNvSpPr txBox="1"/>
          <p:nvPr/>
        </p:nvSpPr>
        <p:spPr>
          <a:xfrm>
            <a:off x="1525390" y="3269646"/>
            <a:ext cx="713808" cy="246221"/>
          </a:xfrm>
          <a:prstGeom prst="rect">
            <a:avLst/>
          </a:prstGeom>
          <a:noFill/>
        </p:spPr>
        <p:txBody>
          <a:bodyPr wrap="square" rtlCol="0">
            <a:spAutoFit/>
          </a:bodyPr>
          <a:lstStyle/>
          <a:p>
            <a:r>
              <a:rPr lang="en-US" sz="1000" b="1" dirty="0"/>
              <a:t>r</a:t>
            </a:r>
            <a:r>
              <a:rPr lang="en-JP" sz="1000" b="1" dirty="0"/>
              <a:t>eqEnter</a:t>
            </a:r>
          </a:p>
        </p:txBody>
      </p:sp>
      <p:sp>
        <p:nvSpPr>
          <p:cNvPr id="22" name="TextBox 21">
            <a:extLst>
              <a:ext uri="{FF2B5EF4-FFF2-40B4-BE49-F238E27FC236}">
                <a16:creationId xmlns:a16="http://schemas.microsoft.com/office/drawing/2014/main" id="{00621FE2-564D-1948-95D3-2D32690A6B43}"/>
              </a:ext>
            </a:extLst>
          </p:cNvPr>
          <p:cNvSpPr txBox="1"/>
          <p:nvPr/>
        </p:nvSpPr>
        <p:spPr>
          <a:xfrm>
            <a:off x="2590945" y="3269646"/>
            <a:ext cx="504298" cy="246221"/>
          </a:xfrm>
          <a:prstGeom prst="rect">
            <a:avLst/>
          </a:prstGeom>
          <a:noFill/>
        </p:spPr>
        <p:txBody>
          <a:bodyPr wrap="square" rtlCol="0">
            <a:spAutoFit/>
          </a:bodyPr>
          <a:lstStyle/>
          <a:p>
            <a:r>
              <a:rPr lang="en-US" sz="1000" b="1" dirty="0"/>
              <a:t>allow</a:t>
            </a:r>
            <a:endParaRPr lang="en-JP" sz="1000" b="1" dirty="0"/>
          </a:p>
        </p:txBody>
      </p:sp>
      <p:sp>
        <p:nvSpPr>
          <p:cNvPr id="23" name="TextBox 22">
            <a:extLst>
              <a:ext uri="{FF2B5EF4-FFF2-40B4-BE49-F238E27FC236}">
                <a16:creationId xmlns:a16="http://schemas.microsoft.com/office/drawing/2014/main" id="{F3C8BB33-C3D8-EDC2-D943-7C770F2877DC}"/>
              </a:ext>
            </a:extLst>
          </p:cNvPr>
          <p:cNvSpPr txBox="1"/>
          <p:nvPr/>
        </p:nvSpPr>
        <p:spPr>
          <a:xfrm>
            <a:off x="1696428" y="4003994"/>
            <a:ext cx="483300" cy="246221"/>
          </a:xfrm>
          <a:prstGeom prst="rect">
            <a:avLst/>
          </a:prstGeom>
          <a:noFill/>
        </p:spPr>
        <p:txBody>
          <a:bodyPr wrap="square" rtlCol="0">
            <a:spAutoFit/>
          </a:bodyPr>
          <a:lstStyle/>
          <a:p>
            <a:r>
              <a:rPr lang="en-US" sz="1000" b="1" dirty="0"/>
              <a:t>d</a:t>
            </a:r>
            <a:r>
              <a:rPr lang="en-JP" sz="1000" b="1" dirty="0"/>
              <a:t>eny</a:t>
            </a:r>
          </a:p>
        </p:txBody>
      </p:sp>
      <p:cxnSp>
        <p:nvCxnSpPr>
          <p:cNvPr id="24" name="Elbow Connector 23">
            <a:extLst>
              <a:ext uri="{FF2B5EF4-FFF2-40B4-BE49-F238E27FC236}">
                <a16:creationId xmlns:a16="http://schemas.microsoft.com/office/drawing/2014/main" id="{51BA8559-2B6B-7EEF-9680-EE276862CBBC}"/>
              </a:ext>
            </a:extLst>
          </p:cNvPr>
          <p:cNvCxnSpPr>
            <a:cxnSpLocks/>
            <a:stCxn id="25" idx="1"/>
            <a:endCxn id="3" idx="0"/>
          </p:cNvCxnSpPr>
          <p:nvPr/>
        </p:nvCxnSpPr>
        <p:spPr>
          <a:xfrm rot="16200000" flipV="1">
            <a:off x="2744498" y="2160559"/>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197DE9C-A1D0-0F43-3AA5-9CCA9E14F2B3}"/>
              </a:ext>
            </a:extLst>
          </p:cNvPr>
          <p:cNvSpPr/>
          <p:nvPr/>
        </p:nvSpPr>
        <p:spPr>
          <a:xfrm>
            <a:off x="4082732"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26" name="Oval 25">
            <a:extLst>
              <a:ext uri="{FF2B5EF4-FFF2-40B4-BE49-F238E27FC236}">
                <a16:creationId xmlns:a16="http://schemas.microsoft.com/office/drawing/2014/main" id="{EE593448-E4CF-84F2-508A-B7C1B3651C0A}"/>
              </a:ext>
            </a:extLst>
          </p:cNvPr>
          <p:cNvSpPr/>
          <p:nvPr/>
        </p:nvSpPr>
        <p:spPr>
          <a:xfrm>
            <a:off x="5074466" y="3491177"/>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27" name="Straight Arrow Connector 26">
            <a:extLst>
              <a:ext uri="{FF2B5EF4-FFF2-40B4-BE49-F238E27FC236}">
                <a16:creationId xmlns:a16="http://schemas.microsoft.com/office/drawing/2014/main" id="{C347E1EC-99D6-A8BE-CD60-E11491284E46}"/>
              </a:ext>
            </a:extLst>
          </p:cNvPr>
          <p:cNvCxnSpPr>
            <a:cxnSpLocks/>
            <a:stCxn id="13" idx="7"/>
            <a:endCxn id="25" idx="1"/>
          </p:cNvCxnSpPr>
          <p:nvPr/>
        </p:nvCxnSpPr>
        <p:spPr>
          <a:xfrm>
            <a:off x="3600967"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6FA1A7-E780-8191-EF1F-49AB8589FD02}"/>
              </a:ext>
            </a:extLst>
          </p:cNvPr>
          <p:cNvSpPr txBox="1"/>
          <p:nvPr/>
        </p:nvSpPr>
        <p:spPr>
          <a:xfrm>
            <a:off x="3557926" y="3273440"/>
            <a:ext cx="641226" cy="246221"/>
          </a:xfrm>
          <a:prstGeom prst="rect">
            <a:avLst/>
          </a:prstGeom>
          <a:noFill/>
        </p:spPr>
        <p:txBody>
          <a:bodyPr wrap="square" rtlCol="0">
            <a:spAutoFit/>
          </a:bodyPr>
          <a:lstStyle/>
          <a:p>
            <a:r>
              <a:rPr lang="en-US" sz="1000" b="1" dirty="0"/>
              <a:t>a</a:t>
            </a:r>
            <a:r>
              <a:rPr lang="en-JP" sz="1000" b="1" dirty="0"/>
              <a:t>rrive.1</a:t>
            </a:r>
          </a:p>
        </p:txBody>
      </p:sp>
      <p:sp>
        <p:nvSpPr>
          <p:cNvPr id="29" name="TextBox 28">
            <a:extLst>
              <a:ext uri="{FF2B5EF4-FFF2-40B4-BE49-F238E27FC236}">
                <a16:creationId xmlns:a16="http://schemas.microsoft.com/office/drawing/2014/main" id="{EB64C4AD-F836-028B-78C0-9097AF77DCDB}"/>
              </a:ext>
            </a:extLst>
          </p:cNvPr>
          <p:cNvSpPr txBox="1"/>
          <p:nvPr/>
        </p:nvSpPr>
        <p:spPr>
          <a:xfrm>
            <a:off x="2460348" y="2997588"/>
            <a:ext cx="683248" cy="246221"/>
          </a:xfrm>
          <a:prstGeom prst="rect">
            <a:avLst/>
          </a:prstGeom>
          <a:noFill/>
        </p:spPr>
        <p:txBody>
          <a:bodyPr wrap="square" rtlCol="0">
            <a:spAutoFit/>
          </a:bodyPr>
          <a:lstStyle/>
          <a:p>
            <a:r>
              <a:rPr lang="en-US" sz="1000" b="1" dirty="0"/>
              <a:t>leave</a:t>
            </a:r>
            <a:r>
              <a:rPr lang="en-JP" sz="1000" b="1" dirty="0"/>
              <a:t>.0</a:t>
            </a:r>
          </a:p>
        </p:txBody>
      </p:sp>
      <p:sp>
        <p:nvSpPr>
          <p:cNvPr id="30" name="Oval 29">
            <a:extLst>
              <a:ext uri="{FF2B5EF4-FFF2-40B4-BE49-F238E27FC236}">
                <a16:creationId xmlns:a16="http://schemas.microsoft.com/office/drawing/2014/main" id="{0CAB5474-ED81-6936-D857-DD369ACDEE2D}"/>
              </a:ext>
            </a:extLst>
          </p:cNvPr>
          <p:cNvSpPr/>
          <p:nvPr/>
        </p:nvSpPr>
        <p:spPr>
          <a:xfrm>
            <a:off x="6062171" y="3491177"/>
            <a:ext cx="597466" cy="597466"/>
          </a:xfrm>
          <a:prstGeom prst="ellipse">
            <a:avLst/>
          </a:prstGeom>
          <a:solidFill>
            <a:schemeClr val="tx2">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5,0</a:t>
            </a:r>
          </a:p>
          <a:p>
            <a:pPr algn="ctr"/>
            <a:r>
              <a:rPr lang="en-JP" sz="1200" b="1" dirty="0">
                <a:solidFill>
                  <a:schemeClr val="bg1"/>
                </a:solidFill>
              </a:rPr>
              <a:t>(0)</a:t>
            </a:r>
            <a:endParaRPr lang="en-JP" sz="1800" b="1" dirty="0">
              <a:solidFill>
                <a:schemeClr val="bg1"/>
              </a:solidFill>
            </a:endParaRPr>
          </a:p>
        </p:txBody>
      </p:sp>
      <p:cxnSp>
        <p:nvCxnSpPr>
          <p:cNvPr id="31" name="Straight Arrow Connector 30">
            <a:extLst>
              <a:ext uri="{FF2B5EF4-FFF2-40B4-BE49-F238E27FC236}">
                <a16:creationId xmlns:a16="http://schemas.microsoft.com/office/drawing/2014/main" id="{81A109B7-5D17-AF9B-B68F-AF25F3A9F560}"/>
              </a:ext>
            </a:extLst>
          </p:cNvPr>
          <p:cNvCxnSpPr>
            <a:cxnSpLocks/>
            <a:stCxn id="26" idx="7"/>
            <a:endCxn id="30" idx="1"/>
          </p:cNvCxnSpPr>
          <p:nvPr/>
        </p:nvCxnSpPr>
        <p:spPr>
          <a:xfrm>
            <a:off x="5584435" y="3578674"/>
            <a:ext cx="565233" cy="0"/>
          </a:xfrm>
          <a:prstGeom prst="straightConnector1">
            <a:avLst/>
          </a:prstGeom>
          <a:ln w="28575">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5E7FCB-C789-1B3C-9D4A-1D4ACDC9A307}"/>
              </a:ext>
            </a:extLst>
          </p:cNvPr>
          <p:cNvCxnSpPr>
            <a:cxnSpLocks/>
            <a:stCxn id="26" idx="3"/>
            <a:endCxn id="25" idx="5"/>
          </p:cNvCxnSpPr>
          <p:nvPr/>
        </p:nvCxnSpPr>
        <p:spPr>
          <a:xfrm flipH="1">
            <a:off x="4592701" y="4001146"/>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AD3E64-26D1-0866-1DB1-7D13A721A7F6}"/>
              </a:ext>
            </a:extLst>
          </p:cNvPr>
          <p:cNvSpPr txBox="1"/>
          <p:nvPr/>
        </p:nvSpPr>
        <p:spPr>
          <a:xfrm>
            <a:off x="4660050" y="3993008"/>
            <a:ext cx="482798" cy="246221"/>
          </a:xfrm>
          <a:prstGeom prst="rect">
            <a:avLst/>
          </a:prstGeom>
          <a:noFill/>
        </p:spPr>
        <p:txBody>
          <a:bodyPr wrap="square" rtlCol="0">
            <a:spAutoFit/>
          </a:bodyPr>
          <a:lstStyle/>
          <a:p>
            <a:r>
              <a:rPr lang="en-US" sz="1000" b="1" dirty="0"/>
              <a:t>d</a:t>
            </a:r>
            <a:r>
              <a:rPr lang="en-JP" sz="1000" b="1" dirty="0"/>
              <a:t>eny</a:t>
            </a:r>
          </a:p>
        </p:txBody>
      </p:sp>
      <p:cxnSp>
        <p:nvCxnSpPr>
          <p:cNvPr id="34" name="Straight Arrow Connector 33">
            <a:extLst>
              <a:ext uri="{FF2B5EF4-FFF2-40B4-BE49-F238E27FC236}">
                <a16:creationId xmlns:a16="http://schemas.microsoft.com/office/drawing/2014/main" id="{F2A4C2C2-2430-B7C0-E14D-3521E2E62E54}"/>
              </a:ext>
            </a:extLst>
          </p:cNvPr>
          <p:cNvCxnSpPr>
            <a:cxnSpLocks/>
            <a:stCxn id="25" idx="7"/>
            <a:endCxn id="26" idx="1"/>
          </p:cNvCxnSpPr>
          <p:nvPr/>
        </p:nvCxnSpPr>
        <p:spPr>
          <a:xfrm flipV="1">
            <a:off x="4592701" y="3578674"/>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7AE800-D576-7B09-5EB2-9A766232B5F9}"/>
              </a:ext>
            </a:extLst>
          </p:cNvPr>
          <p:cNvSpPr txBox="1"/>
          <p:nvPr/>
        </p:nvSpPr>
        <p:spPr>
          <a:xfrm>
            <a:off x="4505948" y="3265339"/>
            <a:ext cx="713808" cy="246221"/>
          </a:xfrm>
          <a:prstGeom prst="rect">
            <a:avLst/>
          </a:prstGeom>
          <a:noFill/>
        </p:spPr>
        <p:txBody>
          <a:bodyPr wrap="square" rtlCol="0">
            <a:spAutoFit/>
          </a:bodyPr>
          <a:lstStyle/>
          <a:p>
            <a:r>
              <a:rPr lang="en-US" sz="1000" b="1" dirty="0"/>
              <a:t>r</a:t>
            </a:r>
            <a:r>
              <a:rPr lang="en-JP" sz="1000" b="1" dirty="0"/>
              <a:t>eqEnter</a:t>
            </a:r>
          </a:p>
        </p:txBody>
      </p:sp>
      <p:sp>
        <p:nvSpPr>
          <p:cNvPr id="36" name="TextBox 35">
            <a:extLst>
              <a:ext uri="{FF2B5EF4-FFF2-40B4-BE49-F238E27FC236}">
                <a16:creationId xmlns:a16="http://schemas.microsoft.com/office/drawing/2014/main" id="{694B74DA-B8C2-506E-3233-DF9635016440}"/>
              </a:ext>
            </a:extLst>
          </p:cNvPr>
          <p:cNvSpPr txBox="1"/>
          <p:nvPr/>
        </p:nvSpPr>
        <p:spPr>
          <a:xfrm>
            <a:off x="5578767" y="3265338"/>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37" name="TextBox 36">
            <a:extLst>
              <a:ext uri="{FF2B5EF4-FFF2-40B4-BE49-F238E27FC236}">
                <a16:creationId xmlns:a16="http://schemas.microsoft.com/office/drawing/2014/main" id="{3D00132D-085A-5E82-D331-6F63B37C65CB}"/>
              </a:ext>
            </a:extLst>
          </p:cNvPr>
          <p:cNvSpPr txBox="1"/>
          <p:nvPr/>
        </p:nvSpPr>
        <p:spPr>
          <a:xfrm>
            <a:off x="6659637" y="3519661"/>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38" name="Oval 37">
            <a:extLst>
              <a:ext uri="{FF2B5EF4-FFF2-40B4-BE49-F238E27FC236}">
                <a16:creationId xmlns:a16="http://schemas.microsoft.com/office/drawing/2014/main" id="{C7BC6C08-1334-847F-4530-523979CD4C1C}"/>
              </a:ext>
            </a:extLst>
          </p:cNvPr>
          <p:cNvSpPr/>
          <p:nvPr/>
        </p:nvSpPr>
        <p:spPr>
          <a:xfrm>
            <a:off x="1107530"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39" name="Oval 38">
            <a:extLst>
              <a:ext uri="{FF2B5EF4-FFF2-40B4-BE49-F238E27FC236}">
                <a16:creationId xmlns:a16="http://schemas.microsoft.com/office/drawing/2014/main" id="{3F7FCA7A-DD40-8D47-EB33-A201571DD980}"/>
              </a:ext>
            </a:extLst>
          </p:cNvPr>
          <p:cNvSpPr/>
          <p:nvPr/>
        </p:nvSpPr>
        <p:spPr>
          <a:xfrm>
            <a:off x="2099264"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40" name="Oval 39">
            <a:extLst>
              <a:ext uri="{FF2B5EF4-FFF2-40B4-BE49-F238E27FC236}">
                <a16:creationId xmlns:a16="http://schemas.microsoft.com/office/drawing/2014/main" id="{C630CF0A-2080-7A19-2344-3C9BF203AB0B}"/>
              </a:ext>
            </a:extLst>
          </p:cNvPr>
          <p:cNvSpPr/>
          <p:nvPr/>
        </p:nvSpPr>
        <p:spPr>
          <a:xfrm>
            <a:off x="3090998"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41" name="Straight Arrow Connector 40">
            <a:extLst>
              <a:ext uri="{FF2B5EF4-FFF2-40B4-BE49-F238E27FC236}">
                <a16:creationId xmlns:a16="http://schemas.microsoft.com/office/drawing/2014/main" id="{FEB01C21-CFA4-75B7-6E8D-9A7E9A9CC163}"/>
              </a:ext>
            </a:extLst>
          </p:cNvPr>
          <p:cNvCxnSpPr>
            <a:stCxn id="38" idx="7"/>
            <a:endCxn id="39" idx="1"/>
          </p:cNvCxnSpPr>
          <p:nvPr/>
        </p:nvCxnSpPr>
        <p:spPr>
          <a:xfrm>
            <a:off x="1617499"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5DE9E3E-BBE4-CAA4-9207-5160C388856D}"/>
              </a:ext>
            </a:extLst>
          </p:cNvPr>
          <p:cNvCxnSpPr>
            <a:stCxn id="39" idx="7"/>
            <a:endCxn id="40" idx="1"/>
          </p:cNvCxnSpPr>
          <p:nvPr/>
        </p:nvCxnSpPr>
        <p:spPr>
          <a:xfrm>
            <a:off x="2609233" y="5174476"/>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8842ED8-CADC-9248-6EE8-B9582B238798}"/>
              </a:ext>
            </a:extLst>
          </p:cNvPr>
          <p:cNvCxnSpPr>
            <a:cxnSpLocks/>
            <a:stCxn id="39" idx="3"/>
            <a:endCxn id="38" idx="5"/>
          </p:cNvCxnSpPr>
          <p:nvPr/>
        </p:nvCxnSpPr>
        <p:spPr>
          <a:xfrm flipH="1">
            <a:off x="1617499" y="5596948"/>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A7E673-3D60-72C6-AC02-13C4C55EE5EC}"/>
              </a:ext>
            </a:extLst>
          </p:cNvPr>
          <p:cNvSpPr txBox="1"/>
          <p:nvPr/>
        </p:nvSpPr>
        <p:spPr>
          <a:xfrm>
            <a:off x="1525390" y="4857832"/>
            <a:ext cx="713808" cy="246221"/>
          </a:xfrm>
          <a:prstGeom prst="rect">
            <a:avLst/>
          </a:prstGeom>
          <a:noFill/>
        </p:spPr>
        <p:txBody>
          <a:bodyPr wrap="square" rtlCol="0">
            <a:spAutoFit/>
          </a:bodyPr>
          <a:lstStyle/>
          <a:p>
            <a:r>
              <a:rPr lang="en-US" sz="1000" b="1" dirty="0"/>
              <a:t>r</a:t>
            </a:r>
            <a:r>
              <a:rPr lang="en-JP" sz="1000" b="1" dirty="0"/>
              <a:t>eqEnter</a:t>
            </a:r>
          </a:p>
        </p:txBody>
      </p:sp>
      <p:sp>
        <p:nvSpPr>
          <p:cNvPr id="45" name="TextBox 44">
            <a:extLst>
              <a:ext uri="{FF2B5EF4-FFF2-40B4-BE49-F238E27FC236}">
                <a16:creationId xmlns:a16="http://schemas.microsoft.com/office/drawing/2014/main" id="{36EB2F95-69E6-AA43-AC15-3D0B7DA1F6F3}"/>
              </a:ext>
            </a:extLst>
          </p:cNvPr>
          <p:cNvSpPr txBox="1"/>
          <p:nvPr/>
        </p:nvSpPr>
        <p:spPr>
          <a:xfrm>
            <a:off x="2590945" y="4857832"/>
            <a:ext cx="504298" cy="246221"/>
          </a:xfrm>
          <a:prstGeom prst="rect">
            <a:avLst/>
          </a:prstGeom>
          <a:noFill/>
        </p:spPr>
        <p:txBody>
          <a:bodyPr wrap="square" rtlCol="0">
            <a:spAutoFit/>
          </a:bodyPr>
          <a:lstStyle/>
          <a:p>
            <a:r>
              <a:rPr lang="en-US" sz="1000" b="1" dirty="0"/>
              <a:t>allow</a:t>
            </a:r>
            <a:endParaRPr lang="en-JP" sz="1000" b="1" dirty="0"/>
          </a:p>
        </p:txBody>
      </p:sp>
      <p:sp>
        <p:nvSpPr>
          <p:cNvPr id="46" name="TextBox 45">
            <a:extLst>
              <a:ext uri="{FF2B5EF4-FFF2-40B4-BE49-F238E27FC236}">
                <a16:creationId xmlns:a16="http://schemas.microsoft.com/office/drawing/2014/main" id="{834FFDD1-8BAB-C71D-4F61-A20C9C7B19DD}"/>
              </a:ext>
            </a:extLst>
          </p:cNvPr>
          <p:cNvSpPr txBox="1"/>
          <p:nvPr/>
        </p:nvSpPr>
        <p:spPr>
          <a:xfrm>
            <a:off x="1696428" y="5592180"/>
            <a:ext cx="483300" cy="246221"/>
          </a:xfrm>
          <a:prstGeom prst="rect">
            <a:avLst/>
          </a:prstGeom>
          <a:noFill/>
        </p:spPr>
        <p:txBody>
          <a:bodyPr wrap="square" rtlCol="0">
            <a:spAutoFit/>
          </a:bodyPr>
          <a:lstStyle/>
          <a:p>
            <a:r>
              <a:rPr lang="en-US" sz="1000" b="1" dirty="0"/>
              <a:t>d</a:t>
            </a:r>
            <a:r>
              <a:rPr lang="en-JP" sz="1000" b="1" dirty="0"/>
              <a:t>eny</a:t>
            </a:r>
          </a:p>
        </p:txBody>
      </p:sp>
      <p:cxnSp>
        <p:nvCxnSpPr>
          <p:cNvPr id="47" name="Elbow Connector 46">
            <a:extLst>
              <a:ext uri="{FF2B5EF4-FFF2-40B4-BE49-F238E27FC236}">
                <a16:creationId xmlns:a16="http://schemas.microsoft.com/office/drawing/2014/main" id="{A498CE5E-D782-B28D-4CCA-4E9AFEC89DB9}"/>
              </a:ext>
            </a:extLst>
          </p:cNvPr>
          <p:cNvCxnSpPr>
            <a:cxnSpLocks/>
            <a:stCxn id="48" idx="3"/>
            <a:endCxn id="38" idx="4"/>
          </p:cNvCxnSpPr>
          <p:nvPr/>
        </p:nvCxnSpPr>
        <p:spPr>
          <a:xfrm rot="5400000">
            <a:off x="2744498" y="4258713"/>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3FB6C72-CBA4-5316-C32F-D05316CD8FE9}"/>
              </a:ext>
            </a:extLst>
          </p:cNvPr>
          <p:cNvSpPr/>
          <p:nvPr/>
        </p:nvSpPr>
        <p:spPr>
          <a:xfrm>
            <a:off x="4082732"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49" name="Oval 48">
            <a:extLst>
              <a:ext uri="{FF2B5EF4-FFF2-40B4-BE49-F238E27FC236}">
                <a16:creationId xmlns:a16="http://schemas.microsoft.com/office/drawing/2014/main" id="{C7451895-A337-F2D8-C38E-6C4CE9F0F9FD}"/>
              </a:ext>
            </a:extLst>
          </p:cNvPr>
          <p:cNvSpPr/>
          <p:nvPr/>
        </p:nvSpPr>
        <p:spPr>
          <a:xfrm>
            <a:off x="5074466" y="507936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0" name="Straight Arrow Connector 49">
            <a:extLst>
              <a:ext uri="{FF2B5EF4-FFF2-40B4-BE49-F238E27FC236}">
                <a16:creationId xmlns:a16="http://schemas.microsoft.com/office/drawing/2014/main" id="{DB3E5D94-69A4-6EC9-A081-6E818695DD17}"/>
              </a:ext>
            </a:extLst>
          </p:cNvPr>
          <p:cNvCxnSpPr>
            <a:cxnSpLocks/>
            <a:stCxn id="40" idx="7"/>
            <a:endCxn id="48" idx="1"/>
          </p:cNvCxnSpPr>
          <p:nvPr/>
        </p:nvCxnSpPr>
        <p:spPr>
          <a:xfrm>
            <a:off x="3600967"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05F59A3-7E49-3578-DA1C-AC3FDEADC4D1}"/>
              </a:ext>
            </a:extLst>
          </p:cNvPr>
          <p:cNvSpPr txBox="1"/>
          <p:nvPr/>
        </p:nvSpPr>
        <p:spPr>
          <a:xfrm>
            <a:off x="3557926" y="4861626"/>
            <a:ext cx="641226" cy="246221"/>
          </a:xfrm>
          <a:prstGeom prst="rect">
            <a:avLst/>
          </a:prstGeom>
          <a:noFill/>
        </p:spPr>
        <p:txBody>
          <a:bodyPr wrap="square" rtlCol="0">
            <a:spAutoFit/>
          </a:bodyPr>
          <a:lstStyle/>
          <a:p>
            <a:r>
              <a:rPr lang="en-US" sz="1000" b="1" dirty="0"/>
              <a:t>a</a:t>
            </a:r>
            <a:r>
              <a:rPr lang="en-JP" sz="1000" b="1" dirty="0"/>
              <a:t>rrive.1</a:t>
            </a:r>
          </a:p>
        </p:txBody>
      </p:sp>
      <p:sp>
        <p:nvSpPr>
          <p:cNvPr id="52" name="TextBox 51">
            <a:extLst>
              <a:ext uri="{FF2B5EF4-FFF2-40B4-BE49-F238E27FC236}">
                <a16:creationId xmlns:a16="http://schemas.microsoft.com/office/drawing/2014/main" id="{F4A8E283-FE90-03B8-4B09-ED1DEB82EAC1}"/>
              </a:ext>
            </a:extLst>
          </p:cNvPr>
          <p:cNvSpPr txBox="1"/>
          <p:nvPr/>
        </p:nvSpPr>
        <p:spPr>
          <a:xfrm>
            <a:off x="2460348" y="5922066"/>
            <a:ext cx="683248" cy="246221"/>
          </a:xfrm>
          <a:prstGeom prst="rect">
            <a:avLst/>
          </a:prstGeom>
          <a:noFill/>
        </p:spPr>
        <p:txBody>
          <a:bodyPr wrap="square" rtlCol="0">
            <a:spAutoFit/>
          </a:bodyPr>
          <a:lstStyle/>
          <a:p>
            <a:r>
              <a:rPr lang="en-US" sz="1000" b="1" dirty="0"/>
              <a:t>leave</a:t>
            </a:r>
            <a:r>
              <a:rPr lang="en-JP" sz="1000" b="1" dirty="0"/>
              <a:t>.0</a:t>
            </a:r>
          </a:p>
        </p:txBody>
      </p:sp>
      <p:sp>
        <p:nvSpPr>
          <p:cNvPr id="53" name="Oval 52">
            <a:extLst>
              <a:ext uri="{FF2B5EF4-FFF2-40B4-BE49-F238E27FC236}">
                <a16:creationId xmlns:a16="http://schemas.microsoft.com/office/drawing/2014/main" id="{C1274289-38F0-C306-15BC-AB961AE330C5}"/>
              </a:ext>
            </a:extLst>
          </p:cNvPr>
          <p:cNvSpPr/>
          <p:nvPr/>
        </p:nvSpPr>
        <p:spPr>
          <a:xfrm>
            <a:off x="6062171" y="5079363"/>
            <a:ext cx="597466" cy="597466"/>
          </a:xfrm>
          <a:prstGeom prst="ellipse">
            <a:avLst/>
          </a:prstGeom>
          <a:solidFill>
            <a:schemeClr val="tx2">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5,1</a:t>
            </a:r>
          </a:p>
          <a:p>
            <a:pPr algn="ctr"/>
            <a:r>
              <a:rPr lang="en-JP" sz="1200" b="1" dirty="0">
                <a:solidFill>
                  <a:schemeClr val="bg1"/>
                </a:solidFill>
              </a:rPr>
              <a:t>(0)</a:t>
            </a:r>
            <a:endParaRPr lang="en-JP" sz="1800" b="1" dirty="0">
              <a:solidFill>
                <a:schemeClr val="bg1"/>
              </a:solidFill>
            </a:endParaRPr>
          </a:p>
        </p:txBody>
      </p:sp>
      <p:cxnSp>
        <p:nvCxnSpPr>
          <p:cNvPr id="54" name="Straight Arrow Connector 53">
            <a:extLst>
              <a:ext uri="{FF2B5EF4-FFF2-40B4-BE49-F238E27FC236}">
                <a16:creationId xmlns:a16="http://schemas.microsoft.com/office/drawing/2014/main" id="{41CB63F6-695A-302A-571B-CFBEEF355F2C}"/>
              </a:ext>
            </a:extLst>
          </p:cNvPr>
          <p:cNvCxnSpPr>
            <a:cxnSpLocks/>
            <a:stCxn id="49" idx="7"/>
            <a:endCxn id="53" idx="1"/>
          </p:cNvCxnSpPr>
          <p:nvPr/>
        </p:nvCxnSpPr>
        <p:spPr>
          <a:xfrm>
            <a:off x="5584435" y="5166860"/>
            <a:ext cx="565233" cy="0"/>
          </a:xfrm>
          <a:prstGeom prst="straightConnector1">
            <a:avLst/>
          </a:prstGeom>
          <a:ln w="28575">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3B40D0-538D-B324-0C9A-1820FBC55E0F}"/>
              </a:ext>
            </a:extLst>
          </p:cNvPr>
          <p:cNvCxnSpPr>
            <a:cxnSpLocks/>
            <a:stCxn id="49" idx="3"/>
            <a:endCxn id="48" idx="5"/>
          </p:cNvCxnSpPr>
          <p:nvPr/>
        </p:nvCxnSpPr>
        <p:spPr>
          <a:xfrm flipH="1">
            <a:off x="4592701" y="5589332"/>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3B5A84-6355-D721-0F00-BC996B978E33}"/>
              </a:ext>
            </a:extLst>
          </p:cNvPr>
          <p:cNvSpPr txBox="1"/>
          <p:nvPr/>
        </p:nvSpPr>
        <p:spPr>
          <a:xfrm>
            <a:off x="4660050" y="5581194"/>
            <a:ext cx="482798" cy="246221"/>
          </a:xfrm>
          <a:prstGeom prst="rect">
            <a:avLst/>
          </a:prstGeom>
          <a:noFill/>
        </p:spPr>
        <p:txBody>
          <a:bodyPr wrap="square" rtlCol="0">
            <a:spAutoFit/>
          </a:bodyPr>
          <a:lstStyle/>
          <a:p>
            <a:r>
              <a:rPr lang="en-US" sz="1000" b="1" dirty="0"/>
              <a:t>d</a:t>
            </a:r>
            <a:r>
              <a:rPr lang="en-JP" sz="1000" b="1" dirty="0"/>
              <a:t>eny</a:t>
            </a:r>
          </a:p>
        </p:txBody>
      </p:sp>
      <p:cxnSp>
        <p:nvCxnSpPr>
          <p:cNvPr id="57" name="Straight Arrow Connector 56">
            <a:extLst>
              <a:ext uri="{FF2B5EF4-FFF2-40B4-BE49-F238E27FC236}">
                <a16:creationId xmlns:a16="http://schemas.microsoft.com/office/drawing/2014/main" id="{D91387CA-3295-10D2-3AE2-18A8E5C006CD}"/>
              </a:ext>
            </a:extLst>
          </p:cNvPr>
          <p:cNvCxnSpPr>
            <a:cxnSpLocks/>
            <a:stCxn id="48" idx="7"/>
            <a:endCxn id="49" idx="1"/>
          </p:cNvCxnSpPr>
          <p:nvPr/>
        </p:nvCxnSpPr>
        <p:spPr>
          <a:xfrm flipV="1">
            <a:off x="4592701" y="5166860"/>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A55BA1-0CBF-8F82-1BF1-36626DBBC52B}"/>
              </a:ext>
            </a:extLst>
          </p:cNvPr>
          <p:cNvSpPr txBox="1"/>
          <p:nvPr/>
        </p:nvSpPr>
        <p:spPr>
          <a:xfrm>
            <a:off x="4505948" y="4853525"/>
            <a:ext cx="713808" cy="246221"/>
          </a:xfrm>
          <a:prstGeom prst="rect">
            <a:avLst/>
          </a:prstGeom>
          <a:noFill/>
        </p:spPr>
        <p:txBody>
          <a:bodyPr wrap="square" rtlCol="0">
            <a:spAutoFit/>
          </a:bodyPr>
          <a:lstStyle/>
          <a:p>
            <a:r>
              <a:rPr lang="en-US" sz="1000" b="1" dirty="0"/>
              <a:t>r</a:t>
            </a:r>
            <a:r>
              <a:rPr lang="en-JP" sz="1000" b="1" dirty="0"/>
              <a:t>eqEnter</a:t>
            </a:r>
          </a:p>
        </p:txBody>
      </p:sp>
      <p:sp>
        <p:nvSpPr>
          <p:cNvPr id="59" name="TextBox 58">
            <a:extLst>
              <a:ext uri="{FF2B5EF4-FFF2-40B4-BE49-F238E27FC236}">
                <a16:creationId xmlns:a16="http://schemas.microsoft.com/office/drawing/2014/main" id="{BA452A04-0997-B1CA-DDB3-CC290EC1A971}"/>
              </a:ext>
            </a:extLst>
          </p:cNvPr>
          <p:cNvSpPr txBox="1"/>
          <p:nvPr/>
        </p:nvSpPr>
        <p:spPr>
          <a:xfrm>
            <a:off x="5578767" y="4853524"/>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60" name="TextBox 59">
            <a:extLst>
              <a:ext uri="{FF2B5EF4-FFF2-40B4-BE49-F238E27FC236}">
                <a16:creationId xmlns:a16="http://schemas.microsoft.com/office/drawing/2014/main" id="{87A53CC6-0088-9273-C834-2FBF6D27DCF8}"/>
              </a:ext>
            </a:extLst>
          </p:cNvPr>
          <p:cNvSpPr txBox="1"/>
          <p:nvPr/>
        </p:nvSpPr>
        <p:spPr>
          <a:xfrm>
            <a:off x="6675048" y="5119861"/>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61" name="Straight Arrow Connector 60">
            <a:extLst>
              <a:ext uri="{FF2B5EF4-FFF2-40B4-BE49-F238E27FC236}">
                <a16:creationId xmlns:a16="http://schemas.microsoft.com/office/drawing/2014/main" id="{7CC27D4D-3FF6-5231-C04B-5BEB8D41AAE1}"/>
              </a:ext>
            </a:extLst>
          </p:cNvPr>
          <p:cNvCxnSpPr>
            <a:cxnSpLocks/>
            <a:stCxn id="3" idx="3"/>
            <a:endCxn id="38" idx="1"/>
          </p:cNvCxnSpPr>
          <p:nvPr/>
        </p:nvCxnSpPr>
        <p:spPr>
          <a:xfrm>
            <a:off x="1195027"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478332-2746-B642-E5FB-2691AF309EB2}"/>
              </a:ext>
            </a:extLst>
          </p:cNvPr>
          <p:cNvCxnSpPr>
            <a:cxnSpLocks/>
            <a:stCxn id="38" idx="0"/>
            <a:endCxn id="3" idx="4"/>
          </p:cNvCxnSpPr>
          <p:nvPr/>
        </p:nvCxnSpPr>
        <p:spPr>
          <a:xfrm flipV="1">
            <a:off x="1406263"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96BE401-D994-9A68-DC8D-C0C15CA8F525}"/>
              </a:ext>
            </a:extLst>
          </p:cNvPr>
          <p:cNvSpPr txBox="1"/>
          <p:nvPr/>
        </p:nvSpPr>
        <p:spPr>
          <a:xfrm rot="16200000">
            <a:off x="830880" y="4452999"/>
            <a:ext cx="483301" cy="246221"/>
          </a:xfrm>
          <a:prstGeom prst="rect">
            <a:avLst/>
          </a:prstGeom>
          <a:noFill/>
        </p:spPr>
        <p:txBody>
          <a:bodyPr wrap="square" rtlCol="0">
            <a:spAutoFit/>
          </a:bodyPr>
          <a:lstStyle/>
          <a:p>
            <a:r>
              <a:rPr lang="en-US" sz="1000" b="1" dirty="0"/>
              <a:t>alert</a:t>
            </a:r>
            <a:endParaRPr lang="en-JP" sz="1000" b="1" dirty="0"/>
          </a:p>
        </p:txBody>
      </p:sp>
      <p:sp>
        <p:nvSpPr>
          <p:cNvPr id="64" name="TextBox 63">
            <a:extLst>
              <a:ext uri="{FF2B5EF4-FFF2-40B4-BE49-F238E27FC236}">
                <a16:creationId xmlns:a16="http://schemas.microsoft.com/office/drawing/2014/main" id="{1A8EE981-61F4-25FD-3AAF-5A3B4C030CED}"/>
              </a:ext>
            </a:extLst>
          </p:cNvPr>
          <p:cNvSpPr txBox="1"/>
          <p:nvPr/>
        </p:nvSpPr>
        <p:spPr>
          <a:xfrm rot="5400000">
            <a:off x="1169562" y="4498421"/>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65" name="Straight Arrow Connector 64">
            <a:extLst>
              <a:ext uri="{FF2B5EF4-FFF2-40B4-BE49-F238E27FC236}">
                <a16:creationId xmlns:a16="http://schemas.microsoft.com/office/drawing/2014/main" id="{7A415256-9BFF-045A-597A-3C909EDCED22}"/>
              </a:ext>
            </a:extLst>
          </p:cNvPr>
          <p:cNvCxnSpPr>
            <a:cxnSpLocks/>
            <a:stCxn id="11" idx="3"/>
            <a:endCxn id="39" idx="1"/>
          </p:cNvCxnSpPr>
          <p:nvPr/>
        </p:nvCxnSpPr>
        <p:spPr>
          <a:xfrm>
            <a:off x="2186761"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3848B00-4F3B-A5FB-0D5D-8DA5B567E84C}"/>
              </a:ext>
            </a:extLst>
          </p:cNvPr>
          <p:cNvCxnSpPr>
            <a:cxnSpLocks/>
            <a:stCxn id="39" idx="0"/>
            <a:endCxn id="11" idx="4"/>
          </p:cNvCxnSpPr>
          <p:nvPr/>
        </p:nvCxnSpPr>
        <p:spPr>
          <a:xfrm flipV="1">
            <a:off x="2397997"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6CE85A2-7456-0DFF-F6BF-F6AA82C7E5BE}"/>
              </a:ext>
            </a:extLst>
          </p:cNvPr>
          <p:cNvSpPr txBox="1"/>
          <p:nvPr/>
        </p:nvSpPr>
        <p:spPr>
          <a:xfrm rot="5400000">
            <a:off x="2174187" y="4498420"/>
            <a:ext cx="706959" cy="246221"/>
          </a:xfrm>
          <a:prstGeom prst="rect">
            <a:avLst/>
          </a:prstGeom>
          <a:noFill/>
        </p:spPr>
        <p:txBody>
          <a:bodyPr wrap="square" rtlCol="0">
            <a:spAutoFit/>
          </a:bodyPr>
          <a:lstStyle/>
          <a:p>
            <a:r>
              <a:rPr lang="en-US" sz="1000" b="1" dirty="0"/>
              <a:t>a</a:t>
            </a:r>
            <a:r>
              <a:rPr lang="en-JP" sz="1000" b="1" dirty="0"/>
              <a:t>ll clear</a:t>
            </a:r>
          </a:p>
        </p:txBody>
      </p:sp>
      <p:sp>
        <p:nvSpPr>
          <p:cNvPr id="68" name="TextBox 67">
            <a:extLst>
              <a:ext uri="{FF2B5EF4-FFF2-40B4-BE49-F238E27FC236}">
                <a16:creationId xmlns:a16="http://schemas.microsoft.com/office/drawing/2014/main" id="{4649590F-FD7C-3AA2-F7F4-8D7ABE68BFEB}"/>
              </a:ext>
            </a:extLst>
          </p:cNvPr>
          <p:cNvSpPr txBox="1"/>
          <p:nvPr/>
        </p:nvSpPr>
        <p:spPr>
          <a:xfrm rot="16200000">
            <a:off x="1822816" y="4452603"/>
            <a:ext cx="483301" cy="246221"/>
          </a:xfrm>
          <a:prstGeom prst="rect">
            <a:avLst/>
          </a:prstGeom>
          <a:noFill/>
        </p:spPr>
        <p:txBody>
          <a:bodyPr wrap="square" rtlCol="0">
            <a:spAutoFit/>
          </a:bodyPr>
          <a:lstStyle/>
          <a:p>
            <a:r>
              <a:rPr lang="en-US" sz="1000" b="1" dirty="0"/>
              <a:t>alert</a:t>
            </a:r>
            <a:endParaRPr lang="en-JP" sz="1000" b="1" dirty="0"/>
          </a:p>
        </p:txBody>
      </p:sp>
      <p:cxnSp>
        <p:nvCxnSpPr>
          <p:cNvPr id="69" name="Straight Arrow Connector 68">
            <a:extLst>
              <a:ext uri="{FF2B5EF4-FFF2-40B4-BE49-F238E27FC236}">
                <a16:creationId xmlns:a16="http://schemas.microsoft.com/office/drawing/2014/main" id="{00204BCF-3A32-C9F4-0061-385D9BC11FBD}"/>
              </a:ext>
            </a:extLst>
          </p:cNvPr>
          <p:cNvCxnSpPr>
            <a:cxnSpLocks/>
            <a:stCxn id="13" idx="3"/>
            <a:endCxn id="40" idx="1"/>
          </p:cNvCxnSpPr>
          <p:nvPr/>
        </p:nvCxnSpPr>
        <p:spPr>
          <a:xfrm>
            <a:off x="3178495"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41B4FFC-53B4-94A5-E2FB-81E2A5311497}"/>
              </a:ext>
            </a:extLst>
          </p:cNvPr>
          <p:cNvCxnSpPr>
            <a:cxnSpLocks/>
            <a:stCxn id="40" idx="0"/>
            <a:endCxn id="13" idx="4"/>
          </p:cNvCxnSpPr>
          <p:nvPr/>
        </p:nvCxnSpPr>
        <p:spPr>
          <a:xfrm flipV="1">
            <a:off x="3389731"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7A0C195-6E30-A9A1-3530-C6116A4FD1CD}"/>
              </a:ext>
            </a:extLst>
          </p:cNvPr>
          <p:cNvSpPr txBox="1"/>
          <p:nvPr/>
        </p:nvSpPr>
        <p:spPr>
          <a:xfrm rot="5400000">
            <a:off x="3151591" y="4467655"/>
            <a:ext cx="706959" cy="246221"/>
          </a:xfrm>
          <a:prstGeom prst="rect">
            <a:avLst/>
          </a:prstGeom>
          <a:noFill/>
        </p:spPr>
        <p:txBody>
          <a:bodyPr wrap="square" rtlCol="0">
            <a:spAutoFit/>
          </a:bodyPr>
          <a:lstStyle/>
          <a:p>
            <a:r>
              <a:rPr lang="en-US" sz="1000" b="1" dirty="0"/>
              <a:t>a</a:t>
            </a:r>
            <a:r>
              <a:rPr lang="en-JP" sz="1000" b="1" dirty="0"/>
              <a:t>ll clear</a:t>
            </a:r>
          </a:p>
        </p:txBody>
      </p:sp>
      <p:sp>
        <p:nvSpPr>
          <p:cNvPr id="72" name="TextBox 71">
            <a:extLst>
              <a:ext uri="{FF2B5EF4-FFF2-40B4-BE49-F238E27FC236}">
                <a16:creationId xmlns:a16="http://schemas.microsoft.com/office/drawing/2014/main" id="{893EA554-4C5A-0359-CE7C-177B6C6E57C0}"/>
              </a:ext>
            </a:extLst>
          </p:cNvPr>
          <p:cNvSpPr txBox="1"/>
          <p:nvPr/>
        </p:nvSpPr>
        <p:spPr>
          <a:xfrm rot="16200000">
            <a:off x="2800220" y="4421838"/>
            <a:ext cx="483301" cy="246221"/>
          </a:xfrm>
          <a:prstGeom prst="rect">
            <a:avLst/>
          </a:prstGeom>
          <a:noFill/>
        </p:spPr>
        <p:txBody>
          <a:bodyPr wrap="square" rtlCol="0">
            <a:spAutoFit/>
          </a:bodyPr>
          <a:lstStyle/>
          <a:p>
            <a:r>
              <a:rPr lang="en-US" sz="1000" b="1" dirty="0"/>
              <a:t>alert</a:t>
            </a:r>
            <a:endParaRPr lang="en-JP" sz="1000" b="1" dirty="0"/>
          </a:p>
        </p:txBody>
      </p:sp>
      <p:cxnSp>
        <p:nvCxnSpPr>
          <p:cNvPr id="73" name="Straight Arrow Connector 72">
            <a:extLst>
              <a:ext uri="{FF2B5EF4-FFF2-40B4-BE49-F238E27FC236}">
                <a16:creationId xmlns:a16="http://schemas.microsoft.com/office/drawing/2014/main" id="{99C7E994-2FAE-0F24-6B8D-8C2FA7B22BF9}"/>
              </a:ext>
            </a:extLst>
          </p:cNvPr>
          <p:cNvCxnSpPr>
            <a:cxnSpLocks/>
            <a:stCxn id="25" idx="3"/>
            <a:endCxn id="48" idx="1"/>
          </p:cNvCxnSpPr>
          <p:nvPr/>
        </p:nvCxnSpPr>
        <p:spPr>
          <a:xfrm>
            <a:off x="4170229"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39EF868-77CD-82E4-4AFF-9E5B130678C2}"/>
              </a:ext>
            </a:extLst>
          </p:cNvPr>
          <p:cNvCxnSpPr>
            <a:cxnSpLocks/>
            <a:stCxn id="48" idx="0"/>
            <a:endCxn id="25" idx="4"/>
          </p:cNvCxnSpPr>
          <p:nvPr/>
        </p:nvCxnSpPr>
        <p:spPr>
          <a:xfrm flipV="1">
            <a:off x="4381465"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F9553F3-6ABF-30F5-1E6D-2C5519ECA325}"/>
              </a:ext>
            </a:extLst>
          </p:cNvPr>
          <p:cNvSpPr txBox="1"/>
          <p:nvPr/>
        </p:nvSpPr>
        <p:spPr>
          <a:xfrm rot="5400000">
            <a:off x="4145428" y="4483046"/>
            <a:ext cx="706959" cy="246221"/>
          </a:xfrm>
          <a:prstGeom prst="rect">
            <a:avLst/>
          </a:prstGeom>
          <a:noFill/>
        </p:spPr>
        <p:txBody>
          <a:bodyPr wrap="square" rtlCol="0">
            <a:spAutoFit/>
          </a:bodyPr>
          <a:lstStyle/>
          <a:p>
            <a:r>
              <a:rPr lang="en-US" sz="1000" b="1" dirty="0"/>
              <a:t>a</a:t>
            </a:r>
            <a:r>
              <a:rPr lang="en-JP" sz="1000" b="1" dirty="0"/>
              <a:t>ll clear</a:t>
            </a:r>
          </a:p>
        </p:txBody>
      </p:sp>
      <p:sp>
        <p:nvSpPr>
          <p:cNvPr id="76" name="TextBox 75">
            <a:extLst>
              <a:ext uri="{FF2B5EF4-FFF2-40B4-BE49-F238E27FC236}">
                <a16:creationId xmlns:a16="http://schemas.microsoft.com/office/drawing/2014/main" id="{11785736-8497-9C47-86CA-522CF1D06E19}"/>
              </a:ext>
            </a:extLst>
          </p:cNvPr>
          <p:cNvSpPr txBox="1"/>
          <p:nvPr/>
        </p:nvSpPr>
        <p:spPr>
          <a:xfrm rot="16200000">
            <a:off x="3794057" y="4437229"/>
            <a:ext cx="483301" cy="246221"/>
          </a:xfrm>
          <a:prstGeom prst="rect">
            <a:avLst/>
          </a:prstGeom>
          <a:noFill/>
        </p:spPr>
        <p:txBody>
          <a:bodyPr wrap="square" rtlCol="0">
            <a:spAutoFit/>
          </a:bodyPr>
          <a:lstStyle/>
          <a:p>
            <a:r>
              <a:rPr lang="en-US" sz="1000" b="1" dirty="0"/>
              <a:t>alert</a:t>
            </a:r>
            <a:endParaRPr lang="en-JP" sz="1000" b="1" dirty="0"/>
          </a:p>
        </p:txBody>
      </p:sp>
      <p:cxnSp>
        <p:nvCxnSpPr>
          <p:cNvPr id="77" name="Straight Arrow Connector 76">
            <a:extLst>
              <a:ext uri="{FF2B5EF4-FFF2-40B4-BE49-F238E27FC236}">
                <a16:creationId xmlns:a16="http://schemas.microsoft.com/office/drawing/2014/main" id="{73B3188C-0EE2-08B5-36AB-CF9DD577D444}"/>
              </a:ext>
            </a:extLst>
          </p:cNvPr>
          <p:cNvCxnSpPr>
            <a:cxnSpLocks/>
            <a:stCxn id="26" idx="3"/>
            <a:endCxn id="49" idx="1"/>
          </p:cNvCxnSpPr>
          <p:nvPr/>
        </p:nvCxnSpPr>
        <p:spPr>
          <a:xfrm>
            <a:off x="5161963" y="4001146"/>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F06C494-6C8C-C6B9-862F-94CD74329F72}"/>
              </a:ext>
            </a:extLst>
          </p:cNvPr>
          <p:cNvCxnSpPr>
            <a:cxnSpLocks/>
            <a:stCxn id="49" idx="0"/>
            <a:endCxn id="26" idx="4"/>
          </p:cNvCxnSpPr>
          <p:nvPr/>
        </p:nvCxnSpPr>
        <p:spPr>
          <a:xfrm flipV="1">
            <a:off x="5373199" y="4088643"/>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B3E5E7-4F7A-545F-A567-A997E71632CD}"/>
              </a:ext>
            </a:extLst>
          </p:cNvPr>
          <p:cNvSpPr txBox="1"/>
          <p:nvPr/>
        </p:nvSpPr>
        <p:spPr>
          <a:xfrm rot="5400000">
            <a:off x="5147698" y="4473753"/>
            <a:ext cx="706959" cy="246221"/>
          </a:xfrm>
          <a:prstGeom prst="rect">
            <a:avLst/>
          </a:prstGeom>
          <a:noFill/>
        </p:spPr>
        <p:txBody>
          <a:bodyPr wrap="square" rtlCol="0">
            <a:spAutoFit/>
          </a:bodyPr>
          <a:lstStyle/>
          <a:p>
            <a:r>
              <a:rPr lang="en-US" sz="1000" b="1" dirty="0"/>
              <a:t>a</a:t>
            </a:r>
            <a:r>
              <a:rPr lang="en-JP" sz="1000" b="1" dirty="0"/>
              <a:t>ll clear</a:t>
            </a:r>
          </a:p>
        </p:txBody>
      </p:sp>
      <p:sp>
        <p:nvSpPr>
          <p:cNvPr id="80" name="TextBox 79">
            <a:extLst>
              <a:ext uri="{FF2B5EF4-FFF2-40B4-BE49-F238E27FC236}">
                <a16:creationId xmlns:a16="http://schemas.microsoft.com/office/drawing/2014/main" id="{4BB3D3B4-C43A-C102-5A5B-4D2B2DDA0468}"/>
              </a:ext>
            </a:extLst>
          </p:cNvPr>
          <p:cNvSpPr txBox="1"/>
          <p:nvPr/>
        </p:nvSpPr>
        <p:spPr>
          <a:xfrm rot="16200000">
            <a:off x="4796327" y="4427936"/>
            <a:ext cx="483301" cy="246221"/>
          </a:xfrm>
          <a:prstGeom prst="rect">
            <a:avLst/>
          </a:prstGeom>
          <a:noFill/>
        </p:spPr>
        <p:txBody>
          <a:bodyPr wrap="square" rtlCol="0">
            <a:spAutoFit/>
          </a:bodyPr>
          <a:lstStyle/>
          <a:p>
            <a:r>
              <a:rPr lang="en-US" sz="1000" b="1" dirty="0"/>
              <a:t>alert</a:t>
            </a:r>
            <a:endParaRPr lang="en-JP" sz="1000" b="1" dirty="0"/>
          </a:p>
        </p:txBody>
      </p:sp>
      <p:cxnSp>
        <p:nvCxnSpPr>
          <p:cNvPr id="81" name="Straight Arrow Connector 80">
            <a:extLst>
              <a:ext uri="{FF2B5EF4-FFF2-40B4-BE49-F238E27FC236}">
                <a16:creationId xmlns:a16="http://schemas.microsoft.com/office/drawing/2014/main" id="{D67B9567-4529-A7B4-B8E5-432B16606CC0}"/>
              </a:ext>
            </a:extLst>
          </p:cNvPr>
          <p:cNvCxnSpPr>
            <a:cxnSpLocks/>
            <a:stCxn id="30" idx="3"/>
            <a:endCxn id="53" idx="1"/>
          </p:cNvCxnSpPr>
          <p:nvPr/>
        </p:nvCxnSpPr>
        <p:spPr>
          <a:xfrm>
            <a:off x="6149668" y="4001146"/>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22D2AE7-5D3D-51FF-8F7C-69151A712469}"/>
              </a:ext>
            </a:extLst>
          </p:cNvPr>
          <p:cNvCxnSpPr>
            <a:cxnSpLocks/>
            <a:stCxn id="53" idx="0"/>
            <a:endCxn id="30" idx="4"/>
          </p:cNvCxnSpPr>
          <p:nvPr/>
        </p:nvCxnSpPr>
        <p:spPr>
          <a:xfrm flipV="1">
            <a:off x="6360904" y="4088643"/>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1CC8BC-9A1A-9766-EA00-33943922D793}"/>
              </a:ext>
            </a:extLst>
          </p:cNvPr>
          <p:cNvSpPr txBox="1"/>
          <p:nvPr/>
        </p:nvSpPr>
        <p:spPr>
          <a:xfrm rot="5400000">
            <a:off x="6131532" y="4453335"/>
            <a:ext cx="706959" cy="246221"/>
          </a:xfrm>
          <a:prstGeom prst="rect">
            <a:avLst/>
          </a:prstGeom>
          <a:noFill/>
        </p:spPr>
        <p:txBody>
          <a:bodyPr wrap="square" rtlCol="0">
            <a:spAutoFit/>
          </a:bodyPr>
          <a:lstStyle/>
          <a:p>
            <a:r>
              <a:rPr lang="en-US" sz="1000" b="1" dirty="0"/>
              <a:t>a</a:t>
            </a:r>
            <a:r>
              <a:rPr lang="en-JP" sz="1000" b="1" dirty="0"/>
              <a:t>ll clear</a:t>
            </a:r>
          </a:p>
        </p:txBody>
      </p:sp>
      <p:sp>
        <p:nvSpPr>
          <p:cNvPr id="84" name="TextBox 83">
            <a:extLst>
              <a:ext uri="{FF2B5EF4-FFF2-40B4-BE49-F238E27FC236}">
                <a16:creationId xmlns:a16="http://schemas.microsoft.com/office/drawing/2014/main" id="{22E3A170-C52E-245D-0E9A-D58BC03BFF0B}"/>
              </a:ext>
            </a:extLst>
          </p:cNvPr>
          <p:cNvSpPr txBox="1"/>
          <p:nvPr/>
        </p:nvSpPr>
        <p:spPr>
          <a:xfrm rot="16200000">
            <a:off x="5780161" y="4407518"/>
            <a:ext cx="483301" cy="246221"/>
          </a:xfrm>
          <a:prstGeom prst="rect">
            <a:avLst/>
          </a:prstGeom>
          <a:noFill/>
        </p:spPr>
        <p:txBody>
          <a:bodyPr wrap="square" rtlCol="0">
            <a:spAutoFit/>
          </a:bodyPr>
          <a:lstStyle/>
          <a:p>
            <a:r>
              <a:rPr lang="en-US" sz="1000" b="1" dirty="0"/>
              <a:t>alert</a:t>
            </a:r>
            <a:endParaRPr lang="en-JP" sz="1000" b="1" dirty="0"/>
          </a:p>
        </p:txBody>
      </p:sp>
      <p:sp>
        <p:nvSpPr>
          <p:cNvPr id="85" name="Oval 84">
            <a:extLst>
              <a:ext uri="{FF2B5EF4-FFF2-40B4-BE49-F238E27FC236}">
                <a16:creationId xmlns:a16="http://schemas.microsoft.com/office/drawing/2014/main" id="{3551958C-AC6B-38C2-AD9D-2A1780931E67}"/>
              </a:ext>
            </a:extLst>
          </p:cNvPr>
          <p:cNvSpPr/>
          <p:nvPr/>
        </p:nvSpPr>
        <p:spPr>
          <a:xfrm>
            <a:off x="7053905" y="4264160"/>
            <a:ext cx="597466" cy="597466"/>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86" name="Elbow Connector 85">
            <a:extLst>
              <a:ext uri="{FF2B5EF4-FFF2-40B4-BE49-F238E27FC236}">
                <a16:creationId xmlns:a16="http://schemas.microsoft.com/office/drawing/2014/main" id="{364D9BEB-3661-24A6-6928-2158D8EC7B14}"/>
              </a:ext>
            </a:extLst>
          </p:cNvPr>
          <p:cNvCxnSpPr>
            <a:cxnSpLocks/>
            <a:stCxn id="30" idx="6"/>
            <a:endCxn id="85" idx="0"/>
          </p:cNvCxnSpPr>
          <p:nvPr/>
        </p:nvCxnSpPr>
        <p:spPr>
          <a:xfrm>
            <a:off x="6659637" y="3789910"/>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91C3C925-82C4-BBD9-62DF-4D85536155C4}"/>
              </a:ext>
            </a:extLst>
          </p:cNvPr>
          <p:cNvCxnSpPr>
            <a:cxnSpLocks/>
            <a:stCxn id="53" idx="6"/>
            <a:endCxn id="85" idx="4"/>
          </p:cNvCxnSpPr>
          <p:nvPr/>
        </p:nvCxnSpPr>
        <p:spPr>
          <a:xfrm flipV="1">
            <a:off x="6659637" y="4861626"/>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8" name="Rectangular Callout 97">
            <a:extLst>
              <a:ext uri="{FF2B5EF4-FFF2-40B4-BE49-F238E27FC236}">
                <a16:creationId xmlns:a16="http://schemas.microsoft.com/office/drawing/2014/main" id="{7EFCC0CE-2179-D5B4-E540-CFD6DAFED10C}"/>
              </a:ext>
            </a:extLst>
          </p:cNvPr>
          <p:cNvSpPr/>
          <p:nvPr/>
        </p:nvSpPr>
        <p:spPr>
          <a:xfrm>
            <a:off x="7003293" y="2786888"/>
            <a:ext cx="1792743" cy="756890"/>
          </a:xfrm>
          <a:prstGeom prst="wedgeRectCallout">
            <a:avLst>
              <a:gd name="adj1" fmla="val -75520"/>
              <a:gd name="adj2" fmla="val 66237"/>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0" name="TextBox 89">
            <a:extLst>
              <a:ext uri="{FF2B5EF4-FFF2-40B4-BE49-F238E27FC236}">
                <a16:creationId xmlns:a16="http://schemas.microsoft.com/office/drawing/2014/main" id="{8764A6C1-3D10-E18D-C366-2D8BBE99D188}"/>
              </a:ext>
            </a:extLst>
          </p:cNvPr>
          <p:cNvSpPr txBox="1"/>
          <p:nvPr/>
        </p:nvSpPr>
        <p:spPr>
          <a:xfrm>
            <a:off x="6960947" y="2819130"/>
            <a:ext cx="1877437" cy="677108"/>
          </a:xfrm>
          <a:prstGeom prst="rect">
            <a:avLst/>
          </a:prstGeom>
          <a:noFill/>
        </p:spPr>
        <p:txBody>
          <a:bodyPr wrap="none" rtlCol="0">
            <a:spAutoFit/>
          </a:bodyPr>
          <a:lstStyle/>
          <a:p>
            <a:pPr algn="ctr"/>
            <a:r>
              <a:rPr lang="en-JP" b="1" dirty="0">
                <a:solidFill>
                  <a:schemeClr val="bg1"/>
                </a:solidFill>
              </a:rPr>
              <a:t>準違反状態</a:t>
            </a:r>
          </a:p>
          <a:p>
            <a:r>
              <a:rPr lang="en-JP" sz="1200" dirty="0">
                <a:solidFill>
                  <a:schemeClr val="bg1"/>
                </a:solidFill>
              </a:rPr>
              <a:t>制御不可能な事象次第で</a:t>
            </a:r>
            <a:br>
              <a:rPr lang="en-JP" sz="1200" dirty="0">
                <a:solidFill>
                  <a:schemeClr val="bg1"/>
                </a:solidFill>
              </a:rPr>
            </a:br>
            <a:r>
              <a:rPr lang="en-JP" sz="1200" dirty="0">
                <a:solidFill>
                  <a:schemeClr val="bg1"/>
                </a:solidFill>
              </a:rPr>
              <a:t>違反状態に到達する状態</a:t>
            </a:r>
          </a:p>
        </p:txBody>
      </p:sp>
      <p:sp>
        <p:nvSpPr>
          <p:cNvPr id="100" name="Rectangular Callout 99">
            <a:extLst>
              <a:ext uri="{FF2B5EF4-FFF2-40B4-BE49-F238E27FC236}">
                <a16:creationId xmlns:a16="http://schemas.microsoft.com/office/drawing/2014/main" id="{6323ACF7-DCC2-0D5D-EED9-63334593188F}"/>
              </a:ext>
            </a:extLst>
          </p:cNvPr>
          <p:cNvSpPr/>
          <p:nvPr/>
        </p:nvSpPr>
        <p:spPr>
          <a:xfrm>
            <a:off x="4553083" y="6106947"/>
            <a:ext cx="4407578" cy="660541"/>
          </a:xfrm>
          <a:prstGeom prst="wedgeRectCallout">
            <a:avLst>
              <a:gd name="adj1" fmla="val -12878"/>
              <a:gd name="adj2" fmla="val -14977"/>
            </a:avLst>
          </a:prstGeom>
          <a:solidFill>
            <a:schemeClr val="bg1"/>
          </a:solidFill>
          <a:ln w="31750" cmpd="thickThin">
            <a:solidFill>
              <a:srgbClr val="F201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F20153"/>
                </a:solidFill>
              </a:rPr>
              <a:t>状態</a:t>
            </a:r>
            <a:r>
              <a:rPr lang="en-US" sz="1600" dirty="0">
                <a:solidFill>
                  <a:srgbClr val="F20153"/>
                </a:solidFill>
              </a:rPr>
              <a:t>(4,0)</a:t>
            </a:r>
            <a:r>
              <a:rPr lang="en-US" sz="1600" dirty="0" err="1">
                <a:solidFill>
                  <a:srgbClr val="F20153"/>
                </a:solidFill>
              </a:rPr>
              <a:t>と状態</a:t>
            </a:r>
            <a:r>
              <a:rPr lang="en-US" sz="1600" dirty="0">
                <a:solidFill>
                  <a:srgbClr val="F20153"/>
                </a:solidFill>
              </a:rPr>
              <a:t>(4,1) </a:t>
            </a:r>
            <a:r>
              <a:rPr lang="en-US" sz="1600" dirty="0" err="1">
                <a:solidFill>
                  <a:srgbClr val="F20153"/>
                </a:solidFill>
              </a:rPr>
              <a:t>で</a:t>
            </a:r>
            <a:r>
              <a:rPr lang="en-US" sz="1600" b="1" dirty="0" err="1">
                <a:solidFill>
                  <a:srgbClr val="F20153"/>
                </a:solidFill>
              </a:rPr>
              <a:t>a</a:t>
            </a:r>
            <a:r>
              <a:rPr lang="en-JP" sz="1600" b="1" dirty="0">
                <a:solidFill>
                  <a:srgbClr val="F20153"/>
                </a:solidFill>
              </a:rPr>
              <a:t>llow</a:t>
            </a:r>
            <a:r>
              <a:rPr lang="en-JP" sz="1600" dirty="0">
                <a:solidFill>
                  <a:srgbClr val="F20153"/>
                </a:solidFill>
              </a:rPr>
              <a:t>をしなければ，</a:t>
            </a:r>
            <a:br>
              <a:rPr lang="en-JP" sz="1600" dirty="0">
                <a:solidFill>
                  <a:srgbClr val="F20153"/>
                </a:solidFill>
              </a:rPr>
            </a:br>
            <a:r>
              <a:rPr lang="en-JP" sz="1600" dirty="0">
                <a:solidFill>
                  <a:srgbClr val="F20153"/>
                </a:solidFill>
              </a:rPr>
              <a:t>違反状態に到達することはない</a:t>
            </a:r>
          </a:p>
        </p:txBody>
      </p:sp>
      <p:sp>
        <p:nvSpPr>
          <p:cNvPr id="2" name="Rectangle 1">
            <a:extLst>
              <a:ext uri="{FF2B5EF4-FFF2-40B4-BE49-F238E27FC236}">
                <a16:creationId xmlns:a16="http://schemas.microsoft.com/office/drawing/2014/main" id="{295CB6FA-20A4-3EB3-46B9-E295427533E9}"/>
              </a:ext>
            </a:extLst>
          </p:cNvPr>
          <p:cNvSpPr/>
          <p:nvPr/>
        </p:nvSpPr>
        <p:spPr>
          <a:xfrm>
            <a:off x="147049" y="6215866"/>
            <a:ext cx="2024519" cy="5562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9" name="Straight Arrow Connector 8">
            <a:extLst>
              <a:ext uri="{FF2B5EF4-FFF2-40B4-BE49-F238E27FC236}">
                <a16:creationId xmlns:a16="http://schemas.microsoft.com/office/drawing/2014/main" id="{D40A9DB2-531E-5E52-EF28-1D84125B30A2}"/>
              </a:ext>
            </a:extLst>
          </p:cNvPr>
          <p:cNvCxnSpPr>
            <a:cxnSpLocks/>
          </p:cNvCxnSpPr>
          <p:nvPr/>
        </p:nvCxnSpPr>
        <p:spPr>
          <a:xfrm flipV="1">
            <a:off x="256106" y="6627613"/>
            <a:ext cx="482501" cy="1"/>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6E15B8-FFE7-1873-CBF8-8543ED71D546}"/>
              </a:ext>
            </a:extLst>
          </p:cNvPr>
          <p:cNvCxnSpPr>
            <a:cxnSpLocks/>
          </p:cNvCxnSpPr>
          <p:nvPr/>
        </p:nvCxnSpPr>
        <p:spPr>
          <a:xfrm flipV="1">
            <a:off x="235394" y="6375032"/>
            <a:ext cx="515549" cy="1665"/>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B223F2-593C-21F1-C793-7A08487D171F}"/>
              </a:ext>
            </a:extLst>
          </p:cNvPr>
          <p:cNvSpPr txBox="1"/>
          <p:nvPr/>
        </p:nvSpPr>
        <p:spPr>
          <a:xfrm>
            <a:off x="725040" y="6241200"/>
            <a:ext cx="1384030" cy="261610"/>
          </a:xfrm>
          <a:prstGeom prst="rect">
            <a:avLst/>
          </a:prstGeom>
          <a:noFill/>
        </p:spPr>
        <p:txBody>
          <a:bodyPr wrap="square" rtlCol="0">
            <a:spAutoFit/>
          </a:bodyPr>
          <a:lstStyle/>
          <a:p>
            <a:r>
              <a:rPr lang="en-JP" sz="1100" dirty="0"/>
              <a:t>：制御可能な事象</a:t>
            </a:r>
          </a:p>
        </p:txBody>
      </p:sp>
      <p:sp>
        <p:nvSpPr>
          <p:cNvPr id="14" name="TextBox 13">
            <a:extLst>
              <a:ext uri="{FF2B5EF4-FFF2-40B4-BE49-F238E27FC236}">
                <a16:creationId xmlns:a16="http://schemas.microsoft.com/office/drawing/2014/main" id="{B82CB2F6-AD8E-289F-88A0-A9D8551ED8BC}"/>
              </a:ext>
            </a:extLst>
          </p:cNvPr>
          <p:cNvSpPr txBox="1"/>
          <p:nvPr/>
        </p:nvSpPr>
        <p:spPr>
          <a:xfrm>
            <a:off x="726814" y="6479964"/>
            <a:ext cx="1447205" cy="261610"/>
          </a:xfrm>
          <a:prstGeom prst="rect">
            <a:avLst/>
          </a:prstGeom>
          <a:noFill/>
        </p:spPr>
        <p:txBody>
          <a:bodyPr wrap="square" rtlCol="0">
            <a:spAutoFit/>
          </a:bodyPr>
          <a:lstStyle/>
          <a:p>
            <a:r>
              <a:rPr lang="en-JP" sz="1100" dirty="0"/>
              <a:t>：制御不可能な事象</a:t>
            </a:r>
          </a:p>
        </p:txBody>
      </p:sp>
    </p:spTree>
    <p:extLst>
      <p:ext uri="{BB962C8B-B14F-4D97-AF65-F5344CB8AC3E}">
        <p14:creationId xmlns:p14="http://schemas.microsoft.com/office/powerpoint/2010/main" val="187162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ounded Rectangle 100">
            <a:extLst>
              <a:ext uri="{FF2B5EF4-FFF2-40B4-BE49-F238E27FC236}">
                <a16:creationId xmlns:a16="http://schemas.microsoft.com/office/drawing/2014/main" id="{59E0B9F6-60CD-507E-CE9A-4D6C57F6876E}"/>
              </a:ext>
            </a:extLst>
          </p:cNvPr>
          <p:cNvSpPr/>
          <p:nvPr/>
        </p:nvSpPr>
        <p:spPr>
          <a:xfrm>
            <a:off x="960480" y="2988161"/>
            <a:ext cx="4834668" cy="3157503"/>
          </a:xfrm>
          <a:prstGeom prst="roundRect">
            <a:avLst>
              <a:gd name="adj" fmla="val 1039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9" name="Rounded Rectangle 88">
            <a:extLst>
              <a:ext uri="{FF2B5EF4-FFF2-40B4-BE49-F238E27FC236}">
                <a16:creationId xmlns:a16="http://schemas.microsoft.com/office/drawing/2014/main" id="{42AF9994-C9FE-D4BF-97DF-F303052884AC}"/>
              </a:ext>
            </a:extLst>
          </p:cNvPr>
          <p:cNvSpPr/>
          <p:nvPr/>
        </p:nvSpPr>
        <p:spPr>
          <a:xfrm>
            <a:off x="5877577" y="3358795"/>
            <a:ext cx="1847591" cy="2450332"/>
          </a:xfrm>
          <a:prstGeom prst="roundRect">
            <a:avLst/>
          </a:prstGeom>
          <a:solidFill>
            <a:schemeClr val="tx2">
              <a:lumMod val="9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schemeClr>
              </a:solidFill>
            </a:endParaRP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22</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（Step4）</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1"/>
            <a:ext cx="8585200" cy="135626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ゲーム空間</a:t>
            </a:r>
            <a:r>
              <a:rPr lang="ja-JP" altLang="en-US" sz="2800" b="0" i="0">
                <a:solidFill>
                  <a:schemeClr val="tx2">
                    <a:lumMod val="25000"/>
                  </a:schemeClr>
                </a:solidFill>
                <a:effectLst/>
                <a:latin typeface="Lato" panose="020F0502020204030203" pitchFamily="34" charset="0"/>
                <a:cs typeface="Lato" panose="020F0502020204030203" pitchFamily="34" charset="0"/>
              </a:rPr>
              <a:t>から</a:t>
            </a:r>
            <a:r>
              <a:rPr lang="ja-JP" altLang="en-US" sz="2800" b="1" i="0" u="sng">
                <a:solidFill>
                  <a:srgbClr val="FF0000"/>
                </a:solidFill>
                <a:effectLst/>
                <a:latin typeface="Lato" panose="020F0502020204030203" pitchFamily="34" charset="0"/>
                <a:cs typeface="Lato" panose="020F0502020204030203" pitchFamily="34" charset="0"/>
              </a:rPr>
              <a:t>制御器</a:t>
            </a:r>
            <a:r>
              <a:rPr lang="ja-JP" altLang="en-JP" sz="2800" b="0" i="0">
                <a:solidFill>
                  <a:schemeClr val="tx2">
                    <a:lumMod val="25000"/>
                  </a:schemeClr>
                </a:solidFill>
                <a:effectLst/>
                <a:latin typeface="Lato" panose="020F0502020204030203" pitchFamily="34" charset="0"/>
                <a:cs typeface="Lato" panose="020F0502020204030203" pitchFamily="34" charset="0"/>
              </a:rPr>
              <a:t>を導出</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000">
                <a:solidFill>
                  <a:schemeClr val="tx2">
                    <a:lumMod val="25000"/>
                  </a:schemeClr>
                </a:solidFill>
                <a:latin typeface="Lato" panose="020F0502020204030203" pitchFamily="34" charset="0"/>
                <a:cs typeface="Lato" panose="020F0502020204030203" pitchFamily="34" charset="0"/>
              </a:rPr>
              <a:t>安全性ゲーム：二人型対戦ゲーム理論に基づき，制御不可能な</a:t>
            </a:r>
            <a:r>
              <a:rPr lang="ja-JP" altLang="en-JP" sz="2000">
                <a:solidFill>
                  <a:schemeClr val="tx2">
                    <a:lumMod val="25000"/>
                  </a:schemeClr>
                </a:solidFill>
                <a:latin typeface="Lato" panose="020F0502020204030203" pitchFamily="34" charset="0"/>
                <a:cs typeface="Lato" panose="020F0502020204030203" pitchFamily="34" charset="0"/>
              </a:rPr>
              <a:t>事象が</a:t>
            </a:r>
            <a:r>
              <a:rPr lang="ja-JP" altLang="en-US" sz="2000">
                <a:solidFill>
                  <a:schemeClr val="tx2">
                    <a:lumMod val="25000"/>
                  </a:schemeClr>
                </a:solidFill>
                <a:latin typeface="Lato" panose="020F0502020204030203" pitchFamily="34" charset="0"/>
                <a:cs typeface="Lato" panose="020F0502020204030203" pitchFamily="34" charset="0"/>
              </a:rPr>
              <a:t>どのように生じたとしても，違反状態に到達しない状態を導出する．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4330C882-D0E0-05F2-D37C-E73A8471097E}"/>
              </a:ext>
            </a:extLst>
          </p:cNvPr>
          <p:cNvSpPr txBox="1"/>
          <p:nvPr/>
        </p:nvSpPr>
        <p:spPr>
          <a:xfrm>
            <a:off x="9411023" y="2556813"/>
            <a:ext cx="1098378" cy="307777"/>
          </a:xfrm>
          <a:prstGeom prst="rect">
            <a:avLst/>
          </a:prstGeom>
          <a:noFill/>
        </p:spPr>
        <p:txBody>
          <a:bodyPr wrap="none" rtlCol="0">
            <a:spAutoFit/>
          </a:bodyPr>
          <a:lstStyle/>
          <a:p>
            <a:r>
              <a:rPr lang="en-JP" b="1" dirty="0"/>
              <a:t>ゲーム空間</a:t>
            </a:r>
          </a:p>
        </p:txBody>
      </p:sp>
      <p:sp>
        <p:nvSpPr>
          <p:cNvPr id="3" name="Oval 2">
            <a:extLst>
              <a:ext uri="{FF2B5EF4-FFF2-40B4-BE49-F238E27FC236}">
                <a16:creationId xmlns:a16="http://schemas.microsoft.com/office/drawing/2014/main" id="{58C9EF7C-2BA8-071C-B9BF-AC2205CEAE64}"/>
              </a:ext>
            </a:extLst>
          </p:cNvPr>
          <p:cNvSpPr/>
          <p:nvPr/>
        </p:nvSpPr>
        <p:spPr>
          <a:xfrm>
            <a:off x="1107530"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11" name="Oval 10">
            <a:extLst>
              <a:ext uri="{FF2B5EF4-FFF2-40B4-BE49-F238E27FC236}">
                <a16:creationId xmlns:a16="http://schemas.microsoft.com/office/drawing/2014/main" id="{45C431A3-CFEE-AD33-7838-915EE88C07F8}"/>
              </a:ext>
            </a:extLst>
          </p:cNvPr>
          <p:cNvSpPr/>
          <p:nvPr/>
        </p:nvSpPr>
        <p:spPr>
          <a:xfrm>
            <a:off x="2099264"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13" name="Oval 12">
            <a:extLst>
              <a:ext uri="{FF2B5EF4-FFF2-40B4-BE49-F238E27FC236}">
                <a16:creationId xmlns:a16="http://schemas.microsoft.com/office/drawing/2014/main" id="{78942F0B-00A9-C866-980C-C2BD6968196B}"/>
              </a:ext>
            </a:extLst>
          </p:cNvPr>
          <p:cNvSpPr/>
          <p:nvPr/>
        </p:nvSpPr>
        <p:spPr>
          <a:xfrm>
            <a:off x="3090998"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5" name="Straight Arrow Connector 14">
            <a:extLst>
              <a:ext uri="{FF2B5EF4-FFF2-40B4-BE49-F238E27FC236}">
                <a16:creationId xmlns:a16="http://schemas.microsoft.com/office/drawing/2014/main" id="{6DA49929-B12B-C716-5085-6AEC4E18FB32}"/>
              </a:ext>
            </a:extLst>
          </p:cNvPr>
          <p:cNvCxnSpPr>
            <a:stCxn id="3" idx="7"/>
            <a:endCxn id="11" idx="1"/>
          </p:cNvCxnSpPr>
          <p:nvPr/>
        </p:nvCxnSpPr>
        <p:spPr>
          <a:xfrm>
            <a:off x="1617499"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A1BE02-883D-C13A-C915-B551F11A4353}"/>
              </a:ext>
            </a:extLst>
          </p:cNvPr>
          <p:cNvCxnSpPr>
            <a:stCxn id="11" idx="7"/>
            <a:endCxn id="13" idx="1"/>
          </p:cNvCxnSpPr>
          <p:nvPr/>
        </p:nvCxnSpPr>
        <p:spPr>
          <a:xfrm>
            <a:off x="2609233" y="3586290"/>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92254B-7626-7F42-9709-FFD57C02B1B4}"/>
              </a:ext>
            </a:extLst>
          </p:cNvPr>
          <p:cNvCxnSpPr>
            <a:cxnSpLocks/>
            <a:stCxn id="11" idx="3"/>
            <a:endCxn id="3" idx="5"/>
          </p:cNvCxnSpPr>
          <p:nvPr/>
        </p:nvCxnSpPr>
        <p:spPr>
          <a:xfrm flipH="1">
            <a:off x="1617499" y="4008762"/>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7AFA8-C095-9D4F-F377-A27537C6FF01}"/>
              </a:ext>
            </a:extLst>
          </p:cNvPr>
          <p:cNvSpPr txBox="1"/>
          <p:nvPr/>
        </p:nvSpPr>
        <p:spPr>
          <a:xfrm>
            <a:off x="1525390" y="3269646"/>
            <a:ext cx="713808" cy="246221"/>
          </a:xfrm>
          <a:prstGeom prst="rect">
            <a:avLst/>
          </a:prstGeom>
          <a:noFill/>
        </p:spPr>
        <p:txBody>
          <a:bodyPr wrap="square" rtlCol="0">
            <a:spAutoFit/>
          </a:bodyPr>
          <a:lstStyle/>
          <a:p>
            <a:r>
              <a:rPr lang="en-US" sz="1000" b="1" dirty="0"/>
              <a:t>r</a:t>
            </a:r>
            <a:r>
              <a:rPr lang="en-JP" sz="1000" b="1" dirty="0"/>
              <a:t>eqEnter</a:t>
            </a:r>
          </a:p>
        </p:txBody>
      </p:sp>
      <p:sp>
        <p:nvSpPr>
          <p:cNvPr id="22" name="TextBox 21">
            <a:extLst>
              <a:ext uri="{FF2B5EF4-FFF2-40B4-BE49-F238E27FC236}">
                <a16:creationId xmlns:a16="http://schemas.microsoft.com/office/drawing/2014/main" id="{00621FE2-564D-1948-95D3-2D32690A6B43}"/>
              </a:ext>
            </a:extLst>
          </p:cNvPr>
          <p:cNvSpPr txBox="1"/>
          <p:nvPr/>
        </p:nvSpPr>
        <p:spPr>
          <a:xfrm>
            <a:off x="2590945" y="3269646"/>
            <a:ext cx="504298" cy="246221"/>
          </a:xfrm>
          <a:prstGeom prst="rect">
            <a:avLst/>
          </a:prstGeom>
          <a:noFill/>
        </p:spPr>
        <p:txBody>
          <a:bodyPr wrap="square" rtlCol="0">
            <a:spAutoFit/>
          </a:bodyPr>
          <a:lstStyle/>
          <a:p>
            <a:r>
              <a:rPr lang="en-US" sz="1000" b="1" dirty="0"/>
              <a:t>allow</a:t>
            </a:r>
            <a:endParaRPr lang="en-JP" sz="1000" b="1" dirty="0"/>
          </a:p>
        </p:txBody>
      </p:sp>
      <p:sp>
        <p:nvSpPr>
          <p:cNvPr id="23" name="TextBox 22">
            <a:extLst>
              <a:ext uri="{FF2B5EF4-FFF2-40B4-BE49-F238E27FC236}">
                <a16:creationId xmlns:a16="http://schemas.microsoft.com/office/drawing/2014/main" id="{F3C8BB33-C3D8-EDC2-D943-7C770F2877DC}"/>
              </a:ext>
            </a:extLst>
          </p:cNvPr>
          <p:cNvSpPr txBox="1"/>
          <p:nvPr/>
        </p:nvSpPr>
        <p:spPr>
          <a:xfrm>
            <a:off x="1696428" y="4003994"/>
            <a:ext cx="483300" cy="246221"/>
          </a:xfrm>
          <a:prstGeom prst="rect">
            <a:avLst/>
          </a:prstGeom>
          <a:noFill/>
        </p:spPr>
        <p:txBody>
          <a:bodyPr wrap="square" rtlCol="0">
            <a:spAutoFit/>
          </a:bodyPr>
          <a:lstStyle/>
          <a:p>
            <a:r>
              <a:rPr lang="en-US" sz="1000" b="1" dirty="0"/>
              <a:t>d</a:t>
            </a:r>
            <a:r>
              <a:rPr lang="en-JP" sz="1000" b="1" dirty="0"/>
              <a:t>eny</a:t>
            </a:r>
          </a:p>
        </p:txBody>
      </p:sp>
      <p:cxnSp>
        <p:nvCxnSpPr>
          <p:cNvPr id="24" name="Elbow Connector 23">
            <a:extLst>
              <a:ext uri="{FF2B5EF4-FFF2-40B4-BE49-F238E27FC236}">
                <a16:creationId xmlns:a16="http://schemas.microsoft.com/office/drawing/2014/main" id="{51BA8559-2B6B-7EEF-9680-EE276862CBBC}"/>
              </a:ext>
            </a:extLst>
          </p:cNvPr>
          <p:cNvCxnSpPr>
            <a:cxnSpLocks/>
            <a:stCxn id="25" idx="1"/>
            <a:endCxn id="3" idx="0"/>
          </p:cNvCxnSpPr>
          <p:nvPr/>
        </p:nvCxnSpPr>
        <p:spPr>
          <a:xfrm rot="16200000" flipV="1">
            <a:off x="2744498" y="2160559"/>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197DE9C-A1D0-0F43-3AA5-9CCA9E14F2B3}"/>
              </a:ext>
            </a:extLst>
          </p:cNvPr>
          <p:cNvSpPr/>
          <p:nvPr/>
        </p:nvSpPr>
        <p:spPr>
          <a:xfrm>
            <a:off x="4082732" y="349879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26" name="Oval 25">
            <a:extLst>
              <a:ext uri="{FF2B5EF4-FFF2-40B4-BE49-F238E27FC236}">
                <a16:creationId xmlns:a16="http://schemas.microsoft.com/office/drawing/2014/main" id="{EE593448-E4CF-84F2-508A-B7C1B3651C0A}"/>
              </a:ext>
            </a:extLst>
          </p:cNvPr>
          <p:cNvSpPr/>
          <p:nvPr/>
        </p:nvSpPr>
        <p:spPr>
          <a:xfrm>
            <a:off x="5074466" y="3491177"/>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27" name="Straight Arrow Connector 26">
            <a:extLst>
              <a:ext uri="{FF2B5EF4-FFF2-40B4-BE49-F238E27FC236}">
                <a16:creationId xmlns:a16="http://schemas.microsoft.com/office/drawing/2014/main" id="{C347E1EC-99D6-A8BE-CD60-E11491284E46}"/>
              </a:ext>
            </a:extLst>
          </p:cNvPr>
          <p:cNvCxnSpPr>
            <a:cxnSpLocks/>
            <a:stCxn id="13" idx="7"/>
            <a:endCxn id="25" idx="1"/>
          </p:cNvCxnSpPr>
          <p:nvPr/>
        </p:nvCxnSpPr>
        <p:spPr>
          <a:xfrm>
            <a:off x="3600967" y="3586290"/>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6FA1A7-E780-8191-EF1F-49AB8589FD02}"/>
              </a:ext>
            </a:extLst>
          </p:cNvPr>
          <p:cNvSpPr txBox="1"/>
          <p:nvPr/>
        </p:nvSpPr>
        <p:spPr>
          <a:xfrm>
            <a:off x="3557926" y="3273440"/>
            <a:ext cx="641226" cy="246221"/>
          </a:xfrm>
          <a:prstGeom prst="rect">
            <a:avLst/>
          </a:prstGeom>
          <a:noFill/>
        </p:spPr>
        <p:txBody>
          <a:bodyPr wrap="square" rtlCol="0">
            <a:spAutoFit/>
          </a:bodyPr>
          <a:lstStyle/>
          <a:p>
            <a:r>
              <a:rPr lang="en-US" sz="1000" b="1" dirty="0"/>
              <a:t>a</a:t>
            </a:r>
            <a:r>
              <a:rPr lang="en-JP" sz="1000" b="1" dirty="0"/>
              <a:t>rrive.1</a:t>
            </a:r>
          </a:p>
        </p:txBody>
      </p:sp>
      <p:sp>
        <p:nvSpPr>
          <p:cNvPr id="29" name="TextBox 28">
            <a:extLst>
              <a:ext uri="{FF2B5EF4-FFF2-40B4-BE49-F238E27FC236}">
                <a16:creationId xmlns:a16="http://schemas.microsoft.com/office/drawing/2014/main" id="{EB64C4AD-F836-028B-78C0-9097AF77DCDB}"/>
              </a:ext>
            </a:extLst>
          </p:cNvPr>
          <p:cNvSpPr txBox="1"/>
          <p:nvPr/>
        </p:nvSpPr>
        <p:spPr>
          <a:xfrm>
            <a:off x="2460348" y="2997588"/>
            <a:ext cx="683248" cy="246221"/>
          </a:xfrm>
          <a:prstGeom prst="rect">
            <a:avLst/>
          </a:prstGeom>
          <a:noFill/>
        </p:spPr>
        <p:txBody>
          <a:bodyPr wrap="square" rtlCol="0">
            <a:spAutoFit/>
          </a:bodyPr>
          <a:lstStyle/>
          <a:p>
            <a:r>
              <a:rPr lang="en-US" sz="1000" b="1" dirty="0"/>
              <a:t>leave</a:t>
            </a:r>
            <a:r>
              <a:rPr lang="en-JP" sz="1000" b="1" dirty="0"/>
              <a:t>.0</a:t>
            </a:r>
          </a:p>
        </p:txBody>
      </p:sp>
      <p:sp>
        <p:nvSpPr>
          <p:cNvPr id="30" name="Oval 29">
            <a:extLst>
              <a:ext uri="{FF2B5EF4-FFF2-40B4-BE49-F238E27FC236}">
                <a16:creationId xmlns:a16="http://schemas.microsoft.com/office/drawing/2014/main" id="{0CAB5474-ED81-6936-D857-DD369ACDEE2D}"/>
              </a:ext>
            </a:extLst>
          </p:cNvPr>
          <p:cNvSpPr/>
          <p:nvPr/>
        </p:nvSpPr>
        <p:spPr>
          <a:xfrm>
            <a:off x="6062171" y="3491177"/>
            <a:ext cx="597466" cy="597466"/>
          </a:xfrm>
          <a:prstGeom prst="ellipse">
            <a:avLst/>
          </a:prstGeom>
          <a:solidFill>
            <a:schemeClr val="bg1">
              <a:lumMod val="7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5,0</a:t>
            </a:r>
          </a:p>
          <a:p>
            <a:pPr algn="ctr"/>
            <a:r>
              <a:rPr lang="en-JP" sz="1200" b="1" dirty="0">
                <a:solidFill>
                  <a:schemeClr val="bg1"/>
                </a:solidFill>
              </a:rPr>
              <a:t>(0)</a:t>
            </a:r>
            <a:endParaRPr lang="en-JP" sz="1800" b="1" dirty="0">
              <a:solidFill>
                <a:schemeClr val="bg1"/>
              </a:solidFill>
            </a:endParaRPr>
          </a:p>
        </p:txBody>
      </p:sp>
      <p:cxnSp>
        <p:nvCxnSpPr>
          <p:cNvPr id="31" name="Straight Arrow Connector 30">
            <a:extLst>
              <a:ext uri="{FF2B5EF4-FFF2-40B4-BE49-F238E27FC236}">
                <a16:creationId xmlns:a16="http://schemas.microsoft.com/office/drawing/2014/main" id="{81A109B7-5D17-AF9B-B68F-AF25F3A9F560}"/>
              </a:ext>
            </a:extLst>
          </p:cNvPr>
          <p:cNvCxnSpPr>
            <a:cxnSpLocks/>
            <a:stCxn id="26" idx="7"/>
            <a:endCxn id="30" idx="1"/>
          </p:cNvCxnSpPr>
          <p:nvPr/>
        </p:nvCxnSpPr>
        <p:spPr>
          <a:xfrm>
            <a:off x="5584435" y="3578674"/>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5E7FCB-C789-1B3C-9D4A-1D4ACDC9A307}"/>
              </a:ext>
            </a:extLst>
          </p:cNvPr>
          <p:cNvCxnSpPr>
            <a:cxnSpLocks/>
            <a:stCxn id="26" idx="3"/>
            <a:endCxn id="25" idx="5"/>
          </p:cNvCxnSpPr>
          <p:nvPr/>
        </p:nvCxnSpPr>
        <p:spPr>
          <a:xfrm flipH="1">
            <a:off x="4592701" y="4001146"/>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AD3E64-26D1-0866-1DB1-7D13A721A7F6}"/>
              </a:ext>
            </a:extLst>
          </p:cNvPr>
          <p:cNvSpPr txBox="1"/>
          <p:nvPr/>
        </p:nvSpPr>
        <p:spPr>
          <a:xfrm>
            <a:off x="4660050" y="3993008"/>
            <a:ext cx="482798" cy="246221"/>
          </a:xfrm>
          <a:prstGeom prst="rect">
            <a:avLst/>
          </a:prstGeom>
          <a:noFill/>
        </p:spPr>
        <p:txBody>
          <a:bodyPr wrap="square" rtlCol="0">
            <a:spAutoFit/>
          </a:bodyPr>
          <a:lstStyle/>
          <a:p>
            <a:r>
              <a:rPr lang="en-US" sz="1000" b="1" dirty="0"/>
              <a:t>d</a:t>
            </a:r>
            <a:r>
              <a:rPr lang="en-JP" sz="1000" b="1" dirty="0"/>
              <a:t>eny</a:t>
            </a:r>
          </a:p>
        </p:txBody>
      </p:sp>
      <p:cxnSp>
        <p:nvCxnSpPr>
          <p:cNvPr id="34" name="Straight Arrow Connector 33">
            <a:extLst>
              <a:ext uri="{FF2B5EF4-FFF2-40B4-BE49-F238E27FC236}">
                <a16:creationId xmlns:a16="http://schemas.microsoft.com/office/drawing/2014/main" id="{F2A4C2C2-2430-B7C0-E14D-3521E2E62E54}"/>
              </a:ext>
            </a:extLst>
          </p:cNvPr>
          <p:cNvCxnSpPr>
            <a:cxnSpLocks/>
            <a:stCxn id="25" idx="7"/>
            <a:endCxn id="26" idx="1"/>
          </p:cNvCxnSpPr>
          <p:nvPr/>
        </p:nvCxnSpPr>
        <p:spPr>
          <a:xfrm flipV="1">
            <a:off x="4592701" y="3578674"/>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7AE800-D576-7B09-5EB2-9A766232B5F9}"/>
              </a:ext>
            </a:extLst>
          </p:cNvPr>
          <p:cNvSpPr txBox="1"/>
          <p:nvPr/>
        </p:nvSpPr>
        <p:spPr>
          <a:xfrm>
            <a:off x="4505948" y="3265339"/>
            <a:ext cx="713808" cy="246221"/>
          </a:xfrm>
          <a:prstGeom prst="rect">
            <a:avLst/>
          </a:prstGeom>
          <a:noFill/>
        </p:spPr>
        <p:txBody>
          <a:bodyPr wrap="square" rtlCol="0">
            <a:spAutoFit/>
          </a:bodyPr>
          <a:lstStyle/>
          <a:p>
            <a:r>
              <a:rPr lang="en-US" sz="1000" b="1" dirty="0"/>
              <a:t>r</a:t>
            </a:r>
            <a:r>
              <a:rPr lang="en-JP" sz="1000" b="1" dirty="0"/>
              <a:t>eqEnter</a:t>
            </a:r>
          </a:p>
        </p:txBody>
      </p:sp>
      <p:sp>
        <p:nvSpPr>
          <p:cNvPr id="36" name="TextBox 35">
            <a:extLst>
              <a:ext uri="{FF2B5EF4-FFF2-40B4-BE49-F238E27FC236}">
                <a16:creationId xmlns:a16="http://schemas.microsoft.com/office/drawing/2014/main" id="{694B74DA-B8C2-506E-3233-DF9635016440}"/>
              </a:ext>
            </a:extLst>
          </p:cNvPr>
          <p:cNvSpPr txBox="1"/>
          <p:nvPr/>
        </p:nvSpPr>
        <p:spPr>
          <a:xfrm>
            <a:off x="5578767" y="3265338"/>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37" name="TextBox 36">
            <a:extLst>
              <a:ext uri="{FF2B5EF4-FFF2-40B4-BE49-F238E27FC236}">
                <a16:creationId xmlns:a16="http://schemas.microsoft.com/office/drawing/2014/main" id="{3D00132D-085A-5E82-D331-6F63B37C65CB}"/>
              </a:ext>
            </a:extLst>
          </p:cNvPr>
          <p:cNvSpPr txBox="1"/>
          <p:nvPr/>
        </p:nvSpPr>
        <p:spPr>
          <a:xfrm>
            <a:off x="6659637" y="3519661"/>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38" name="Oval 37">
            <a:extLst>
              <a:ext uri="{FF2B5EF4-FFF2-40B4-BE49-F238E27FC236}">
                <a16:creationId xmlns:a16="http://schemas.microsoft.com/office/drawing/2014/main" id="{C7BC6C08-1334-847F-4530-523979CD4C1C}"/>
              </a:ext>
            </a:extLst>
          </p:cNvPr>
          <p:cNvSpPr/>
          <p:nvPr/>
        </p:nvSpPr>
        <p:spPr>
          <a:xfrm>
            <a:off x="1107530"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39" name="Oval 38">
            <a:extLst>
              <a:ext uri="{FF2B5EF4-FFF2-40B4-BE49-F238E27FC236}">
                <a16:creationId xmlns:a16="http://schemas.microsoft.com/office/drawing/2014/main" id="{3F7FCA7A-DD40-8D47-EB33-A201571DD980}"/>
              </a:ext>
            </a:extLst>
          </p:cNvPr>
          <p:cNvSpPr/>
          <p:nvPr/>
        </p:nvSpPr>
        <p:spPr>
          <a:xfrm>
            <a:off x="2099264"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40" name="Oval 39">
            <a:extLst>
              <a:ext uri="{FF2B5EF4-FFF2-40B4-BE49-F238E27FC236}">
                <a16:creationId xmlns:a16="http://schemas.microsoft.com/office/drawing/2014/main" id="{C630CF0A-2080-7A19-2344-3C9BF203AB0B}"/>
              </a:ext>
            </a:extLst>
          </p:cNvPr>
          <p:cNvSpPr/>
          <p:nvPr/>
        </p:nvSpPr>
        <p:spPr>
          <a:xfrm>
            <a:off x="3090998"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41" name="Straight Arrow Connector 40">
            <a:extLst>
              <a:ext uri="{FF2B5EF4-FFF2-40B4-BE49-F238E27FC236}">
                <a16:creationId xmlns:a16="http://schemas.microsoft.com/office/drawing/2014/main" id="{FEB01C21-CFA4-75B7-6E8D-9A7E9A9CC163}"/>
              </a:ext>
            </a:extLst>
          </p:cNvPr>
          <p:cNvCxnSpPr>
            <a:stCxn id="38" idx="7"/>
            <a:endCxn id="39" idx="1"/>
          </p:cNvCxnSpPr>
          <p:nvPr/>
        </p:nvCxnSpPr>
        <p:spPr>
          <a:xfrm>
            <a:off x="1617499"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5DE9E3E-BBE4-CAA4-9207-5160C388856D}"/>
              </a:ext>
            </a:extLst>
          </p:cNvPr>
          <p:cNvCxnSpPr>
            <a:stCxn id="39" idx="7"/>
            <a:endCxn id="40" idx="1"/>
          </p:cNvCxnSpPr>
          <p:nvPr/>
        </p:nvCxnSpPr>
        <p:spPr>
          <a:xfrm>
            <a:off x="2609233" y="5174476"/>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8842ED8-CADC-9248-6EE8-B9582B238798}"/>
              </a:ext>
            </a:extLst>
          </p:cNvPr>
          <p:cNvCxnSpPr>
            <a:cxnSpLocks/>
            <a:stCxn id="39" idx="3"/>
            <a:endCxn id="38" idx="5"/>
          </p:cNvCxnSpPr>
          <p:nvPr/>
        </p:nvCxnSpPr>
        <p:spPr>
          <a:xfrm flipH="1">
            <a:off x="1617499" y="5596948"/>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A7E673-3D60-72C6-AC02-13C4C55EE5EC}"/>
              </a:ext>
            </a:extLst>
          </p:cNvPr>
          <p:cNvSpPr txBox="1"/>
          <p:nvPr/>
        </p:nvSpPr>
        <p:spPr>
          <a:xfrm>
            <a:off x="1525390" y="4857832"/>
            <a:ext cx="713808" cy="246221"/>
          </a:xfrm>
          <a:prstGeom prst="rect">
            <a:avLst/>
          </a:prstGeom>
          <a:noFill/>
        </p:spPr>
        <p:txBody>
          <a:bodyPr wrap="square" rtlCol="0">
            <a:spAutoFit/>
          </a:bodyPr>
          <a:lstStyle/>
          <a:p>
            <a:r>
              <a:rPr lang="en-US" sz="1000" b="1" dirty="0"/>
              <a:t>r</a:t>
            </a:r>
            <a:r>
              <a:rPr lang="en-JP" sz="1000" b="1" dirty="0"/>
              <a:t>eqEnter</a:t>
            </a:r>
          </a:p>
        </p:txBody>
      </p:sp>
      <p:sp>
        <p:nvSpPr>
          <p:cNvPr id="45" name="TextBox 44">
            <a:extLst>
              <a:ext uri="{FF2B5EF4-FFF2-40B4-BE49-F238E27FC236}">
                <a16:creationId xmlns:a16="http://schemas.microsoft.com/office/drawing/2014/main" id="{36EB2F95-69E6-AA43-AC15-3D0B7DA1F6F3}"/>
              </a:ext>
            </a:extLst>
          </p:cNvPr>
          <p:cNvSpPr txBox="1"/>
          <p:nvPr/>
        </p:nvSpPr>
        <p:spPr>
          <a:xfrm>
            <a:off x="2590945" y="4857832"/>
            <a:ext cx="504298" cy="246221"/>
          </a:xfrm>
          <a:prstGeom prst="rect">
            <a:avLst/>
          </a:prstGeom>
          <a:noFill/>
        </p:spPr>
        <p:txBody>
          <a:bodyPr wrap="square" rtlCol="0">
            <a:spAutoFit/>
          </a:bodyPr>
          <a:lstStyle/>
          <a:p>
            <a:r>
              <a:rPr lang="en-US" sz="1000" b="1" dirty="0"/>
              <a:t>allow</a:t>
            </a:r>
            <a:endParaRPr lang="en-JP" sz="1000" b="1" dirty="0"/>
          </a:p>
        </p:txBody>
      </p:sp>
      <p:sp>
        <p:nvSpPr>
          <p:cNvPr id="46" name="TextBox 45">
            <a:extLst>
              <a:ext uri="{FF2B5EF4-FFF2-40B4-BE49-F238E27FC236}">
                <a16:creationId xmlns:a16="http://schemas.microsoft.com/office/drawing/2014/main" id="{834FFDD1-8BAB-C71D-4F61-A20C9C7B19DD}"/>
              </a:ext>
            </a:extLst>
          </p:cNvPr>
          <p:cNvSpPr txBox="1"/>
          <p:nvPr/>
        </p:nvSpPr>
        <p:spPr>
          <a:xfrm>
            <a:off x="1696428" y="5592180"/>
            <a:ext cx="483300" cy="246221"/>
          </a:xfrm>
          <a:prstGeom prst="rect">
            <a:avLst/>
          </a:prstGeom>
          <a:noFill/>
        </p:spPr>
        <p:txBody>
          <a:bodyPr wrap="square" rtlCol="0">
            <a:spAutoFit/>
          </a:bodyPr>
          <a:lstStyle/>
          <a:p>
            <a:r>
              <a:rPr lang="en-US" sz="1000" b="1" dirty="0"/>
              <a:t>d</a:t>
            </a:r>
            <a:r>
              <a:rPr lang="en-JP" sz="1000" b="1" dirty="0"/>
              <a:t>eny</a:t>
            </a:r>
          </a:p>
        </p:txBody>
      </p:sp>
      <p:cxnSp>
        <p:nvCxnSpPr>
          <p:cNvPr id="47" name="Elbow Connector 46">
            <a:extLst>
              <a:ext uri="{FF2B5EF4-FFF2-40B4-BE49-F238E27FC236}">
                <a16:creationId xmlns:a16="http://schemas.microsoft.com/office/drawing/2014/main" id="{A498CE5E-D782-B28D-4CCA-4E9AFEC89DB9}"/>
              </a:ext>
            </a:extLst>
          </p:cNvPr>
          <p:cNvCxnSpPr>
            <a:cxnSpLocks/>
            <a:stCxn id="48" idx="3"/>
            <a:endCxn id="38" idx="4"/>
          </p:cNvCxnSpPr>
          <p:nvPr/>
        </p:nvCxnSpPr>
        <p:spPr>
          <a:xfrm rot="5400000">
            <a:off x="2744498" y="4258713"/>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3FB6C72-CBA4-5316-C32F-D05316CD8FE9}"/>
              </a:ext>
            </a:extLst>
          </p:cNvPr>
          <p:cNvSpPr/>
          <p:nvPr/>
        </p:nvSpPr>
        <p:spPr>
          <a:xfrm>
            <a:off x="4082732" y="5086979"/>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49" name="Oval 48">
            <a:extLst>
              <a:ext uri="{FF2B5EF4-FFF2-40B4-BE49-F238E27FC236}">
                <a16:creationId xmlns:a16="http://schemas.microsoft.com/office/drawing/2014/main" id="{C7451895-A337-F2D8-C38E-6C4CE9F0F9FD}"/>
              </a:ext>
            </a:extLst>
          </p:cNvPr>
          <p:cNvSpPr/>
          <p:nvPr/>
        </p:nvSpPr>
        <p:spPr>
          <a:xfrm>
            <a:off x="5074466" y="5079363"/>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0" name="Straight Arrow Connector 49">
            <a:extLst>
              <a:ext uri="{FF2B5EF4-FFF2-40B4-BE49-F238E27FC236}">
                <a16:creationId xmlns:a16="http://schemas.microsoft.com/office/drawing/2014/main" id="{DB3E5D94-69A4-6EC9-A081-6E818695DD17}"/>
              </a:ext>
            </a:extLst>
          </p:cNvPr>
          <p:cNvCxnSpPr>
            <a:cxnSpLocks/>
            <a:stCxn id="40" idx="7"/>
            <a:endCxn id="48" idx="1"/>
          </p:cNvCxnSpPr>
          <p:nvPr/>
        </p:nvCxnSpPr>
        <p:spPr>
          <a:xfrm>
            <a:off x="3600967" y="5174476"/>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05F59A3-7E49-3578-DA1C-AC3FDEADC4D1}"/>
              </a:ext>
            </a:extLst>
          </p:cNvPr>
          <p:cNvSpPr txBox="1"/>
          <p:nvPr/>
        </p:nvSpPr>
        <p:spPr>
          <a:xfrm>
            <a:off x="3557926" y="4861626"/>
            <a:ext cx="641226" cy="246221"/>
          </a:xfrm>
          <a:prstGeom prst="rect">
            <a:avLst/>
          </a:prstGeom>
          <a:noFill/>
        </p:spPr>
        <p:txBody>
          <a:bodyPr wrap="square" rtlCol="0">
            <a:spAutoFit/>
          </a:bodyPr>
          <a:lstStyle/>
          <a:p>
            <a:r>
              <a:rPr lang="en-US" sz="1000" b="1" dirty="0"/>
              <a:t>a</a:t>
            </a:r>
            <a:r>
              <a:rPr lang="en-JP" sz="1000" b="1" dirty="0"/>
              <a:t>rrive.1</a:t>
            </a:r>
          </a:p>
        </p:txBody>
      </p:sp>
      <p:sp>
        <p:nvSpPr>
          <p:cNvPr id="52" name="TextBox 51">
            <a:extLst>
              <a:ext uri="{FF2B5EF4-FFF2-40B4-BE49-F238E27FC236}">
                <a16:creationId xmlns:a16="http://schemas.microsoft.com/office/drawing/2014/main" id="{F4A8E283-FE90-03B8-4B09-ED1DEB82EAC1}"/>
              </a:ext>
            </a:extLst>
          </p:cNvPr>
          <p:cNvSpPr txBox="1"/>
          <p:nvPr/>
        </p:nvSpPr>
        <p:spPr>
          <a:xfrm>
            <a:off x="2460348" y="5922066"/>
            <a:ext cx="683248" cy="246221"/>
          </a:xfrm>
          <a:prstGeom prst="rect">
            <a:avLst/>
          </a:prstGeom>
          <a:noFill/>
        </p:spPr>
        <p:txBody>
          <a:bodyPr wrap="square" rtlCol="0">
            <a:spAutoFit/>
          </a:bodyPr>
          <a:lstStyle/>
          <a:p>
            <a:r>
              <a:rPr lang="en-US" sz="1000" b="1" dirty="0"/>
              <a:t>leave</a:t>
            </a:r>
            <a:r>
              <a:rPr lang="en-JP" sz="1000" b="1" dirty="0"/>
              <a:t>.0</a:t>
            </a:r>
          </a:p>
        </p:txBody>
      </p:sp>
      <p:sp>
        <p:nvSpPr>
          <p:cNvPr id="53" name="Oval 52">
            <a:extLst>
              <a:ext uri="{FF2B5EF4-FFF2-40B4-BE49-F238E27FC236}">
                <a16:creationId xmlns:a16="http://schemas.microsoft.com/office/drawing/2014/main" id="{C1274289-38F0-C306-15BC-AB961AE330C5}"/>
              </a:ext>
            </a:extLst>
          </p:cNvPr>
          <p:cNvSpPr/>
          <p:nvPr/>
        </p:nvSpPr>
        <p:spPr>
          <a:xfrm>
            <a:off x="6062171" y="5079363"/>
            <a:ext cx="597466" cy="597466"/>
          </a:xfrm>
          <a:prstGeom prst="ellipse">
            <a:avLst/>
          </a:prstGeom>
          <a:solidFill>
            <a:schemeClr val="bg1">
              <a:lumMod val="7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5,1</a:t>
            </a:r>
          </a:p>
          <a:p>
            <a:pPr algn="ctr"/>
            <a:r>
              <a:rPr lang="en-JP" sz="1200" b="1" dirty="0">
                <a:solidFill>
                  <a:schemeClr val="bg1"/>
                </a:solidFill>
              </a:rPr>
              <a:t>(0)</a:t>
            </a:r>
            <a:endParaRPr lang="en-JP" sz="1800" b="1" dirty="0">
              <a:solidFill>
                <a:schemeClr val="bg1"/>
              </a:solidFill>
            </a:endParaRPr>
          </a:p>
        </p:txBody>
      </p:sp>
      <p:cxnSp>
        <p:nvCxnSpPr>
          <p:cNvPr id="54" name="Straight Arrow Connector 53">
            <a:extLst>
              <a:ext uri="{FF2B5EF4-FFF2-40B4-BE49-F238E27FC236}">
                <a16:creationId xmlns:a16="http://schemas.microsoft.com/office/drawing/2014/main" id="{41CB63F6-695A-302A-571B-CFBEEF355F2C}"/>
              </a:ext>
            </a:extLst>
          </p:cNvPr>
          <p:cNvCxnSpPr>
            <a:cxnSpLocks/>
            <a:stCxn id="49" idx="7"/>
            <a:endCxn id="53" idx="1"/>
          </p:cNvCxnSpPr>
          <p:nvPr/>
        </p:nvCxnSpPr>
        <p:spPr>
          <a:xfrm>
            <a:off x="5584435" y="5166860"/>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3B40D0-538D-B324-0C9A-1820FBC55E0F}"/>
              </a:ext>
            </a:extLst>
          </p:cNvPr>
          <p:cNvCxnSpPr>
            <a:cxnSpLocks/>
            <a:stCxn id="49" idx="3"/>
            <a:endCxn id="48" idx="5"/>
          </p:cNvCxnSpPr>
          <p:nvPr/>
        </p:nvCxnSpPr>
        <p:spPr>
          <a:xfrm flipH="1">
            <a:off x="4592701" y="5589332"/>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3B5A84-6355-D721-0F00-BC996B978E33}"/>
              </a:ext>
            </a:extLst>
          </p:cNvPr>
          <p:cNvSpPr txBox="1"/>
          <p:nvPr/>
        </p:nvSpPr>
        <p:spPr>
          <a:xfrm>
            <a:off x="4660050" y="5581194"/>
            <a:ext cx="482798" cy="246221"/>
          </a:xfrm>
          <a:prstGeom prst="rect">
            <a:avLst/>
          </a:prstGeom>
          <a:noFill/>
        </p:spPr>
        <p:txBody>
          <a:bodyPr wrap="square" rtlCol="0">
            <a:spAutoFit/>
          </a:bodyPr>
          <a:lstStyle/>
          <a:p>
            <a:r>
              <a:rPr lang="en-US" sz="1000" b="1" dirty="0"/>
              <a:t>d</a:t>
            </a:r>
            <a:r>
              <a:rPr lang="en-JP" sz="1000" b="1" dirty="0"/>
              <a:t>eny</a:t>
            </a:r>
          </a:p>
        </p:txBody>
      </p:sp>
      <p:cxnSp>
        <p:nvCxnSpPr>
          <p:cNvPr id="57" name="Straight Arrow Connector 56">
            <a:extLst>
              <a:ext uri="{FF2B5EF4-FFF2-40B4-BE49-F238E27FC236}">
                <a16:creationId xmlns:a16="http://schemas.microsoft.com/office/drawing/2014/main" id="{D91387CA-3295-10D2-3AE2-18A8E5C006CD}"/>
              </a:ext>
            </a:extLst>
          </p:cNvPr>
          <p:cNvCxnSpPr>
            <a:cxnSpLocks/>
            <a:stCxn id="48" idx="7"/>
            <a:endCxn id="49" idx="1"/>
          </p:cNvCxnSpPr>
          <p:nvPr/>
        </p:nvCxnSpPr>
        <p:spPr>
          <a:xfrm flipV="1">
            <a:off x="4592701" y="5166860"/>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FA55BA1-0CBF-8F82-1BF1-36626DBBC52B}"/>
              </a:ext>
            </a:extLst>
          </p:cNvPr>
          <p:cNvSpPr txBox="1"/>
          <p:nvPr/>
        </p:nvSpPr>
        <p:spPr>
          <a:xfrm>
            <a:off x="4505948" y="4853525"/>
            <a:ext cx="713808" cy="246221"/>
          </a:xfrm>
          <a:prstGeom prst="rect">
            <a:avLst/>
          </a:prstGeom>
          <a:noFill/>
        </p:spPr>
        <p:txBody>
          <a:bodyPr wrap="square" rtlCol="0">
            <a:spAutoFit/>
          </a:bodyPr>
          <a:lstStyle/>
          <a:p>
            <a:r>
              <a:rPr lang="en-US" sz="1000" b="1" dirty="0"/>
              <a:t>r</a:t>
            </a:r>
            <a:r>
              <a:rPr lang="en-JP" sz="1000" b="1" dirty="0"/>
              <a:t>eqEnter</a:t>
            </a:r>
          </a:p>
        </p:txBody>
      </p:sp>
      <p:sp>
        <p:nvSpPr>
          <p:cNvPr id="59" name="TextBox 58">
            <a:extLst>
              <a:ext uri="{FF2B5EF4-FFF2-40B4-BE49-F238E27FC236}">
                <a16:creationId xmlns:a16="http://schemas.microsoft.com/office/drawing/2014/main" id="{BA452A04-0997-B1CA-DDB3-CC290EC1A971}"/>
              </a:ext>
            </a:extLst>
          </p:cNvPr>
          <p:cNvSpPr txBox="1"/>
          <p:nvPr/>
        </p:nvSpPr>
        <p:spPr>
          <a:xfrm>
            <a:off x="5578767" y="4853524"/>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60" name="TextBox 59">
            <a:extLst>
              <a:ext uri="{FF2B5EF4-FFF2-40B4-BE49-F238E27FC236}">
                <a16:creationId xmlns:a16="http://schemas.microsoft.com/office/drawing/2014/main" id="{87A53CC6-0088-9273-C834-2FBF6D27DCF8}"/>
              </a:ext>
            </a:extLst>
          </p:cNvPr>
          <p:cNvSpPr txBox="1"/>
          <p:nvPr/>
        </p:nvSpPr>
        <p:spPr>
          <a:xfrm>
            <a:off x="6675048" y="5119861"/>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cxnSp>
        <p:nvCxnSpPr>
          <p:cNvPr id="61" name="Straight Arrow Connector 60">
            <a:extLst>
              <a:ext uri="{FF2B5EF4-FFF2-40B4-BE49-F238E27FC236}">
                <a16:creationId xmlns:a16="http://schemas.microsoft.com/office/drawing/2014/main" id="{7CC27D4D-3FF6-5231-C04B-5BEB8D41AAE1}"/>
              </a:ext>
            </a:extLst>
          </p:cNvPr>
          <p:cNvCxnSpPr>
            <a:cxnSpLocks/>
            <a:stCxn id="3" idx="3"/>
            <a:endCxn id="38" idx="1"/>
          </p:cNvCxnSpPr>
          <p:nvPr/>
        </p:nvCxnSpPr>
        <p:spPr>
          <a:xfrm>
            <a:off x="1195027"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478332-2746-B642-E5FB-2691AF309EB2}"/>
              </a:ext>
            </a:extLst>
          </p:cNvPr>
          <p:cNvCxnSpPr>
            <a:cxnSpLocks/>
            <a:stCxn id="38" idx="0"/>
            <a:endCxn id="3" idx="4"/>
          </p:cNvCxnSpPr>
          <p:nvPr/>
        </p:nvCxnSpPr>
        <p:spPr>
          <a:xfrm flipV="1">
            <a:off x="1406263"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96BE401-D994-9A68-DC8D-C0C15CA8F525}"/>
              </a:ext>
            </a:extLst>
          </p:cNvPr>
          <p:cNvSpPr txBox="1"/>
          <p:nvPr/>
        </p:nvSpPr>
        <p:spPr>
          <a:xfrm rot="16200000">
            <a:off x="830880" y="4452999"/>
            <a:ext cx="483301" cy="246221"/>
          </a:xfrm>
          <a:prstGeom prst="rect">
            <a:avLst/>
          </a:prstGeom>
          <a:noFill/>
        </p:spPr>
        <p:txBody>
          <a:bodyPr wrap="square" rtlCol="0">
            <a:spAutoFit/>
          </a:bodyPr>
          <a:lstStyle/>
          <a:p>
            <a:r>
              <a:rPr lang="en-US" sz="1000" b="1" dirty="0"/>
              <a:t>alert</a:t>
            </a:r>
            <a:endParaRPr lang="en-JP" sz="1000" b="1" dirty="0"/>
          </a:p>
        </p:txBody>
      </p:sp>
      <p:sp>
        <p:nvSpPr>
          <p:cNvPr id="64" name="TextBox 63">
            <a:extLst>
              <a:ext uri="{FF2B5EF4-FFF2-40B4-BE49-F238E27FC236}">
                <a16:creationId xmlns:a16="http://schemas.microsoft.com/office/drawing/2014/main" id="{1A8EE981-61F4-25FD-3AAF-5A3B4C030CED}"/>
              </a:ext>
            </a:extLst>
          </p:cNvPr>
          <p:cNvSpPr txBox="1"/>
          <p:nvPr/>
        </p:nvSpPr>
        <p:spPr>
          <a:xfrm rot="5400000">
            <a:off x="1169562" y="4498421"/>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65" name="Straight Arrow Connector 64">
            <a:extLst>
              <a:ext uri="{FF2B5EF4-FFF2-40B4-BE49-F238E27FC236}">
                <a16:creationId xmlns:a16="http://schemas.microsoft.com/office/drawing/2014/main" id="{7A415256-9BFF-045A-597A-3C909EDCED22}"/>
              </a:ext>
            </a:extLst>
          </p:cNvPr>
          <p:cNvCxnSpPr>
            <a:cxnSpLocks/>
            <a:stCxn id="11" idx="3"/>
            <a:endCxn id="39" idx="1"/>
          </p:cNvCxnSpPr>
          <p:nvPr/>
        </p:nvCxnSpPr>
        <p:spPr>
          <a:xfrm>
            <a:off x="2186761"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3848B00-4F3B-A5FB-0D5D-8DA5B567E84C}"/>
              </a:ext>
            </a:extLst>
          </p:cNvPr>
          <p:cNvCxnSpPr>
            <a:cxnSpLocks/>
            <a:stCxn id="39" idx="0"/>
            <a:endCxn id="11" idx="4"/>
          </p:cNvCxnSpPr>
          <p:nvPr/>
        </p:nvCxnSpPr>
        <p:spPr>
          <a:xfrm flipV="1">
            <a:off x="2397997"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6CE85A2-7456-0DFF-F6BF-F6AA82C7E5BE}"/>
              </a:ext>
            </a:extLst>
          </p:cNvPr>
          <p:cNvSpPr txBox="1"/>
          <p:nvPr/>
        </p:nvSpPr>
        <p:spPr>
          <a:xfrm rot="5400000">
            <a:off x="2174187" y="4498420"/>
            <a:ext cx="706959" cy="246221"/>
          </a:xfrm>
          <a:prstGeom prst="rect">
            <a:avLst/>
          </a:prstGeom>
          <a:noFill/>
        </p:spPr>
        <p:txBody>
          <a:bodyPr wrap="square" rtlCol="0">
            <a:spAutoFit/>
          </a:bodyPr>
          <a:lstStyle/>
          <a:p>
            <a:r>
              <a:rPr lang="en-US" sz="1000" b="1" dirty="0"/>
              <a:t>a</a:t>
            </a:r>
            <a:r>
              <a:rPr lang="en-JP" sz="1000" b="1" dirty="0"/>
              <a:t>ll clear</a:t>
            </a:r>
          </a:p>
        </p:txBody>
      </p:sp>
      <p:sp>
        <p:nvSpPr>
          <p:cNvPr id="68" name="TextBox 67">
            <a:extLst>
              <a:ext uri="{FF2B5EF4-FFF2-40B4-BE49-F238E27FC236}">
                <a16:creationId xmlns:a16="http://schemas.microsoft.com/office/drawing/2014/main" id="{4649590F-FD7C-3AA2-F7F4-8D7ABE68BFEB}"/>
              </a:ext>
            </a:extLst>
          </p:cNvPr>
          <p:cNvSpPr txBox="1"/>
          <p:nvPr/>
        </p:nvSpPr>
        <p:spPr>
          <a:xfrm rot="16200000">
            <a:off x="1822816" y="4452603"/>
            <a:ext cx="483301" cy="246221"/>
          </a:xfrm>
          <a:prstGeom prst="rect">
            <a:avLst/>
          </a:prstGeom>
          <a:noFill/>
        </p:spPr>
        <p:txBody>
          <a:bodyPr wrap="square" rtlCol="0">
            <a:spAutoFit/>
          </a:bodyPr>
          <a:lstStyle/>
          <a:p>
            <a:r>
              <a:rPr lang="en-US" sz="1000" b="1" dirty="0"/>
              <a:t>alert</a:t>
            </a:r>
            <a:endParaRPr lang="en-JP" sz="1000" b="1" dirty="0"/>
          </a:p>
        </p:txBody>
      </p:sp>
      <p:cxnSp>
        <p:nvCxnSpPr>
          <p:cNvPr id="69" name="Straight Arrow Connector 68">
            <a:extLst>
              <a:ext uri="{FF2B5EF4-FFF2-40B4-BE49-F238E27FC236}">
                <a16:creationId xmlns:a16="http://schemas.microsoft.com/office/drawing/2014/main" id="{00204BCF-3A32-C9F4-0061-385D9BC11FBD}"/>
              </a:ext>
            </a:extLst>
          </p:cNvPr>
          <p:cNvCxnSpPr>
            <a:cxnSpLocks/>
            <a:stCxn id="13" idx="3"/>
            <a:endCxn id="40" idx="1"/>
          </p:cNvCxnSpPr>
          <p:nvPr/>
        </p:nvCxnSpPr>
        <p:spPr>
          <a:xfrm>
            <a:off x="3178495"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41B4FFC-53B4-94A5-E2FB-81E2A5311497}"/>
              </a:ext>
            </a:extLst>
          </p:cNvPr>
          <p:cNvCxnSpPr>
            <a:cxnSpLocks/>
            <a:stCxn id="40" idx="0"/>
            <a:endCxn id="13" idx="4"/>
          </p:cNvCxnSpPr>
          <p:nvPr/>
        </p:nvCxnSpPr>
        <p:spPr>
          <a:xfrm flipV="1">
            <a:off x="3389731"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7A0C195-6E30-A9A1-3530-C6116A4FD1CD}"/>
              </a:ext>
            </a:extLst>
          </p:cNvPr>
          <p:cNvSpPr txBox="1"/>
          <p:nvPr/>
        </p:nvSpPr>
        <p:spPr>
          <a:xfrm rot="5400000">
            <a:off x="3151591" y="4467655"/>
            <a:ext cx="706959" cy="246221"/>
          </a:xfrm>
          <a:prstGeom prst="rect">
            <a:avLst/>
          </a:prstGeom>
          <a:noFill/>
        </p:spPr>
        <p:txBody>
          <a:bodyPr wrap="square" rtlCol="0">
            <a:spAutoFit/>
          </a:bodyPr>
          <a:lstStyle/>
          <a:p>
            <a:r>
              <a:rPr lang="en-US" sz="1000" b="1" dirty="0"/>
              <a:t>a</a:t>
            </a:r>
            <a:r>
              <a:rPr lang="en-JP" sz="1000" b="1" dirty="0"/>
              <a:t>ll clear</a:t>
            </a:r>
          </a:p>
        </p:txBody>
      </p:sp>
      <p:sp>
        <p:nvSpPr>
          <p:cNvPr id="72" name="TextBox 71">
            <a:extLst>
              <a:ext uri="{FF2B5EF4-FFF2-40B4-BE49-F238E27FC236}">
                <a16:creationId xmlns:a16="http://schemas.microsoft.com/office/drawing/2014/main" id="{893EA554-4C5A-0359-CE7C-177B6C6E57C0}"/>
              </a:ext>
            </a:extLst>
          </p:cNvPr>
          <p:cNvSpPr txBox="1"/>
          <p:nvPr/>
        </p:nvSpPr>
        <p:spPr>
          <a:xfrm rot="16200000">
            <a:off x="2800220" y="4421838"/>
            <a:ext cx="483301" cy="246221"/>
          </a:xfrm>
          <a:prstGeom prst="rect">
            <a:avLst/>
          </a:prstGeom>
          <a:noFill/>
        </p:spPr>
        <p:txBody>
          <a:bodyPr wrap="square" rtlCol="0">
            <a:spAutoFit/>
          </a:bodyPr>
          <a:lstStyle/>
          <a:p>
            <a:r>
              <a:rPr lang="en-US" sz="1000" b="1" dirty="0"/>
              <a:t>alert</a:t>
            </a:r>
            <a:endParaRPr lang="en-JP" sz="1000" b="1" dirty="0"/>
          </a:p>
        </p:txBody>
      </p:sp>
      <p:cxnSp>
        <p:nvCxnSpPr>
          <p:cNvPr id="73" name="Straight Arrow Connector 72">
            <a:extLst>
              <a:ext uri="{FF2B5EF4-FFF2-40B4-BE49-F238E27FC236}">
                <a16:creationId xmlns:a16="http://schemas.microsoft.com/office/drawing/2014/main" id="{99C7E994-2FAE-0F24-6B8D-8C2FA7B22BF9}"/>
              </a:ext>
            </a:extLst>
          </p:cNvPr>
          <p:cNvCxnSpPr>
            <a:cxnSpLocks/>
            <a:stCxn id="25" idx="3"/>
            <a:endCxn id="48" idx="1"/>
          </p:cNvCxnSpPr>
          <p:nvPr/>
        </p:nvCxnSpPr>
        <p:spPr>
          <a:xfrm>
            <a:off x="4170229" y="4008762"/>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39EF868-77CD-82E4-4AFF-9E5B130678C2}"/>
              </a:ext>
            </a:extLst>
          </p:cNvPr>
          <p:cNvCxnSpPr>
            <a:cxnSpLocks/>
            <a:stCxn id="48" idx="0"/>
            <a:endCxn id="25" idx="4"/>
          </p:cNvCxnSpPr>
          <p:nvPr/>
        </p:nvCxnSpPr>
        <p:spPr>
          <a:xfrm flipV="1">
            <a:off x="4381465" y="4096259"/>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F9553F3-6ABF-30F5-1E6D-2C5519ECA325}"/>
              </a:ext>
            </a:extLst>
          </p:cNvPr>
          <p:cNvSpPr txBox="1"/>
          <p:nvPr/>
        </p:nvSpPr>
        <p:spPr>
          <a:xfrm rot="5400000">
            <a:off x="4145428" y="4483046"/>
            <a:ext cx="706959" cy="246221"/>
          </a:xfrm>
          <a:prstGeom prst="rect">
            <a:avLst/>
          </a:prstGeom>
          <a:noFill/>
        </p:spPr>
        <p:txBody>
          <a:bodyPr wrap="square" rtlCol="0">
            <a:spAutoFit/>
          </a:bodyPr>
          <a:lstStyle/>
          <a:p>
            <a:r>
              <a:rPr lang="en-US" sz="1000" b="1" dirty="0"/>
              <a:t>a</a:t>
            </a:r>
            <a:r>
              <a:rPr lang="en-JP" sz="1000" b="1" dirty="0"/>
              <a:t>ll clear</a:t>
            </a:r>
          </a:p>
        </p:txBody>
      </p:sp>
      <p:sp>
        <p:nvSpPr>
          <p:cNvPr id="76" name="TextBox 75">
            <a:extLst>
              <a:ext uri="{FF2B5EF4-FFF2-40B4-BE49-F238E27FC236}">
                <a16:creationId xmlns:a16="http://schemas.microsoft.com/office/drawing/2014/main" id="{11785736-8497-9C47-86CA-522CF1D06E19}"/>
              </a:ext>
            </a:extLst>
          </p:cNvPr>
          <p:cNvSpPr txBox="1"/>
          <p:nvPr/>
        </p:nvSpPr>
        <p:spPr>
          <a:xfrm rot="16200000">
            <a:off x="3794057" y="4437229"/>
            <a:ext cx="483301" cy="246221"/>
          </a:xfrm>
          <a:prstGeom prst="rect">
            <a:avLst/>
          </a:prstGeom>
          <a:noFill/>
        </p:spPr>
        <p:txBody>
          <a:bodyPr wrap="square" rtlCol="0">
            <a:spAutoFit/>
          </a:bodyPr>
          <a:lstStyle/>
          <a:p>
            <a:r>
              <a:rPr lang="en-US" sz="1000" b="1" dirty="0"/>
              <a:t>alert</a:t>
            </a:r>
            <a:endParaRPr lang="en-JP" sz="1000" b="1" dirty="0"/>
          </a:p>
        </p:txBody>
      </p:sp>
      <p:cxnSp>
        <p:nvCxnSpPr>
          <p:cNvPr id="77" name="Straight Arrow Connector 76">
            <a:extLst>
              <a:ext uri="{FF2B5EF4-FFF2-40B4-BE49-F238E27FC236}">
                <a16:creationId xmlns:a16="http://schemas.microsoft.com/office/drawing/2014/main" id="{73B3188C-0EE2-08B5-36AB-CF9DD577D444}"/>
              </a:ext>
            </a:extLst>
          </p:cNvPr>
          <p:cNvCxnSpPr>
            <a:cxnSpLocks/>
            <a:stCxn id="26" idx="3"/>
            <a:endCxn id="49" idx="1"/>
          </p:cNvCxnSpPr>
          <p:nvPr/>
        </p:nvCxnSpPr>
        <p:spPr>
          <a:xfrm>
            <a:off x="5161963" y="4001146"/>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F06C494-6C8C-C6B9-862F-94CD74329F72}"/>
              </a:ext>
            </a:extLst>
          </p:cNvPr>
          <p:cNvCxnSpPr>
            <a:cxnSpLocks/>
            <a:stCxn id="49" idx="0"/>
            <a:endCxn id="26" idx="4"/>
          </p:cNvCxnSpPr>
          <p:nvPr/>
        </p:nvCxnSpPr>
        <p:spPr>
          <a:xfrm flipV="1">
            <a:off x="5373199" y="4088643"/>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B3E5E7-4F7A-545F-A567-A997E71632CD}"/>
              </a:ext>
            </a:extLst>
          </p:cNvPr>
          <p:cNvSpPr txBox="1"/>
          <p:nvPr/>
        </p:nvSpPr>
        <p:spPr>
          <a:xfrm rot="5400000">
            <a:off x="5147698" y="4473753"/>
            <a:ext cx="706959" cy="246221"/>
          </a:xfrm>
          <a:prstGeom prst="rect">
            <a:avLst/>
          </a:prstGeom>
          <a:noFill/>
        </p:spPr>
        <p:txBody>
          <a:bodyPr wrap="square" rtlCol="0">
            <a:spAutoFit/>
          </a:bodyPr>
          <a:lstStyle/>
          <a:p>
            <a:r>
              <a:rPr lang="en-US" sz="1000" b="1" dirty="0"/>
              <a:t>a</a:t>
            </a:r>
            <a:r>
              <a:rPr lang="en-JP" sz="1000" b="1" dirty="0"/>
              <a:t>ll clear</a:t>
            </a:r>
          </a:p>
        </p:txBody>
      </p:sp>
      <p:sp>
        <p:nvSpPr>
          <p:cNvPr id="80" name="TextBox 79">
            <a:extLst>
              <a:ext uri="{FF2B5EF4-FFF2-40B4-BE49-F238E27FC236}">
                <a16:creationId xmlns:a16="http://schemas.microsoft.com/office/drawing/2014/main" id="{4BB3D3B4-C43A-C102-5A5B-4D2B2DDA0468}"/>
              </a:ext>
            </a:extLst>
          </p:cNvPr>
          <p:cNvSpPr txBox="1"/>
          <p:nvPr/>
        </p:nvSpPr>
        <p:spPr>
          <a:xfrm rot="16200000">
            <a:off x="4796327" y="4427936"/>
            <a:ext cx="483301" cy="246221"/>
          </a:xfrm>
          <a:prstGeom prst="rect">
            <a:avLst/>
          </a:prstGeom>
          <a:noFill/>
        </p:spPr>
        <p:txBody>
          <a:bodyPr wrap="square" rtlCol="0">
            <a:spAutoFit/>
          </a:bodyPr>
          <a:lstStyle/>
          <a:p>
            <a:r>
              <a:rPr lang="en-US" sz="1000" b="1" dirty="0"/>
              <a:t>alert</a:t>
            </a:r>
            <a:endParaRPr lang="en-JP" sz="1000" b="1" dirty="0"/>
          </a:p>
        </p:txBody>
      </p:sp>
      <p:cxnSp>
        <p:nvCxnSpPr>
          <p:cNvPr id="81" name="Straight Arrow Connector 80">
            <a:extLst>
              <a:ext uri="{FF2B5EF4-FFF2-40B4-BE49-F238E27FC236}">
                <a16:creationId xmlns:a16="http://schemas.microsoft.com/office/drawing/2014/main" id="{D67B9567-4529-A7B4-B8E5-432B16606CC0}"/>
              </a:ext>
            </a:extLst>
          </p:cNvPr>
          <p:cNvCxnSpPr>
            <a:cxnSpLocks/>
            <a:stCxn id="30" idx="3"/>
            <a:endCxn id="53" idx="1"/>
          </p:cNvCxnSpPr>
          <p:nvPr/>
        </p:nvCxnSpPr>
        <p:spPr>
          <a:xfrm>
            <a:off x="6149668" y="4001146"/>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22D2AE7-5D3D-51FF-8F7C-69151A712469}"/>
              </a:ext>
            </a:extLst>
          </p:cNvPr>
          <p:cNvCxnSpPr>
            <a:cxnSpLocks/>
            <a:stCxn id="53" idx="0"/>
            <a:endCxn id="30" idx="4"/>
          </p:cNvCxnSpPr>
          <p:nvPr/>
        </p:nvCxnSpPr>
        <p:spPr>
          <a:xfrm flipV="1">
            <a:off x="6360904" y="4088643"/>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1CC8BC-9A1A-9766-EA00-33943922D793}"/>
              </a:ext>
            </a:extLst>
          </p:cNvPr>
          <p:cNvSpPr txBox="1"/>
          <p:nvPr/>
        </p:nvSpPr>
        <p:spPr>
          <a:xfrm rot="5400000">
            <a:off x="6131532" y="4453335"/>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84" name="TextBox 83">
            <a:extLst>
              <a:ext uri="{FF2B5EF4-FFF2-40B4-BE49-F238E27FC236}">
                <a16:creationId xmlns:a16="http://schemas.microsoft.com/office/drawing/2014/main" id="{22E3A170-C52E-245D-0E9A-D58BC03BFF0B}"/>
              </a:ext>
            </a:extLst>
          </p:cNvPr>
          <p:cNvSpPr txBox="1"/>
          <p:nvPr/>
        </p:nvSpPr>
        <p:spPr>
          <a:xfrm rot="16200000">
            <a:off x="5780161" y="4407518"/>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85" name="Oval 84">
            <a:extLst>
              <a:ext uri="{FF2B5EF4-FFF2-40B4-BE49-F238E27FC236}">
                <a16:creationId xmlns:a16="http://schemas.microsoft.com/office/drawing/2014/main" id="{3551958C-AC6B-38C2-AD9D-2A1780931E67}"/>
              </a:ext>
            </a:extLst>
          </p:cNvPr>
          <p:cNvSpPr/>
          <p:nvPr/>
        </p:nvSpPr>
        <p:spPr>
          <a:xfrm>
            <a:off x="7053905" y="4264160"/>
            <a:ext cx="597466" cy="597466"/>
          </a:xfrm>
          <a:prstGeom prst="ellipse">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86" name="Elbow Connector 85">
            <a:extLst>
              <a:ext uri="{FF2B5EF4-FFF2-40B4-BE49-F238E27FC236}">
                <a16:creationId xmlns:a16="http://schemas.microsoft.com/office/drawing/2014/main" id="{364D9BEB-3661-24A6-6928-2158D8EC7B14}"/>
              </a:ext>
            </a:extLst>
          </p:cNvPr>
          <p:cNvCxnSpPr>
            <a:cxnSpLocks/>
            <a:stCxn id="30" idx="6"/>
            <a:endCxn id="85" idx="0"/>
          </p:cNvCxnSpPr>
          <p:nvPr/>
        </p:nvCxnSpPr>
        <p:spPr>
          <a:xfrm>
            <a:off x="6659637" y="3789910"/>
            <a:ext cx="693001" cy="47425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91C3C925-82C4-BBD9-62DF-4D85536155C4}"/>
              </a:ext>
            </a:extLst>
          </p:cNvPr>
          <p:cNvCxnSpPr>
            <a:cxnSpLocks/>
            <a:stCxn id="53" idx="6"/>
            <a:endCxn id="85" idx="4"/>
          </p:cNvCxnSpPr>
          <p:nvPr/>
        </p:nvCxnSpPr>
        <p:spPr>
          <a:xfrm flipV="1">
            <a:off x="6659637" y="4861626"/>
            <a:ext cx="693001" cy="51647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C7BFA887-A1C5-186C-86EC-4DE0C6C398AB}"/>
              </a:ext>
            </a:extLst>
          </p:cNvPr>
          <p:cNvSpPr/>
          <p:nvPr/>
        </p:nvSpPr>
        <p:spPr>
          <a:xfrm>
            <a:off x="147049" y="6215866"/>
            <a:ext cx="2024519" cy="5562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92" name="Straight Arrow Connector 91">
            <a:extLst>
              <a:ext uri="{FF2B5EF4-FFF2-40B4-BE49-F238E27FC236}">
                <a16:creationId xmlns:a16="http://schemas.microsoft.com/office/drawing/2014/main" id="{F91CCCA4-0DAB-F57D-8163-CD3F3B2F3951}"/>
              </a:ext>
            </a:extLst>
          </p:cNvPr>
          <p:cNvCxnSpPr>
            <a:cxnSpLocks/>
          </p:cNvCxnSpPr>
          <p:nvPr/>
        </p:nvCxnSpPr>
        <p:spPr>
          <a:xfrm flipV="1">
            <a:off x="256106" y="6627613"/>
            <a:ext cx="482501" cy="1"/>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294D013-165B-729C-00E8-2702E97846FA}"/>
              </a:ext>
            </a:extLst>
          </p:cNvPr>
          <p:cNvCxnSpPr>
            <a:cxnSpLocks/>
          </p:cNvCxnSpPr>
          <p:nvPr/>
        </p:nvCxnSpPr>
        <p:spPr>
          <a:xfrm flipV="1">
            <a:off x="235394" y="6375032"/>
            <a:ext cx="515549" cy="1665"/>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5E3A9E2-3D07-EF88-B5EC-E3B7683BA85C}"/>
              </a:ext>
            </a:extLst>
          </p:cNvPr>
          <p:cNvSpPr txBox="1"/>
          <p:nvPr/>
        </p:nvSpPr>
        <p:spPr>
          <a:xfrm>
            <a:off x="725040" y="6241200"/>
            <a:ext cx="1384030" cy="261610"/>
          </a:xfrm>
          <a:prstGeom prst="rect">
            <a:avLst/>
          </a:prstGeom>
          <a:noFill/>
        </p:spPr>
        <p:txBody>
          <a:bodyPr wrap="square" rtlCol="0">
            <a:spAutoFit/>
          </a:bodyPr>
          <a:lstStyle/>
          <a:p>
            <a:r>
              <a:rPr lang="en-JP" sz="1100" dirty="0"/>
              <a:t>：制御可能な事象</a:t>
            </a:r>
          </a:p>
        </p:txBody>
      </p:sp>
      <p:sp>
        <p:nvSpPr>
          <p:cNvPr id="95" name="TextBox 94">
            <a:extLst>
              <a:ext uri="{FF2B5EF4-FFF2-40B4-BE49-F238E27FC236}">
                <a16:creationId xmlns:a16="http://schemas.microsoft.com/office/drawing/2014/main" id="{F3C9F963-88E1-4CE7-C81F-1E654A095240}"/>
              </a:ext>
            </a:extLst>
          </p:cNvPr>
          <p:cNvSpPr txBox="1"/>
          <p:nvPr/>
        </p:nvSpPr>
        <p:spPr>
          <a:xfrm>
            <a:off x="726814" y="6479964"/>
            <a:ext cx="1447205" cy="261610"/>
          </a:xfrm>
          <a:prstGeom prst="rect">
            <a:avLst/>
          </a:prstGeom>
          <a:noFill/>
        </p:spPr>
        <p:txBody>
          <a:bodyPr wrap="square" rtlCol="0">
            <a:spAutoFit/>
          </a:bodyPr>
          <a:lstStyle/>
          <a:p>
            <a:r>
              <a:rPr lang="en-JP" sz="1100" dirty="0"/>
              <a:t>：制御不可能な事象</a:t>
            </a:r>
          </a:p>
        </p:txBody>
      </p:sp>
      <p:sp>
        <p:nvSpPr>
          <p:cNvPr id="90" name="TextBox 89">
            <a:extLst>
              <a:ext uri="{FF2B5EF4-FFF2-40B4-BE49-F238E27FC236}">
                <a16:creationId xmlns:a16="http://schemas.microsoft.com/office/drawing/2014/main" id="{8764A6C1-3D10-E18D-C366-2D8BBE99D188}"/>
              </a:ext>
            </a:extLst>
          </p:cNvPr>
          <p:cNvSpPr txBox="1"/>
          <p:nvPr/>
        </p:nvSpPr>
        <p:spPr>
          <a:xfrm>
            <a:off x="6960947" y="2819130"/>
            <a:ext cx="1877437" cy="677108"/>
          </a:xfrm>
          <a:prstGeom prst="rect">
            <a:avLst/>
          </a:prstGeom>
          <a:noFill/>
        </p:spPr>
        <p:txBody>
          <a:bodyPr wrap="none" rtlCol="0">
            <a:spAutoFit/>
          </a:bodyPr>
          <a:lstStyle/>
          <a:p>
            <a:pPr algn="ctr"/>
            <a:r>
              <a:rPr lang="en-JP" b="1" dirty="0">
                <a:solidFill>
                  <a:schemeClr val="bg1"/>
                </a:solidFill>
              </a:rPr>
              <a:t>準違反状態</a:t>
            </a:r>
          </a:p>
          <a:p>
            <a:r>
              <a:rPr lang="en-JP" sz="1200" dirty="0">
                <a:solidFill>
                  <a:schemeClr val="bg1"/>
                </a:solidFill>
              </a:rPr>
              <a:t>制御不可能な事象次第で</a:t>
            </a:r>
            <a:br>
              <a:rPr lang="en-JP" sz="1200" dirty="0">
                <a:solidFill>
                  <a:schemeClr val="bg1"/>
                </a:solidFill>
              </a:rPr>
            </a:br>
            <a:r>
              <a:rPr lang="en-JP" sz="1200" dirty="0">
                <a:solidFill>
                  <a:schemeClr val="bg1"/>
                </a:solidFill>
              </a:rPr>
              <a:t>違反状態に到達する状態</a:t>
            </a:r>
          </a:p>
        </p:txBody>
      </p:sp>
      <p:sp>
        <p:nvSpPr>
          <p:cNvPr id="103" name="TextBox 102">
            <a:extLst>
              <a:ext uri="{FF2B5EF4-FFF2-40B4-BE49-F238E27FC236}">
                <a16:creationId xmlns:a16="http://schemas.microsoft.com/office/drawing/2014/main" id="{98B0479F-A348-8705-0DCF-D47B1C82D18A}"/>
              </a:ext>
            </a:extLst>
          </p:cNvPr>
          <p:cNvSpPr txBox="1"/>
          <p:nvPr/>
        </p:nvSpPr>
        <p:spPr>
          <a:xfrm>
            <a:off x="4745043" y="5977456"/>
            <a:ext cx="833724" cy="338554"/>
          </a:xfrm>
          <a:prstGeom prst="rect">
            <a:avLst/>
          </a:prstGeom>
          <a:solidFill>
            <a:schemeClr val="bg1"/>
          </a:solidFill>
        </p:spPr>
        <p:txBody>
          <a:bodyPr wrap="square" rtlCol="0">
            <a:spAutoFit/>
          </a:bodyPr>
          <a:lstStyle/>
          <a:p>
            <a:r>
              <a:rPr lang="en-JP" sz="1600" b="1" dirty="0">
                <a:solidFill>
                  <a:schemeClr val="tx2">
                    <a:lumMod val="25000"/>
                  </a:schemeClr>
                </a:solidFill>
              </a:rPr>
              <a:t>制御器</a:t>
            </a:r>
          </a:p>
        </p:txBody>
      </p:sp>
      <p:sp>
        <p:nvSpPr>
          <p:cNvPr id="2" name="TextBox 1">
            <a:extLst>
              <a:ext uri="{FF2B5EF4-FFF2-40B4-BE49-F238E27FC236}">
                <a16:creationId xmlns:a16="http://schemas.microsoft.com/office/drawing/2014/main" id="{087A32AD-6C58-D322-27A9-73CE241C6980}"/>
              </a:ext>
            </a:extLst>
          </p:cNvPr>
          <p:cNvSpPr txBox="1"/>
          <p:nvPr/>
        </p:nvSpPr>
        <p:spPr>
          <a:xfrm>
            <a:off x="4774141" y="6278435"/>
            <a:ext cx="2877711" cy="523220"/>
          </a:xfrm>
          <a:prstGeom prst="rect">
            <a:avLst/>
          </a:prstGeom>
          <a:noFill/>
        </p:spPr>
        <p:txBody>
          <a:bodyPr wrap="none" rtlCol="0">
            <a:spAutoFit/>
          </a:bodyPr>
          <a:lstStyle/>
          <a:p>
            <a:r>
              <a:rPr lang="en-JP" dirty="0"/>
              <a:t>＝違反状態に到達することのない</a:t>
            </a:r>
            <a:br>
              <a:rPr lang="en-JP" dirty="0"/>
            </a:br>
            <a:r>
              <a:rPr lang="ja-JP" altLang="en-US"/>
              <a:t>　</a:t>
            </a:r>
            <a:r>
              <a:rPr lang="en-JP" dirty="0"/>
              <a:t>環境全体の振る舞い</a:t>
            </a:r>
          </a:p>
        </p:txBody>
      </p:sp>
    </p:spTree>
    <p:extLst>
      <p:ext uri="{BB962C8B-B14F-4D97-AF65-F5344CB8AC3E}">
        <p14:creationId xmlns:p14="http://schemas.microsoft.com/office/powerpoint/2010/main" val="2070349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a:extLst>
              <a:ext uri="{FF2B5EF4-FFF2-40B4-BE49-F238E27FC236}">
                <a16:creationId xmlns:a16="http://schemas.microsoft.com/office/drawing/2014/main" id="{36AA15E0-22CC-156C-1590-7ACA8629A165}"/>
              </a:ext>
            </a:extLst>
          </p:cNvPr>
          <p:cNvSpPr/>
          <p:nvPr/>
        </p:nvSpPr>
        <p:spPr>
          <a:xfrm>
            <a:off x="162935"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65" name="Rounded Rectangle 64">
            <a:extLst>
              <a:ext uri="{FF2B5EF4-FFF2-40B4-BE49-F238E27FC236}">
                <a16:creationId xmlns:a16="http://schemas.microsoft.com/office/drawing/2014/main" id="{8169B9ED-7D65-19AD-E2E6-47684884B79D}"/>
              </a:ext>
            </a:extLst>
          </p:cNvPr>
          <p:cNvSpPr/>
          <p:nvPr/>
        </p:nvSpPr>
        <p:spPr>
          <a:xfrm>
            <a:off x="167179"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67" name="Chevron 66">
            <a:extLst>
              <a:ext uri="{FF2B5EF4-FFF2-40B4-BE49-F238E27FC236}">
                <a16:creationId xmlns:a16="http://schemas.microsoft.com/office/drawing/2014/main" id="{0392ABCC-66BF-69C0-8F94-B17375D3041A}"/>
              </a:ext>
            </a:extLst>
          </p:cNvPr>
          <p:cNvSpPr/>
          <p:nvPr/>
        </p:nvSpPr>
        <p:spPr>
          <a:xfrm>
            <a:off x="1530585"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68" name="Elbow Connector 67">
            <a:extLst>
              <a:ext uri="{FF2B5EF4-FFF2-40B4-BE49-F238E27FC236}">
                <a16:creationId xmlns:a16="http://schemas.microsoft.com/office/drawing/2014/main" id="{CA740E5E-4F2B-3C3D-E307-C4A15D05D4A9}"/>
              </a:ext>
            </a:extLst>
          </p:cNvPr>
          <p:cNvCxnSpPr>
            <a:cxnSpLocks/>
            <a:stCxn id="64" idx="3"/>
            <a:endCxn id="78" idx="1"/>
          </p:cNvCxnSpPr>
          <p:nvPr/>
        </p:nvCxnSpPr>
        <p:spPr>
          <a:xfrm flipV="1">
            <a:off x="1440892"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AB73EC2C-8457-2E3D-3671-C1B21133859E}"/>
              </a:ext>
            </a:extLst>
          </p:cNvPr>
          <p:cNvSpPr/>
          <p:nvPr/>
        </p:nvSpPr>
        <p:spPr>
          <a:xfrm>
            <a:off x="294791"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70" name="Rounded Rectangle 69">
            <a:extLst>
              <a:ext uri="{FF2B5EF4-FFF2-40B4-BE49-F238E27FC236}">
                <a16:creationId xmlns:a16="http://schemas.microsoft.com/office/drawing/2014/main" id="{CEE44E8D-45FE-5C84-7CE2-DD75C046BD71}"/>
              </a:ext>
            </a:extLst>
          </p:cNvPr>
          <p:cNvSpPr/>
          <p:nvPr/>
        </p:nvSpPr>
        <p:spPr>
          <a:xfrm>
            <a:off x="293930"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71" name="Rounded Rectangle 70">
            <a:extLst>
              <a:ext uri="{FF2B5EF4-FFF2-40B4-BE49-F238E27FC236}">
                <a16:creationId xmlns:a16="http://schemas.microsoft.com/office/drawing/2014/main" id="{EA365A17-5DCE-F881-683F-602A921133E1}"/>
              </a:ext>
            </a:extLst>
          </p:cNvPr>
          <p:cNvSpPr/>
          <p:nvPr/>
        </p:nvSpPr>
        <p:spPr>
          <a:xfrm>
            <a:off x="293930"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72" name="Rounded Rectangle 71">
            <a:extLst>
              <a:ext uri="{FF2B5EF4-FFF2-40B4-BE49-F238E27FC236}">
                <a16:creationId xmlns:a16="http://schemas.microsoft.com/office/drawing/2014/main" id="{22DEAB7C-8CCC-F439-7A64-5F9BF74FB7C4}"/>
              </a:ext>
            </a:extLst>
          </p:cNvPr>
          <p:cNvSpPr/>
          <p:nvPr/>
        </p:nvSpPr>
        <p:spPr>
          <a:xfrm>
            <a:off x="293930"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73" name="Rounded Rectangle 72">
            <a:extLst>
              <a:ext uri="{FF2B5EF4-FFF2-40B4-BE49-F238E27FC236}">
                <a16:creationId xmlns:a16="http://schemas.microsoft.com/office/drawing/2014/main" id="{7C2DABBA-B51C-2E24-3CBD-871A7AE71EE3}"/>
              </a:ext>
            </a:extLst>
          </p:cNvPr>
          <p:cNvSpPr/>
          <p:nvPr/>
        </p:nvSpPr>
        <p:spPr>
          <a:xfrm>
            <a:off x="8221518"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74" name="Straight Arrow Connector 73">
            <a:extLst>
              <a:ext uri="{FF2B5EF4-FFF2-40B4-BE49-F238E27FC236}">
                <a16:creationId xmlns:a16="http://schemas.microsoft.com/office/drawing/2014/main" id="{0D1E7552-A6B4-AB1F-A6A4-7DED2290A77F}"/>
              </a:ext>
            </a:extLst>
          </p:cNvPr>
          <p:cNvCxnSpPr>
            <a:cxnSpLocks/>
            <a:stCxn id="82" idx="3"/>
            <a:endCxn id="79" idx="1"/>
          </p:cNvCxnSpPr>
          <p:nvPr/>
        </p:nvCxnSpPr>
        <p:spPr>
          <a:xfrm>
            <a:off x="6971851"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357C9B7-EBD0-0B9D-7C25-964A58402D41}"/>
              </a:ext>
            </a:extLst>
          </p:cNvPr>
          <p:cNvCxnSpPr>
            <a:cxnSpLocks/>
            <a:stCxn id="79" idx="3"/>
            <a:endCxn id="73" idx="1"/>
          </p:cNvCxnSpPr>
          <p:nvPr/>
        </p:nvCxnSpPr>
        <p:spPr>
          <a:xfrm flipV="1">
            <a:off x="8004647"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B348A28C-CEB4-48C3-9A02-E2F367BD7CD1}"/>
              </a:ext>
            </a:extLst>
          </p:cNvPr>
          <p:cNvCxnSpPr>
            <a:cxnSpLocks/>
            <a:stCxn id="77" idx="3"/>
            <a:endCxn id="78" idx="1"/>
          </p:cNvCxnSpPr>
          <p:nvPr/>
        </p:nvCxnSpPr>
        <p:spPr>
          <a:xfrm>
            <a:off x="3156586"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a:extLst>
              <a:ext uri="{FF2B5EF4-FFF2-40B4-BE49-F238E27FC236}">
                <a16:creationId xmlns:a16="http://schemas.microsoft.com/office/drawing/2014/main" id="{30D23DE9-1CF9-6DFE-03CA-778C0BCB52E0}"/>
              </a:ext>
            </a:extLst>
          </p:cNvPr>
          <p:cNvSpPr/>
          <p:nvPr/>
        </p:nvSpPr>
        <p:spPr>
          <a:xfrm>
            <a:off x="2394667"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78" name="Chevron 77">
            <a:extLst>
              <a:ext uri="{FF2B5EF4-FFF2-40B4-BE49-F238E27FC236}">
                <a16:creationId xmlns:a16="http://schemas.microsoft.com/office/drawing/2014/main" id="{41D665DC-BF72-C2BB-49DC-A7CFF4D5547B}"/>
              </a:ext>
            </a:extLst>
          </p:cNvPr>
          <p:cNvSpPr/>
          <p:nvPr/>
        </p:nvSpPr>
        <p:spPr>
          <a:xfrm>
            <a:off x="3358554"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79" name="Chevron 78">
            <a:extLst>
              <a:ext uri="{FF2B5EF4-FFF2-40B4-BE49-F238E27FC236}">
                <a16:creationId xmlns:a16="http://schemas.microsoft.com/office/drawing/2014/main" id="{C6B121FD-847C-AE80-A071-A5CE580C7DDF}"/>
              </a:ext>
            </a:extLst>
          </p:cNvPr>
          <p:cNvSpPr/>
          <p:nvPr/>
        </p:nvSpPr>
        <p:spPr>
          <a:xfrm>
            <a:off x="7224936"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80" name="Straight Arrow Connector 79">
            <a:extLst>
              <a:ext uri="{FF2B5EF4-FFF2-40B4-BE49-F238E27FC236}">
                <a16:creationId xmlns:a16="http://schemas.microsoft.com/office/drawing/2014/main" id="{1AD633F3-90B0-674B-3AC8-083638ADF701}"/>
              </a:ext>
            </a:extLst>
          </p:cNvPr>
          <p:cNvCxnSpPr>
            <a:cxnSpLocks/>
            <a:stCxn id="78" idx="3"/>
            <a:endCxn id="81" idx="1"/>
          </p:cNvCxnSpPr>
          <p:nvPr/>
        </p:nvCxnSpPr>
        <p:spPr>
          <a:xfrm>
            <a:off x="4221266"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144EDDAA-4D9E-B195-0E21-1E9A3A50CCE0}"/>
              </a:ext>
            </a:extLst>
          </p:cNvPr>
          <p:cNvSpPr/>
          <p:nvPr/>
        </p:nvSpPr>
        <p:spPr>
          <a:xfrm>
            <a:off x="4369488"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82" name="Rounded Rectangle 81">
            <a:extLst>
              <a:ext uri="{FF2B5EF4-FFF2-40B4-BE49-F238E27FC236}">
                <a16:creationId xmlns:a16="http://schemas.microsoft.com/office/drawing/2014/main" id="{FC6E9A44-7694-465D-08D8-373A47506549}"/>
              </a:ext>
            </a:extLst>
          </p:cNvPr>
          <p:cNvSpPr/>
          <p:nvPr/>
        </p:nvSpPr>
        <p:spPr>
          <a:xfrm>
            <a:off x="6209932"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83" name="Chevron 82">
            <a:extLst>
              <a:ext uri="{FF2B5EF4-FFF2-40B4-BE49-F238E27FC236}">
                <a16:creationId xmlns:a16="http://schemas.microsoft.com/office/drawing/2014/main" id="{BDB656A0-2417-70A9-404B-0EFDD76B497E}"/>
              </a:ext>
            </a:extLst>
          </p:cNvPr>
          <p:cNvSpPr/>
          <p:nvPr/>
        </p:nvSpPr>
        <p:spPr>
          <a:xfrm>
            <a:off x="5284905"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84" name="Straight Arrow Connector 83">
            <a:extLst>
              <a:ext uri="{FF2B5EF4-FFF2-40B4-BE49-F238E27FC236}">
                <a16:creationId xmlns:a16="http://schemas.microsoft.com/office/drawing/2014/main" id="{CCB30E05-D892-7640-312A-CA20D43319AC}"/>
              </a:ext>
            </a:extLst>
          </p:cNvPr>
          <p:cNvCxnSpPr>
            <a:cxnSpLocks/>
            <a:stCxn id="83" idx="3"/>
            <a:endCxn id="82" idx="1"/>
          </p:cNvCxnSpPr>
          <p:nvPr/>
        </p:nvCxnSpPr>
        <p:spPr>
          <a:xfrm flipV="1">
            <a:off x="6056434"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54FCEB6-F318-192B-FFE8-01FCF262F694}"/>
              </a:ext>
            </a:extLst>
          </p:cNvPr>
          <p:cNvCxnSpPr>
            <a:cxnSpLocks/>
            <a:stCxn id="81" idx="3"/>
            <a:endCxn id="83" idx="1"/>
          </p:cNvCxnSpPr>
          <p:nvPr/>
        </p:nvCxnSpPr>
        <p:spPr>
          <a:xfrm>
            <a:off x="5131407"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D742A10-2CBC-75CD-1837-5F240181AD89}"/>
              </a:ext>
            </a:extLst>
          </p:cNvPr>
          <p:cNvSpPr/>
          <p:nvPr/>
        </p:nvSpPr>
        <p:spPr>
          <a:xfrm>
            <a:off x="599716"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TextBox 86">
            <a:extLst>
              <a:ext uri="{FF2B5EF4-FFF2-40B4-BE49-F238E27FC236}">
                <a16:creationId xmlns:a16="http://schemas.microsoft.com/office/drawing/2014/main" id="{B520C9EB-2FAE-115E-C59C-7C111B959103}"/>
              </a:ext>
            </a:extLst>
          </p:cNvPr>
          <p:cNvSpPr txBox="1"/>
          <p:nvPr/>
        </p:nvSpPr>
        <p:spPr>
          <a:xfrm>
            <a:off x="677504" y="4978461"/>
            <a:ext cx="234360" cy="307777"/>
          </a:xfrm>
          <a:prstGeom prst="rect">
            <a:avLst/>
          </a:prstGeom>
          <a:noFill/>
        </p:spPr>
        <p:txBody>
          <a:bodyPr wrap="none" rtlCol="0">
            <a:spAutoFit/>
          </a:bodyPr>
          <a:lstStyle/>
          <a:p>
            <a:r>
              <a:rPr lang="en-JP" dirty="0">
                <a:solidFill>
                  <a:schemeClr val="bg1"/>
                </a:solidFill>
              </a:rPr>
              <a:t>:</a:t>
            </a:r>
          </a:p>
        </p:txBody>
      </p:sp>
      <p:sp>
        <p:nvSpPr>
          <p:cNvPr id="88" name="TextBox 87">
            <a:extLst>
              <a:ext uri="{FF2B5EF4-FFF2-40B4-BE49-F238E27FC236}">
                <a16:creationId xmlns:a16="http://schemas.microsoft.com/office/drawing/2014/main" id="{28D62A33-66F1-0760-5FCB-FA64F1BBF25B}"/>
              </a:ext>
            </a:extLst>
          </p:cNvPr>
          <p:cNvSpPr txBox="1"/>
          <p:nvPr/>
        </p:nvSpPr>
        <p:spPr>
          <a:xfrm>
            <a:off x="677504" y="6447490"/>
            <a:ext cx="234360" cy="307777"/>
          </a:xfrm>
          <a:prstGeom prst="rect">
            <a:avLst/>
          </a:prstGeom>
          <a:noFill/>
        </p:spPr>
        <p:txBody>
          <a:bodyPr wrap="none" rtlCol="0">
            <a:spAutoFit/>
          </a:bodyPr>
          <a:lstStyle/>
          <a:p>
            <a:r>
              <a:rPr lang="en-JP" dirty="0">
                <a:solidFill>
                  <a:schemeClr val="bg1"/>
                </a:solidFill>
              </a:rPr>
              <a:t>:</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206136"/>
            <a:ext cx="8585200" cy="268457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dirty="0">
                <a:solidFill>
                  <a:schemeClr val="tx2">
                    <a:lumMod val="25000"/>
                  </a:schemeClr>
                </a:solidFill>
                <a:latin typeface="Lato" panose="020F0502020204030203" pitchFamily="34" charset="0"/>
                <a:cs typeface="Lato" panose="020F0502020204030203" pitchFamily="34" charset="0"/>
              </a:rPr>
              <a:t>DCS</a:t>
            </a:r>
            <a:r>
              <a:rPr lang="ja-JP" altLang="en-US" sz="2800">
                <a:solidFill>
                  <a:schemeClr val="tx2">
                    <a:lumMod val="25000"/>
                  </a:schemeClr>
                </a:solidFill>
                <a:latin typeface="Lato" panose="020F0502020204030203" pitchFamily="34" charset="0"/>
                <a:cs typeface="Lato" panose="020F0502020204030203" pitchFamily="34" charset="0"/>
              </a:rPr>
              <a:t>においてボトルネックとなる状態空間</a:t>
            </a:r>
            <a:endParaRPr lang="ja-JP" altLang="en-US" sz="28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中間生成物である</a:t>
            </a:r>
            <a:r>
              <a:rPr lang="ja-JP" altLang="en-US" sz="2400" i="0">
                <a:solidFill>
                  <a:srgbClr val="FF0000"/>
                </a:solidFill>
                <a:effectLst/>
                <a:latin typeface="Lato" panose="020F0502020204030203" pitchFamily="34" charset="0"/>
                <a:cs typeface="Lato" panose="020F0502020204030203" pitchFamily="34" charset="0"/>
              </a:rPr>
              <a:t>全体モデル</a:t>
            </a:r>
            <a:r>
              <a:rPr lang="en-US" altLang="ja-JP" sz="2400" dirty="0">
                <a:solidFill>
                  <a:schemeClr val="tx2">
                    <a:lumMod val="25000"/>
                  </a:schemeClr>
                </a:solidFill>
                <a:latin typeface="Lato" panose="020F0502020204030203" pitchFamily="34" charset="0"/>
                <a:cs typeface="Lato" panose="020F0502020204030203" pitchFamily="34" charset="0"/>
              </a:rPr>
              <a:t>, </a:t>
            </a:r>
            <a:r>
              <a:rPr lang="ja-JP" altLang="en-US" sz="2400" b="0" i="0">
                <a:solidFill>
                  <a:srgbClr val="FF0000"/>
                </a:solidFill>
                <a:effectLst/>
                <a:latin typeface="Lato" panose="020F0502020204030203" pitchFamily="34" charset="0"/>
                <a:cs typeface="Lato" panose="020F0502020204030203" pitchFamily="34" charset="0"/>
              </a:rPr>
              <a:t>マップ空間</a:t>
            </a:r>
            <a:r>
              <a:rPr lang="en-US" altLang="ja-JP" sz="2400" b="0" i="0" dirty="0">
                <a:solidFill>
                  <a:schemeClr val="tx2">
                    <a:lumMod val="25000"/>
                  </a:schemeClr>
                </a:solidFill>
                <a:effectLst/>
                <a:latin typeface="Lato" panose="020F0502020204030203" pitchFamily="34" charset="0"/>
                <a:cs typeface="Lato" panose="020F0502020204030203" pitchFamily="34" charset="0"/>
              </a:rPr>
              <a:t>, </a:t>
            </a:r>
            <a:r>
              <a:rPr lang="ja-JP" altLang="en-US" sz="2400" b="0" i="0">
                <a:solidFill>
                  <a:srgbClr val="FF0000"/>
                </a:solidFill>
                <a:effectLst/>
                <a:latin typeface="Lato" panose="020F0502020204030203" pitchFamily="34" charset="0"/>
                <a:cs typeface="Lato" panose="020F0502020204030203" pitchFamily="34" charset="0"/>
              </a:rPr>
              <a:t>ゲーム空間</a:t>
            </a:r>
            <a:r>
              <a:rPr lang="ja-JP" altLang="en-US" sz="2400" b="0" i="0">
                <a:solidFill>
                  <a:schemeClr val="tx2">
                    <a:lumMod val="25000"/>
                  </a:schemeClr>
                </a:solidFill>
                <a:effectLst/>
                <a:latin typeface="Lato" panose="020F0502020204030203" pitchFamily="34" charset="0"/>
                <a:cs typeface="Lato" panose="020F0502020204030203" pitchFamily="34" charset="0"/>
              </a:rPr>
              <a:t>が該当</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→入力の環境モデルの数に対して</a:t>
            </a:r>
            <a:r>
              <a:rPr lang="ja-JP" altLang="en-US" sz="2400" b="1" u="sng">
                <a:solidFill>
                  <a:schemeClr val="tx1"/>
                </a:solidFill>
                <a:latin typeface="Lato" panose="020F0502020204030203" pitchFamily="34" charset="0"/>
                <a:cs typeface="Lato" panose="020F0502020204030203" pitchFamily="34" charset="0"/>
              </a:rPr>
              <a:t>指数増加する課題</a:t>
            </a:r>
            <a:r>
              <a:rPr lang="ja-JP" altLang="en-US" sz="2400">
                <a:solidFill>
                  <a:schemeClr val="tx2">
                    <a:lumMod val="25000"/>
                  </a:schemeClr>
                </a:solidFill>
                <a:latin typeface="Lato" panose="020F0502020204030203" pitchFamily="34" charset="0"/>
                <a:cs typeface="Lato" panose="020F0502020204030203" pitchFamily="34" charset="0"/>
              </a:rPr>
              <a:t>あり</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7" name="Title 1">
            <a:extLst>
              <a:ext uri="{FF2B5EF4-FFF2-40B4-BE49-F238E27FC236}">
                <a16:creationId xmlns:a16="http://schemas.microsoft.com/office/drawing/2014/main" id="{E3642BA1-FBB1-E8C0-D11D-93766F1883C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離散制御器合成における</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計算空間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58" name="Rounded Rectangle 57">
            <a:extLst>
              <a:ext uri="{FF2B5EF4-FFF2-40B4-BE49-F238E27FC236}">
                <a16:creationId xmlns:a16="http://schemas.microsoft.com/office/drawing/2014/main" id="{9EF3DC5F-AD2E-AA0A-B2C8-C1375BC0B498}"/>
              </a:ext>
            </a:extLst>
          </p:cNvPr>
          <p:cNvSpPr/>
          <p:nvPr/>
        </p:nvSpPr>
        <p:spPr>
          <a:xfrm>
            <a:off x="3794760" y="3120895"/>
            <a:ext cx="4507991" cy="1010367"/>
          </a:xfrm>
          <a:prstGeom prst="roundRect">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2400" b="1" dirty="0"/>
              <a:t>このうち</a:t>
            </a:r>
            <a:r>
              <a:rPr lang="en-JP" sz="2400" b="1" u="sng" dirty="0"/>
              <a:t>最大となる状態空間</a:t>
            </a:r>
            <a:r>
              <a:rPr lang="en-JP" sz="2400" b="1" dirty="0"/>
              <a:t>がボトルネックとなる</a:t>
            </a:r>
          </a:p>
        </p:txBody>
      </p:sp>
      <p:cxnSp>
        <p:nvCxnSpPr>
          <p:cNvPr id="60" name="Straight Arrow Connector 59">
            <a:extLst>
              <a:ext uri="{FF2B5EF4-FFF2-40B4-BE49-F238E27FC236}">
                <a16:creationId xmlns:a16="http://schemas.microsoft.com/office/drawing/2014/main" id="{85E3EDA6-E3A1-E6AD-0ED0-C1E66F5F69D3}"/>
              </a:ext>
            </a:extLst>
          </p:cNvPr>
          <p:cNvCxnSpPr>
            <a:cxnSpLocks/>
            <a:stCxn id="58" idx="2"/>
          </p:cNvCxnSpPr>
          <p:nvPr/>
        </p:nvCxnSpPr>
        <p:spPr>
          <a:xfrm flipH="1">
            <a:off x="3016577" y="4131262"/>
            <a:ext cx="3032179" cy="280482"/>
          </a:xfrm>
          <a:prstGeom prst="straightConnector1">
            <a:avLst/>
          </a:prstGeom>
          <a:ln>
            <a:solidFill>
              <a:srgbClr val="F20153"/>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28A01F0-7A37-17DB-9D0B-D6829C6846E7}"/>
              </a:ext>
            </a:extLst>
          </p:cNvPr>
          <p:cNvCxnSpPr>
            <a:cxnSpLocks/>
            <a:stCxn id="58" idx="2"/>
          </p:cNvCxnSpPr>
          <p:nvPr/>
        </p:nvCxnSpPr>
        <p:spPr>
          <a:xfrm flipH="1">
            <a:off x="5015060" y="4131262"/>
            <a:ext cx="1033696" cy="913269"/>
          </a:xfrm>
          <a:prstGeom prst="straightConnector1">
            <a:avLst/>
          </a:prstGeom>
          <a:ln>
            <a:solidFill>
              <a:srgbClr val="F20153"/>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B725D1D-34E4-16E1-FF75-C60BD239A467}"/>
              </a:ext>
            </a:extLst>
          </p:cNvPr>
          <p:cNvCxnSpPr>
            <a:cxnSpLocks/>
            <a:stCxn id="58" idx="2"/>
          </p:cNvCxnSpPr>
          <p:nvPr/>
        </p:nvCxnSpPr>
        <p:spPr>
          <a:xfrm>
            <a:off x="6048756" y="4131262"/>
            <a:ext cx="304910" cy="939848"/>
          </a:xfrm>
          <a:prstGeom prst="straightConnector1">
            <a:avLst/>
          </a:prstGeom>
          <a:ln>
            <a:solidFill>
              <a:srgbClr val="F20153"/>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0E447D9-D06D-D5CB-C23E-896BE80ACC95}"/>
              </a:ext>
            </a:extLst>
          </p:cNvPr>
          <p:cNvCxnSpPr>
            <a:cxnSpLocks/>
            <a:stCxn id="65" idx="3"/>
            <a:endCxn id="67" idx="1"/>
          </p:cNvCxnSpPr>
          <p:nvPr/>
        </p:nvCxnSpPr>
        <p:spPr>
          <a:xfrm>
            <a:off x="1445136"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9E4812-526B-8DC8-D0AF-601182E7D9CC}"/>
              </a:ext>
            </a:extLst>
          </p:cNvPr>
          <p:cNvCxnSpPr>
            <a:cxnSpLocks/>
            <a:stCxn id="67" idx="3"/>
            <a:endCxn id="77" idx="1"/>
          </p:cNvCxnSpPr>
          <p:nvPr/>
        </p:nvCxnSpPr>
        <p:spPr>
          <a:xfrm>
            <a:off x="2292504"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332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24</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関連研究</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57418"/>
            <a:ext cx="8585200" cy="57005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離散事象システムの動作仕様の自動策定に関する研究</a:t>
            </a:r>
            <a:endParaRPr lang="en-US" altLang="ja-JP" sz="2400" b="1"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a:t>
            </a:r>
            <a:endParaRPr lang="en-US" altLang="ja-JP" sz="2400" b="0" i="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a:t>
            </a:r>
            <a:endParaRPr lang="en-US" altLang="ja-JP" sz="2400">
              <a:solidFill>
                <a:schemeClr val="tx2">
                  <a:lumMod val="25000"/>
                </a:schemeClr>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8431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25</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実験結果：従来の離散制御器合成</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状態数：２</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遷移数：</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主記憶量：</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計算時間：</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6A41F9C9-367A-DBFF-A84B-E0270005BE7B}"/>
              </a:ext>
            </a:extLst>
          </p:cNvPr>
          <p:cNvPicPr>
            <a:picLocks noChangeAspect="1"/>
          </p:cNvPicPr>
          <p:nvPr/>
        </p:nvPicPr>
        <p:blipFill>
          <a:blip r:embed="rId3"/>
          <a:stretch>
            <a:fillRect/>
          </a:stretch>
        </p:blipFill>
        <p:spPr>
          <a:xfrm>
            <a:off x="0" y="4368799"/>
            <a:ext cx="9139658" cy="2376311"/>
          </a:xfrm>
          <a:prstGeom prst="rect">
            <a:avLst/>
          </a:prstGeom>
        </p:spPr>
      </p:pic>
    </p:spTree>
    <p:extLst>
      <p:ext uri="{BB962C8B-B14F-4D97-AF65-F5344CB8AC3E}">
        <p14:creationId xmlns:p14="http://schemas.microsoft.com/office/powerpoint/2010/main" val="198007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26</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のみ合成可能</a:t>
            </a:r>
            <a:endParaRPr lang="en-US" altLang="ja-JP" sz="32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3B38C7A-21AC-2450-6673-BC5816701624}"/>
              </a:ext>
            </a:extLst>
          </p:cNvPr>
          <p:cNvPicPr>
            <a:picLocks noChangeAspect="1"/>
          </p:cNvPicPr>
          <p:nvPr/>
        </p:nvPicPr>
        <p:blipFill>
          <a:blip r:embed="rId3"/>
          <a:stretch>
            <a:fillRect/>
          </a:stretch>
        </p:blipFill>
        <p:spPr>
          <a:xfrm>
            <a:off x="0" y="4255910"/>
            <a:ext cx="9145928" cy="2489200"/>
          </a:xfrm>
          <a:prstGeom prst="rect">
            <a:avLst/>
          </a:prstGeom>
        </p:spPr>
      </p:pic>
    </p:spTree>
    <p:extLst>
      <p:ext uri="{BB962C8B-B14F-4D97-AF65-F5344CB8AC3E}">
        <p14:creationId xmlns:p14="http://schemas.microsoft.com/office/powerpoint/2010/main" val="2083644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27</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実験結果：ゲーム空間の段階構築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572588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とシナリオ</a:t>
            </a:r>
            <a:r>
              <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B</a:t>
            </a:r>
            <a:r>
              <a:rPr lang="ja-JP" altLang="en-US" sz="28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を合成可能</a:t>
            </a:r>
            <a:endParaRPr lang="en-US" altLang="ja-JP" sz="28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B0C8BDEA-49D0-0BEB-55F9-B56D8E143E8E}"/>
              </a:ext>
            </a:extLst>
          </p:cNvPr>
          <p:cNvPicPr>
            <a:picLocks noChangeAspect="1"/>
          </p:cNvPicPr>
          <p:nvPr/>
        </p:nvPicPr>
        <p:blipFill>
          <a:blip r:embed="rId3"/>
          <a:stretch>
            <a:fillRect/>
          </a:stretch>
        </p:blipFill>
        <p:spPr>
          <a:xfrm>
            <a:off x="-1" y="4368799"/>
            <a:ext cx="9144635" cy="2376311"/>
          </a:xfrm>
          <a:prstGeom prst="rect">
            <a:avLst/>
          </a:prstGeom>
        </p:spPr>
      </p:pic>
    </p:spTree>
    <p:extLst>
      <p:ext uri="{BB962C8B-B14F-4D97-AF65-F5344CB8AC3E}">
        <p14:creationId xmlns:p14="http://schemas.microsoft.com/office/powerpoint/2010/main" val="1186990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28</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参考：２人型対戦ゲーム</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0475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システム</a:t>
            </a:r>
            <a:r>
              <a:rPr lang="en-US" altLang="ja-JP" sz="2400" dirty="0">
                <a:solidFill>
                  <a:schemeClr val="tx2">
                    <a:lumMod val="25000"/>
                  </a:schemeClr>
                </a:solidFill>
                <a:latin typeface="Lato" panose="020F0502020204030203" pitchFamily="34" charset="0"/>
                <a:cs typeface="Lato" panose="020F0502020204030203" pitchFamily="34" charset="0"/>
              </a:rPr>
              <a:t>vs</a:t>
            </a:r>
            <a:r>
              <a:rPr lang="ja-JP" altLang="en-US" sz="2400">
                <a:solidFill>
                  <a:schemeClr val="tx2">
                    <a:lumMod val="25000"/>
                  </a:schemeClr>
                </a:solidFill>
                <a:latin typeface="Lato" panose="020F0502020204030203" pitchFamily="34" charset="0"/>
                <a:cs typeface="Lato" panose="020F0502020204030203" pitchFamily="34" charset="0"/>
              </a:rPr>
              <a:t>環境のゲームを構築</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1034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29</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参考：制御器を用いたシステム運用</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0475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400" b="0" i="0" dirty="0">
                <a:solidFill>
                  <a:schemeClr val="tx2">
                    <a:lumMod val="25000"/>
                  </a:schemeClr>
                </a:solidFill>
                <a:effectLst/>
                <a:latin typeface="Lato" panose="020F0502020204030203" pitchFamily="34" charset="0"/>
                <a:cs typeface="Lato" panose="020F0502020204030203" pitchFamily="34" charset="0"/>
              </a:rPr>
              <a:t>LTS</a:t>
            </a:r>
            <a:r>
              <a:rPr lang="ja-JP" altLang="en-US" sz="2400" b="0" i="0">
                <a:solidFill>
                  <a:schemeClr val="tx2">
                    <a:lumMod val="25000"/>
                  </a:schemeClr>
                </a:solidFill>
                <a:effectLst/>
                <a:latin typeface="Lato" panose="020F0502020204030203" pitchFamily="34" charset="0"/>
                <a:cs typeface="Lato" panose="020F0502020204030203" pitchFamily="34" charset="0"/>
              </a:rPr>
              <a:t>モデルに基づいた実行時運用フレームワークが存在</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環境や安全性</a:t>
            </a:r>
            <a:r>
              <a:rPr lang="ja-JP" altLang="en-US" sz="2400">
                <a:solidFill>
                  <a:schemeClr val="tx2">
                    <a:lumMod val="25000"/>
                  </a:schemeClr>
                </a:solidFill>
                <a:latin typeface="Lato" panose="020F0502020204030203" pitchFamily="34" charset="0"/>
                <a:cs typeface="Lato" panose="020F0502020204030203" pitchFamily="34" charset="0"/>
              </a:rPr>
              <a:t>が</a:t>
            </a:r>
            <a:r>
              <a:rPr lang="ja-JP" altLang="en-US" sz="2400" b="0" i="0">
                <a:solidFill>
                  <a:schemeClr val="tx2">
                    <a:lumMod val="25000"/>
                  </a:schemeClr>
                </a:solidFill>
                <a:effectLst/>
                <a:latin typeface="Lato" panose="020F0502020204030203" pitchFamily="34" charset="0"/>
                <a:cs typeface="Lato" panose="020F0502020204030203" pitchFamily="34" charset="0"/>
              </a:rPr>
              <a:t>変化した場合，制御器を合成し直すことで，継続的な運用が可能</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E630921A-56DF-5CD9-98AD-ED197089113D}"/>
              </a:ext>
            </a:extLst>
          </p:cNvPr>
          <p:cNvSpPr/>
          <p:nvPr/>
        </p:nvSpPr>
        <p:spPr>
          <a:xfrm>
            <a:off x="7448605" y="5423528"/>
            <a:ext cx="1385034" cy="1046285"/>
          </a:xfrm>
          <a:prstGeom prst="rect">
            <a:avLst/>
          </a:prstGeom>
          <a:solidFill>
            <a:schemeClr val="bg1"/>
          </a:solidFill>
          <a:ln w="6350">
            <a:solidFill>
              <a:srgbClr val="000000"/>
            </a:solid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00" dirty="0">
                <a:solidFill>
                  <a:srgbClr val="000000"/>
                </a:solidFill>
              </a:rPr>
              <a:t>離散事象システム</a:t>
            </a:r>
          </a:p>
        </p:txBody>
      </p:sp>
      <p:sp>
        <p:nvSpPr>
          <p:cNvPr id="28" name="Terminator 27">
            <a:extLst>
              <a:ext uri="{FF2B5EF4-FFF2-40B4-BE49-F238E27FC236}">
                <a16:creationId xmlns:a16="http://schemas.microsoft.com/office/drawing/2014/main" id="{D262E2DA-EF36-B31E-89B0-075F32A9BA35}"/>
              </a:ext>
            </a:extLst>
          </p:cNvPr>
          <p:cNvSpPr/>
          <p:nvPr/>
        </p:nvSpPr>
        <p:spPr>
          <a:xfrm>
            <a:off x="7280899" y="4363888"/>
            <a:ext cx="1684251" cy="505480"/>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t>Enactment</a:t>
            </a:r>
            <a:br>
              <a:rPr lang="en-JP" sz="1100" dirty="0"/>
            </a:br>
            <a:r>
              <a:rPr lang="en-JP" sz="1100" dirty="0"/>
              <a:t>framework</a:t>
            </a:r>
          </a:p>
        </p:txBody>
      </p:sp>
      <p:sp>
        <p:nvSpPr>
          <p:cNvPr id="29" name="Curved Right Arrow 28">
            <a:extLst>
              <a:ext uri="{FF2B5EF4-FFF2-40B4-BE49-F238E27FC236}">
                <a16:creationId xmlns:a16="http://schemas.microsoft.com/office/drawing/2014/main" id="{48347C41-092C-392B-467B-E5F1524FF7E9}"/>
              </a:ext>
            </a:extLst>
          </p:cNvPr>
          <p:cNvSpPr/>
          <p:nvPr/>
        </p:nvSpPr>
        <p:spPr>
          <a:xfrm rot="10800000" flipH="1">
            <a:off x="7589697" y="4772885"/>
            <a:ext cx="422712" cy="663168"/>
          </a:xfrm>
          <a:prstGeom prst="curvedRightArrow">
            <a:avLst/>
          </a:prstGeom>
          <a:solidFill>
            <a:schemeClr val="bg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30" name="Curved Right Arrow 29">
            <a:extLst>
              <a:ext uri="{FF2B5EF4-FFF2-40B4-BE49-F238E27FC236}">
                <a16:creationId xmlns:a16="http://schemas.microsoft.com/office/drawing/2014/main" id="{19DE7EC9-0565-E4C9-15BA-1AFD164D0E17}"/>
              </a:ext>
            </a:extLst>
          </p:cNvPr>
          <p:cNvSpPr/>
          <p:nvPr/>
        </p:nvSpPr>
        <p:spPr>
          <a:xfrm flipH="1">
            <a:off x="8248973" y="4823705"/>
            <a:ext cx="422712" cy="663168"/>
          </a:xfrm>
          <a:prstGeom prst="curvedRightArrow">
            <a:avLst/>
          </a:prstGeom>
          <a:solidFill>
            <a:schemeClr val="bg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34" name="TextBox 33">
            <a:extLst>
              <a:ext uri="{FF2B5EF4-FFF2-40B4-BE49-F238E27FC236}">
                <a16:creationId xmlns:a16="http://schemas.microsoft.com/office/drawing/2014/main" id="{9D4E75F4-8B4E-E6EA-114B-1378ECA1F015}"/>
              </a:ext>
            </a:extLst>
          </p:cNvPr>
          <p:cNvSpPr txBox="1"/>
          <p:nvPr/>
        </p:nvSpPr>
        <p:spPr>
          <a:xfrm>
            <a:off x="7203850" y="5198943"/>
            <a:ext cx="453970" cy="253916"/>
          </a:xfrm>
          <a:prstGeom prst="rect">
            <a:avLst/>
          </a:prstGeom>
          <a:noFill/>
        </p:spPr>
        <p:txBody>
          <a:bodyPr wrap="none" rtlCol="0">
            <a:spAutoFit/>
          </a:bodyPr>
          <a:lstStyle/>
          <a:p>
            <a:r>
              <a:rPr lang="en-JP" sz="1050" dirty="0"/>
              <a:t>監視</a:t>
            </a:r>
          </a:p>
        </p:txBody>
      </p:sp>
      <p:sp>
        <p:nvSpPr>
          <p:cNvPr id="35" name="TextBox 34">
            <a:extLst>
              <a:ext uri="{FF2B5EF4-FFF2-40B4-BE49-F238E27FC236}">
                <a16:creationId xmlns:a16="http://schemas.microsoft.com/office/drawing/2014/main" id="{3D310BF0-81CA-0517-1C0F-B1FD79EEB44D}"/>
              </a:ext>
            </a:extLst>
          </p:cNvPr>
          <p:cNvSpPr txBox="1"/>
          <p:nvPr/>
        </p:nvSpPr>
        <p:spPr>
          <a:xfrm>
            <a:off x="8572620" y="4825978"/>
            <a:ext cx="453970" cy="253916"/>
          </a:xfrm>
          <a:prstGeom prst="rect">
            <a:avLst/>
          </a:prstGeom>
          <a:noFill/>
        </p:spPr>
        <p:txBody>
          <a:bodyPr wrap="none" rtlCol="0">
            <a:spAutoFit/>
          </a:bodyPr>
          <a:lstStyle/>
          <a:p>
            <a:r>
              <a:rPr lang="en-JP" sz="1050" dirty="0"/>
              <a:t>制御</a:t>
            </a:r>
          </a:p>
        </p:txBody>
      </p:sp>
      <p:pic>
        <p:nvPicPr>
          <p:cNvPr id="37" name="Graphic 36" descr="Processor with solid fill">
            <a:extLst>
              <a:ext uri="{FF2B5EF4-FFF2-40B4-BE49-F238E27FC236}">
                <a16:creationId xmlns:a16="http://schemas.microsoft.com/office/drawing/2014/main" id="{49AAB369-BBD2-9502-2EE0-C080E0B4C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5560" y="5459158"/>
            <a:ext cx="828821" cy="828821"/>
          </a:xfrm>
          <a:prstGeom prst="rect">
            <a:avLst/>
          </a:prstGeom>
        </p:spPr>
      </p:pic>
      <p:sp>
        <p:nvSpPr>
          <p:cNvPr id="52" name="Rectangle 51">
            <a:extLst>
              <a:ext uri="{FF2B5EF4-FFF2-40B4-BE49-F238E27FC236}">
                <a16:creationId xmlns:a16="http://schemas.microsoft.com/office/drawing/2014/main" id="{EF2017E1-F927-82A8-CC4E-84210F3B99C6}"/>
              </a:ext>
            </a:extLst>
          </p:cNvPr>
          <p:cNvSpPr/>
          <p:nvPr/>
        </p:nvSpPr>
        <p:spPr>
          <a:xfrm>
            <a:off x="744639" y="4703449"/>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53" name="Chevron 52">
            <a:extLst>
              <a:ext uri="{FF2B5EF4-FFF2-40B4-BE49-F238E27FC236}">
                <a16:creationId xmlns:a16="http://schemas.microsoft.com/office/drawing/2014/main" id="{95ED7806-E46A-181D-5DE8-6605489E475B}"/>
              </a:ext>
            </a:extLst>
          </p:cNvPr>
          <p:cNvSpPr/>
          <p:nvPr/>
        </p:nvSpPr>
        <p:spPr>
          <a:xfrm>
            <a:off x="2946862" y="4331333"/>
            <a:ext cx="1528791" cy="580567"/>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000" b="1" dirty="0">
                <a:solidFill>
                  <a:schemeClr val="bg1"/>
                </a:solidFill>
              </a:rPr>
              <a:t>DCS</a:t>
            </a:r>
          </a:p>
        </p:txBody>
      </p:sp>
      <p:sp>
        <p:nvSpPr>
          <p:cNvPr id="54" name="Rectangle 53">
            <a:extLst>
              <a:ext uri="{FF2B5EF4-FFF2-40B4-BE49-F238E27FC236}">
                <a16:creationId xmlns:a16="http://schemas.microsoft.com/office/drawing/2014/main" id="{CC9A3E97-8811-2AD1-95EE-D762A48A4DDC}"/>
              </a:ext>
            </a:extLst>
          </p:cNvPr>
          <p:cNvSpPr/>
          <p:nvPr/>
        </p:nvSpPr>
        <p:spPr>
          <a:xfrm>
            <a:off x="4772177" y="4164416"/>
            <a:ext cx="1816274"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制御器（LTS）</a:t>
            </a:r>
          </a:p>
        </p:txBody>
      </p:sp>
      <p:cxnSp>
        <p:nvCxnSpPr>
          <p:cNvPr id="56" name="Elbow Connector 55">
            <a:extLst>
              <a:ext uri="{FF2B5EF4-FFF2-40B4-BE49-F238E27FC236}">
                <a16:creationId xmlns:a16="http://schemas.microsoft.com/office/drawing/2014/main" id="{94B88B13-7BDF-0621-8EF2-7F1B19C575A5}"/>
              </a:ext>
            </a:extLst>
          </p:cNvPr>
          <p:cNvCxnSpPr>
            <a:cxnSpLocks/>
            <a:stCxn id="59" idx="3"/>
            <a:endCxn id="53" idx="1"/>
          </p:cNvCxnSpPr>
          <p:nvPr/>
        </p:nvCxnSpPr>
        <p:spPr>
          <a:xfrm>
            <a:off x="2672795" y="4055693"/>
            <a:ext cx="414297" cy="565924"/>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D0B5C3C5-C45E-345B-8AB9-5393BD9199E8}"/>
              </a:ext>
            </a:extLst>
          </p:cNvPr>
          <p:cNvCxnSpPr>
            <a:cxnSpLocks/>
            <a:stCxn id="52" idx="3"/>
            <a:endCxn id="53" idx="1"/>
          </p:cNvCxnSpPr>
          <p:nvPr/>
        </p:nvCxnSpPr>
        <p:spPr>
          <a:xfrm flipV="1">
            <a:off x="2672795" y="4621617"/>
            <a:ext cx="414297" cy="625454"/>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5AAD6C-B59B-D760-A86E-92ACDDA8AA34}"/>
              </a:ext>
            </a:extLst>
          </p:cNvPr>
          <p:cNvCxnSpPr>
            <a:cxnSpLocks/>
            <a:stCxn id="53" idx="3"/>
            <a:endCxn id="54" idx="1"/>
          </p:cNvCxnSpPr>
          <p:nvPr/>
        </p:nvCxnSpPr>
        <p:spPr>
          <a:xfrm flipV="1">
            <a:off x="4475653" y="4621616"/>
            <a:ext cx="296524" cy="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2C33442-31DF-397C-C3B5-2EBE06DFFA58}"/>
              </a:ext>
            </a:extLst>
          </p:cNvPr>
          <p:cNvSpPr/>
          <p:nvPr/>
        </p:nvSpPr>
        <p:spPr>
          <a:xfrm>
            <a:off x="744639" y="3512071"/>
            <a:ext cx="1928156" cy="108724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60" name="Picture 59">
            <a:extLst>
              <a:ext uri="{FF2B5EF4-FFF2-40B4-BE49-F238E27FC236}">
                <a16:creationId xmlns:a16="http://schemas.microsoft.com/office/drawing/2014/main" id="{A485C03D-11AE-CA25-0058-64FF2A3E25EA}"/>
              </a:ext>
            </a:extLst>
          </p:cNvPr>
          <p:cNvPicPr>
            <a:picLocks noChangeAspect="1"/>
          </p:cNvPicPr>
          <p:nvPr/>
        </p:nvPicPr>
        <p:blipFill>
          <a:blip r:embed="rId5"/>
          <a:stretch>
            <a:fillRect/>
          </a:stretch>
        </p:blipFill>
        <p:spPr>
          <a:xfrm>
            <a:off x="773494" y="3703180"/>
            <a:ext cx="1868647" cy="574968"/>
          </a:xfrm>
          <a:prstGeom prst="rect">
            <a:avLst/>
          </a:prstGeom>
        </p:spPr>
      </p:pic>
      <p:pic>
        <p:nvPicPr>
          <p:cNvPr id="61" name="Picture 60">
            <a:extLst>
              <a:ext uri="{FF2B5EF4-FFF2-40B4-BE49-F238E27FC236}">
                <a16:creationId xmlns:a16="http://schemas.microsoft.com/office/drawing/2014/main" id="{972FE392-3DA4-4511-A8A6-9C398A667353}"/>
              </a:ext>
            </a:extLst>
          </p:cNvPr>
          <p:cNvPicPr>
            <a:picLocks noChangeAspect="1"/>
          </p:cNvPicPr>
          <p:nvPr/>
        </p:nvPicPr>
        <p:blipFill>
          <a:blip r:embed="rId6"/>
          <a:stretch>
            <a:fillRect/>
          </a:stretch>
        </p:blipFill>
        <p:spPr>
          <a:xfrm>
            <a:off x="4790043" y="4327222"/>
            <a:ext cx="1778315" cy="416338"/>
          </a:xfrm>
          <a:prstGeom prst="rect">
            <a:avLst/>
          </a:prstGeom>
        </p:spPr>
      </p:pic>
      <p:pic>
        <p:nvPicPr>
          <p:cNvPr id="63" name="Picture 62" descr="A yellow circle with black circles and black arrows&#10;&#10;Description automatically generated">
            <a:extLst>
              <a:ext uri="{FF2B5EF4-FFF2-40B4-BE49-F238E27FC236}">
                <a16:creationId xmlns:a16="http://schemas.microsoft.com/office/drawing/2014/main" id="{D71A1A55-D139-FC3B-3C6A-CAD8A92645EA}"/>
              </a:ext>
            </a:extLst>
          </p:cNvPr>
          <p:cNvPicPr>
            <a:picLocks noChangeAspect="1"/>
          </p:cNvPicPr>
          <p:nvPr/>
        </p:nvPicPr>
        <p:blipFill>
          <a:blip r:embed="rId7"/>
          <a:stretch>
            <a:fillRect/>
          </a:stretch>
        </p:blipFill>
        <p:spPr>
          <a:xfrm>
            <a:off x="1139457" y="4909587"/>
            <a:ext cx="1217018" cy="532445"/>
          </a:xfrm>
          <a:prstGeom prst="rect">
            <a:avLst/>
          </a:prstGeom>
        </p:spPr>
      </p:pic>
      <p:sp>
        <p:nvSpPr>
          <p:cNvPr id="64" name="Rounded Rectangular Callout 63">
            <a:extLst>
              <a:ext uri="{FF2B5EF4-FFF2-40B4-BE49-F238E27FC236}">
                <a16:creationId xmlns:a16="http://schemas.microsoft.com/office/drawing/2014/main" id="{05DD90CB-5388-B496-BE19-64E6E3CA331A}"/>
              </a:ext>
            </a:extLst>
          </p:cNvPr>
          <p:cNvSpPr/>
          <p:nvPr/>
        </p:nvSpPr>
        <p:spPr>
          <a:xfrm>
            <a:off x="7253170" y="3343404"/>
            <a:ext cx="1775904" cy="580567"/>
          </a:xfrm>
          <a:prstGeom prst="wedgeRoundRectCallout">
            <a:avLst>
              <a:gd name="adj1" fmla="val 2071"/>
              <a:gd name="adj2" fmla="val 137416"/>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制御器に基づいて</a:t>
            </a:r>
          </a:p>
          <a:p>
            <a:pPr algn="ctr"/>
            <a:r>
              <a:rPr lang="en-JP" dirty="0"/>
              <a:t>システムを制御</a:t>
            </a:r>
          </a:p>
        </p:txBody>
      </p:sp>
      <p:cxnSp>
        <p:nvCxnSpPr>
          <p:cNvPr id="66" name="Straight Arrow Connector 65">
            <a:extLst>
              <a:ext uri="{FF2B5EF4-FFF2-40B4-BE49-F238E27FC236}">
                <a16:creationId xmlns:a16="http://schemas.microsoft.com/office/drawing/2014/main" id="{EFC56B17-03B0-F38E-D805-70F28DE52257}"/>
              </a:ext>
            </a:extLst>
          </p:cNvPr>
          <p:cNvCxnSpPr>
            <a:stCxn id="54" idx="3"/>
            <a:endCxn id="28" idx="1"/>
          </p:cNvCxnSpPr>
          <p:nvPr/>
        </p:nvCxnSpPr>
        <p:spPr>
          <a:xfrm flipV="1">
            <a:off x="6588451" y="4616628"/>
            <a:ext cx="692448" cy="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813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BC09C60-C81D-C714-F197-FF7437ED932F}"/>
              </a:ext>
            </a:extLst>
          </p:cNvPr>
          <p:cNvSpPr/>
          <p:nvPr/>
        </p:nvSpPr>
        <p:spPr>
          <a:xfrm>
            <a:off x="627320" y="1283418"/>
            <a:ext cx="435935" cy="4359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2833"/>
            <a:ext cx="8585200" cy="134714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solidFill>
                  <a:schemeClr val="bg1"/>
                </a:solidFill>
              </a:rPr>
              <a:t>例</a:t>
            </a:r>
            <a:r>
              <a:rPr lang="en-US" altLang="ja-JP" sz="2400" dirty="0">
                <a:solidFill>
                  <a:schemeClr val="tx2">
                    <a:lumMod val="25000"/>
                  </a:schemeClr>
                </a:solidFill>
              </a:rPr>
              <a:t>  </a:t>
            </a:r>
            <a:r>
              <a:rPr lang="ja-JP" altLang="en-US" sz="2400">
                <a:solidFill>
                  <a:schemeClr val="tx2">
                    <a:lumMod val="25000"/>
                  </a:schemeClr>
                </a:solidFill>
              </a:rPr>
              <a:t>人数管理システム</a:t>
            </a:r>
            <a:r>
              <a:rPr lang="en-US" altLang="ja-JP" sz="1800" dirty="0">
                <a:solidFill>
                  <a:schemeClr val="tx2">
                    <a:lumMod val="25000"/>
                  </a:schemeClr>
                </a:solidFill>
              </a:rPr>
              <a:t>[1]</a:t>
            </a:r>
          </a:p>
          <a:p>
            <a:pPr marL="38100" indent="0">
              <a:buNone/>
            </a:pPr>
            <a:r>
              <a:rPr lang="ja-JP" altLang="en-US" sz="2000" dirty="0">
                <a:solidFill>
                  <a:schemeClr val="tx2">
                    <a:lumMod val="25000"/>
                  </a:schemeClr>
                </a:solidFill>
              </a:rPr>
              <a:t>・部屋への入室を許可</a:t>
            </a:r>
            <a:r>
              <a:rPr lang="en-US" altLang="ja-JP" sz="2000" dirty="0">
                <a:solidFill>
                  <a:schemeClr val="tx2">
                    <a:lumMod val="25000"/>
                  </a:schemeClr>
                </a:solidFill>
              </a:rPr>
              <a:t>/</a:t>
            </a:r>
            <a:r>
              <a:rPr lang="ja-JP" altLang="en-US" sz="2000" dirty="0">
                <a:solidFill>
                  <a:schemeClr val="tx2">
                    <a:lumMod val="25000"/>
                  </a:schemeClr>
                </a:solidFill>
              </a:rPr>
              <a:t>拒否することで人数管理</a:t>
            </a:r>
            <a:endParaRPr lang="en-US" altLang="ja-JP" sz="2000" dirty="0">
              <a:solidFill>
                <a:schemeClr val="tx2">
                  <a:lumMod val="25000"/>
                </a:schemeClr>
              </a:solidFill>
            </a:endParaRPr>
          </a:p>
          <a:p>
            <a:pPr marL="38100" indent="0">
              <a:buNone/>
            </a:pPr>
            <a:r>
              <a:rPr lang="ja-JP" altLang="en-US" sz="2000" dirty="0">
                <a:solidFill>
                  <a:schemeClr val="tx2">
                    <a:lumMod val="25000"/>
                  </a:schemeClr>
                </a:solidFill>
              </a:rPr>
              <a:t>・展示品の窃盗リスク，感染症の感染リスクの回避が目的</a:t>
            </a:r>
            <a:endParaRPr lang="en-US" altLang="ja-JP" sz="2000" dirty="0">
              <a:solidFill>
                <a:schemeClr val="tx2">
                  <a:lumMod val="25000"/>
                </a:schemeClr>
              </a:solidFill>
            </a:endParaRPr>
          </a:p>
        </p:txBody>
      </p:sp>
      <p:sp>
        <p:nvSpPr>
          <p:cNvPr id="3" name="TextBox 2">
            <a:extLst>
              <a:ext uri="{FF2B5EF4-FFF2-40B4-BE49-F238E27FC236}">
                <a16:creationId xmlns:a16="http://schemas.microsoft.com/office/drawing/2014/main" id="{5747D585-9280-064F-042E-B769AB794DFC}"/>
              </a:ext>
            </a:extLst>
          </p:cNvPr>
          <p:cNvSpPr txBox="1"/>
          <p:nvPr/>
        </p:nvSpPr>
        <p:spPr>
          <a:xfrm>
            <a:off x="167588" y="6596390"/>
            <a:ext cx="8808822" cy="261610"/>
          </a:xfrm>
          <a:prstGeom prst="rect">
            <a:avLst/>
          </a:prstGeom>
          <a:noFill/>
          <a:ln>
            <a:noFill/>
          </a:ln>
        </p:spPr>
        <p:txBody>
          <a:bodyPr wrap="square" rtlCol="0">
            <a:spAutoFit/>
          </a:bodyPr>
          <a:lstStyle/>
          <a:p>
            <a:r>
              <a:rPr lang="en-JP" sz="1100" dirty="0">
                <a:solidFill>
                  <a:schemeClr val="tx2">
                    <a:lumMod val="50000"/>
                  </a:schemeClr>
                </a:solidFill>
                <a:latin typeface="+mn-lt"/>
              </a:rPr>
              <a:t>[1] </a:t>
            </a:r>
            <a:r>
              <a:rPr lang="en-US" sz="1100" b="0" i="0" dirty="0">
                <a:solidFill>
                  <a:schemeClr val="tx2">
                    <a:lumMod val="50000"/>
                  </a:schemeClr>
                </a:solidFill>
                <a:effectLst/>
                <a:latin typeface="+mn-lt"/>
              </a:rPr>
              <a:t>A. </a:t>
            </a:r>
            <a:r>
              <a:rPr lang="en-US" sz="1100" b="0" i="0" dirty="0" err="1">
                <a:solidFill>
                  <a:schemeClr val="tx2">
                    <a:lumMod val="50000"/>
                  </a:schemeClr>
                </a:solidFill>
                <a:effectLst/>
                <a:latin typeface="+mn-lt"/>
              </a:rPr>
              <a:t>Borda</a:t>
            </a:r>
            <a:r>
              <a:rPr lang="en-US" sz="1100" b="0" i="0" dirty="0">
                <a:solidFill>
                  <a:schemeClr val="tx2">
                    <a:lumMod val="50000"/>
                  </a:schemeClr>
                </a:solidFill>
                <a:effectLst/>
                <a:latin typeface="+mn-lt"/>
              </a:rPr>
              <a:t>,</a:t>
            </a:r>
            <a:r>
              <a:rPr lang="en-US" sz="1100" dirty="0">
                <a:solidFill>
                  <a:schemeClr val="tx2">
                    <a:lumMod val="50000"/>
                  </a:schemeClr>
                </a:solidFill>
                <a:latin typeface="+mn-lt"/>
              </a:rPr>
              <a:t> et. al</a:t>
            </a:r>
            <a:r>
              <a:rPr lang="en-US" sz="1100" b="0" i="0" dirty="0">
                <a:solidFill>
                  <a:schemeClr val="tx2">
                    <a:lumMod val="50000"/>
                  </a:schemeClr>
                </a:solidFill>
                <a:effectLst/>
                <a:latin typeface="+mn-lt"/>
              </a:rPr>
              <a:t>., Compositional verification of self-adaptive cyber-physical systems. IEEE/ACM 13</a:t>
            </a:r>
            <a:r>
              <a:rPr lang="en-US" sz="1100" b="0" i="0" baseline="30000" dirty="0">
                <a:solidFill>
                  <a:schemeClr val="tx2">
                    <a:lumMod val="50000"/>
                  </a:schemeClr>
                </a:solidFill>
                <a:effectLst/>
                <a:latin typeface="+mn-lt"/>
              </a:rPr>
              <a:t>th</a:t>
            </a:r>
            <a:r>
              <a:rPr lang="en-US" sz="1100" b="0" i="0" dirty="0">
                <a:solidFill>
                  <a:schemeClr val="tx2">
                    <a:lumMod val="50000"/>
                  </a:schemeClr>
                </a:solidFill>
                <a:effectLst/>
                <a:latin typeface="+mn-lt"/>
              </a:rPr>
              <a:t> SEAMS, 2018</a:t>
            </a:r>
          </a:p>
        </p:txBody>
      </p:sp>
      <p:sp>
        <p:nvSpPr>
          <p:cNvPr id="19" name="Title 1">
            <a:extLst>
              <a:ext uri="{FF2B5EF4-FFF2-40B4-BE49-F238E27FC236}">
                <a16:creationId xmlns:a16="http://schemas.microsoft.com/office/drawing/2014/main" id="{D90B88F0-4110-8F21-124A-FBB1C83F49FC}"/>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9" name="Group 8">
            <a:extLst>
              <a:ext uri="{FF2B5EF4-FFF2-40B4-BE49-F238E27FC236}">
                <a16:creationId xmlns:a16="http://schemas.microsoft.com/office/drawing/2014/main" id="{51A81AF4-9E57-41E4-AE34-96EA4DC62C71}"/>
              </a:ext>
            </a:extLst>
          </p:cNvPr>
          <p:cNvGrpSpPr/>
          <p:nvPr/>
        </p:nvGrpSpPr>
        <p:grpSpPr>
          <a:xfrm>
            <a:off x="2663574" y="3086494"/>
            <a:ext cx="4021015" cy="2907324"/>
            <a:chOff x="2473569" y="3456853"/>
            <a:chExt cx="4021015" cy="2907324"/>
          </a:xfrm>
        </p:grpSpPr>
        <p:sp>
          <p:nvSpPr>
            <p:cNvPr id="10" name="Rectangle 9">
              <a:extLst>
                <a:ext uri="{FF2B5EF4-FFF2-40B4-BE49-F238E27FC236}">
                  <a16:creationId xmlns:a16="http://schemas.microsoft.com/office/drawing/2014/main" id="{CDD95490-E20D-E083-790F-076F0D75F0DF}"/>
                </a:ext>
              </a:extLst>
            </p:cNvPr>
            <p:cNvSpPr/>
            <p:nvPr/>
          </p:nvSpPr>
          <p:spPr>
            <a:xfrm>
              <a:off x="2772507" y="3456853"/>
              <a:ext cx="3598985" cy="2907324"/>
            </a:xfrm>
            <a:prstGeom prst="rect">
              <a:avLst/>
            </a:prstGeom>
            <a:solidFill>
              <a:schemeClr val="bg1"/>
            </a:solidFill>
            <a:ln w="1270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E45E3A9-FCFC-C576-F911-EC49E94B84FC}"/>
                </a:ext>
              </a:extLst>
            </p:cNvPr>
            <p:cNvSpPr/>
            <p:nvPr/>
          </p:nvSpPr>
          <p:spPr>
            <a:xfrm>
              <a:off x="2473569" y="4230576"/>
              <a:ext cx="4021015" cy="1359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a:extLst>
              <a:ext uri="{FF2B5EF4-FFF2-40B4-BE49-F238E27FC236}">
                <a16:creationId xmlns:a16="http://schemas.microsoft.com/office/drawing/2014/main" id="{9D85D2DD-06D7-D1FA-5A60-B54CB87E0335}"/>
              </a:ext>
            </a:extLst>
          </p:cNvPr>
          <p:cNvSpPr/>
          <p:nvPr/>
        </p:nvSpPr>
        <p:spPr>
          <a:xfrm>
            <a:off x="3258395" y="4544199"/>
            <a:ext cx="1800791" cy="307777"/>
          </a:xfrm>
          <a:custGeom>
            <a:avLst/>
            <a:gdLst>
              <a:gd name="connsiteX0" fmla="*/ 0 w 3017520"/>
              <a:gd name="connsiteY0" fmla="*/ 0 h 1473296"/>
              <a:gd name="connsiteX1" fmla="*/ 948690 w 3017520"/>
              <a:gd name="connsiteY1" fmla="*/ 1257300 h 1473296"/>
              <a:gd name="connsiteX2" fmla="*/ 3017520 w 3017520"/>
              <a:gd name="connsiteY2" fmla="*/ 1463040 h 1473296"/>
            </a:gdLst>
            <a:ahLst/>
            <a:cxnLst>
              <a:cxn ang="0">
                <a:pos x="connsiteX0" y="connsiteY0"/>
              </a:cxn>
              <a:cxn ang="0">
                <a:pos x="connsiteX1" y="connsiteY1"/>
              </a:cxn>
              <a:cxn ang="0">
                <a:pos x="connsiteX2" y="connsiteY2"/>
              </a:cxn>
            </a:cxnLst>
            <a:rect l="l" t="t" r="r" b="b"/>
            <a:pathLst>
              <a:path w="3017520" h="1473296">
                <a:moveTo>
                  <a:pt x="0" y="0"/>
                </a:moveTo>
                <a:cubicBezTo>
                  <a:pt x="222885" y="506730"/>
                  <a:pt x="445770" y="1013460"/>
                  <a:pt x="948690" y="1257300"/>
                </a:cubicBezTo>
                <a:cubicBezTo>
                  <a:pt x="1451610" y="1501140"/>
                  <a:pt x="2234565" y="1482090"/>
                  <a:pt x="3017520" y="1463040"/>
                </a:cubicBezTo>
              </a:path>
            </a:pathLst>
          </a:custGeom>
          <a:noFill/>
          <a:ln>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5A9774-0D93-ABF7-AF02-494D96619CC9}"/>
              </a:ext>
            </a:extLst>
          </p:cNvPr>
          <p:cNvSpPr txBox="1"/>
          <p:nvPr/>
        </p:nvSpPr>
        <p:spPr>
          <a:xfrm>
            <a:off x="3034103" y="3149269"/>
            <a:ext cx="1309974" cy="400110"/>
          </a:xfrm>
          <a:prstGeom prst="rect">
            <a:avLst/>
          </a:prstGeom>
          <a:noFill/>
        </p:spPr>
        <p:txBody>
          <a:bodyPr wrap="square" rtlCol="0">
            <a:spAutoFit/>
          </a:bodyPr>
          <a:lstStyle/>
          <a:p>
            <a:r>
              <a:rPr lang="en-US" sz="2000" b="1" dirty="0"/>
              <a:t>ROOM</a:t>
            </a:r>
          </a:p>
        </p:txBody>
      </p:sp>
      <p:grpSp>
        <p:nvGrpSpPr>
          <p:cNvPr id="17" name="Group 16">
            <a:extLst>
              <a:ext uri="{FF2B5EF4-FFF2-40B4-BE49-F238E27FC236}">
                <a16:creationId xmlns:a16="http://schemas.microsoft.com/office/drawing/2014/main" id="{78C34007-B74A-B191-08A3-6E4443DC9658}"/>
              </a:ext>
            </a:extLst>
          </p:cNvPr>
          <p:cNvGrpSpPr/>
          <p:nvPr/>
        </p:nvGrpSpPr>
        <p:grpSpPr>
          <a:xfrm>
            <a:off x="5208140" y="4187895"/>
            <a:ext cx="554936" cy="902119"/>
            <a:chOff x="4755608" y="4535720"/>
            <a:chExt cx="756988" cy="1230580"/>
          </a:xfrm>
        </p:grpSpPr>
        <p:sp>
          <p:nvSpPr>
            <p:cNvPr id="18" name="Delay 17">
              <a:extLst>
                <a:ext uri="{FF2B5EF4-FFF2-40B4-BE49-F238E27FC236}">
                  <a16:creationId xmlns:a16="http://schemas.microsoft.com/office/drawing/2014/main" id="{19010DD2-47B2-18A0-3B7E-C300AD767114}"/>
                </a:ext>
              </a:extLst>
            </p:cNvPr>
            <p:cNvSpPr/>
            <p:nvPr/>
          </p:nvSpPr>
          <p:spPr>
            <a:xfrm rot="16200000">
              <a:off x="4755608" y="5009312"/>
              <a:ext cx="756988" cy="75698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E541FF6-3987-0299-588A-A0B1D624BCE0}"/>
                </a:ext>
              </a:extLst>
            </p:cNvPr>
            <p:cNvSpPr/>
            <p:nvPr/>
          </p:nvSpPr>
          <p:spPr>
            <a:xfrm>
              <a:off x="4841325" y="4535721"/>
              <a:ext cx="585554" cy="58555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 name="Straight Arrow Connector 20">
            <a:extLst>
              <a:ext uri="{FF2B5EF4-FFF2-40B4-BE49-F238E27FC236}">
                <a16:creationId xmlns:a16="http://schemas.microsoft.com/office/drawing/2014/main" id="{ACDECCDF-2A13-BE19-AFFA-6AC43CA009B2}"/>
              </a:ext>
            </a:extLst>
          </p:cNvPr>
          <p:cNvCxnSpPr>
            <a:cxnSpLocks/>
          </p:cNvCxnSpPr>
          <p:nvPr/>
        </p:nvCxnSpPr>
        <p:spPr>
          <a:xfrm>
            <a:off x="5939295" y="4851977"/>
            <a:ext cx="112014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288E1E-7055-EB36-ADAB-213BF4DD6947}"/>
              </a:ext>
            </a:extLst>
          </p:cNvPr>
          <p:cNvSpPr txBox="1"/>
          <p:nvPr/>
        </p:nvSpPr>
        <p:spPr>
          <a:xfrm>
            <a:off x="3994195" y="4478235"/>
            <a:ext cx="811441" cy="307777"/>
          </a:xfrm>
          <a:prstGeom prst="rect">
            <a:avLst/>
          </a:prstGeom>
          <a:noFill/>
        </p:spPr>
        <p:txBody>
          <a:bodyPr wrap="square" rtlCol="0">
            <a:spAutoFit/>
          </a:bodyPr>
          <a:lstStyle/>
          <a:p>
            <a:r>
              <a:rPr lang="en-US" dirty="0">
                <a:solidFill>
                  <a:schemeClr val="tx1"/>
                </a:solidFill>
              </a:rPr>
              <a:t>arrive</a:t>
            </a:r>
          </a:p>
        </p:txBody>
      </p:sp>
      <p:sp>
        <p:nvSpPr>
          <p:cNvPr id="23" name="TextBox 22">
            <a:extLst>
              <a:ext uri="{FF2B5EF4-FFF2-40B4-BE49-F238E27FC236}">
                <a16:creationId xmlns:a16="http://schemas.microsoft.com/office/drawing/2014/main" id="{D61A5F2D-CD0F-A82E-A31A-67122753CAE6}"/>
              </a:ext>
            </a:extLst>
          </p:cNvPr>
          <p:cNvSpPr txBox="1"/>
          <p:nvPr/>
        </p:nvSpPr>
        <p:spPr>
          <a:xfrm>
            <a:off x="6173111" y="4493823"/>
            <a:ext cx="618356" cy="307777"/>
          </a:xfrm>
          <a:prstGeom prst="rect">
            <a:avLst/>
          </a:prstGeom>
          <a:noFill/>
        </p:spPr>
        <p:txBody>
          <a:bodyPr wrap="square" rtlCol="0">
            <a:spAutoFit/>
          </a:bodyPr>
          <a:lstStyle/>
          <a:p>
            <a:r>
              <a:rPr lang="en-US" dirty="0">
                <a:solidFill>
                  <a:schemeClr val="tx1"/>
                </a:solidFill>
              </a:rPr>
              <a:t>leave</a:t>
            </a:r>
          </a:p>
        </p:txBody>
      </p:sp>
      <p:grpSp>
        <p:nvGrpSpPr>
          <p:cNvPr id="26" name="Group 25">
            <a:extLst>
              <a:ext uri="{FF2B5EF4-FFF2-40B4-BE49-F238E27FC236}">
                <a16:creationId xmlns:a16="http://schemas.microsoft.com/office/drawing/2014/main" id="{C89DFA36-4931-748F-19C8-38043C23C0EA}"/>
              </a:ext>
            </a:extLst>
          </p:cNvPr>
          <p:cNvGrpSpPr/>
          <p:nvPr/>
        </p:nvGrpSpPr>
        <p:grpSpPr>
          <a:xfrm>
            <a:off x="1907743" y="2949297"/>
            <a:ext cx="554936" cy="902118"/>
            <a:chOff x="4755608" y="4535721"/>
            <a:chExt cx="756988" cy="1230579"/>
          </a:xfrm>
        </p:grpSpPr>
        <p:sp>
          <p:nvSpPr>
            <p:cNvPr id="27" name="Delay 26">
              <a:extLst>
                <a:ext uri="{FF2B5EF4-FFF2-40B4-BE49-F238E27FC236}">
                  <a16:creationId xmlns:a16="http://schemas.microsoft.com/office/drawing/2014/main" id="{8BCA00F3-B7D9-EA89-B972-70B7CE3E7F26}"/>
                </a:ext>
              </a:extLst>
            </p:cNvPr>
            <p:cNvSpPr/>
            <p:nvPr/>
          </p:nvSpPr>
          <p:spPr>
            <a:xfrm rot="16200000">
              <a:off x="4755608" y="5009312"/>
              <a:ext cx="756988" cy="75698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CD3DD20-4C10-8BC5-E2D0-19ACC63EDBCC}"/>
                </a:ext>
              </a:extLst>
            </p:cNvPr>
            <p:cNvSpPr/>
            <p:nvPr/>
          </p:nvSpPr>
          <p:spPr>
            <a:xfrm>
              <a:off x="4841325" y="4535721"/>
              <a:ext cx="585554" cy="58555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02D4F95-F554-9252-065A-E5D54A49F41C}"/>
              </a:ext>
            </a:extLst>
          </p:cNvPr>
          <p:cNvGrpSpPr/>
          <p:nvPr/>
        </p:nvGrpSpPr>
        <p:grpSpPr>
          <a:xfrm>
            <a:off x="7240315" y="4188257"/>
            <a:ext cx="554936" cy="902118"/>
            <a:chOff x="4755608" y="4535721"/>
            <a:chExt cx="756988" cy="1230579"/>
          </a:xfrm>
        </p:grpSpPr>
        <p:sp>
          <p:nvSpPr>
            <p:cNvPr id="30" name="Delay 29">
              <a:extLst>
                <a:ext uri="{FF2B5EF4-FFF2-40B4-BE49-F238E27FC236}">
                  <a16:creationId xmlns:a16="http://schemas.microsoft.com/office/drawing/2014/main" id="{01861DF7-8A72-42A5-0CDE-14645352434C}"/>
                </a:ext>
              </a:extLst>
            </p:cNvPr>
            <p:cNvSpPr/>
            <p:nvPr/>
          </p:nvSpPr>
          <p:spPr>
            <a:xfrm rot="16200000">
              <a:off x="4755608" y="5009312"/>
              <a:ext cx="756988" cy="75698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06B95DA-6319-E36E-0C55-6CD716EE66FE}"/>
                </a:ext>
              </a:extLst>
            </p:cNvPr>
            <p:cNvSpPr/>
            <p:nvPr/>
          </p:nvSpPr>
          <p:spPr>
            <a:xfrm>
              <a:off x="4841325" y="4535721"/>
              <a:ext cx="585554" cy="58555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DCCDE1F7-0AE2-6752-8678-B8BAF0CF84A2}"/>
              </a:ext>
            </a:extLst>
          </p:cNvPr>
          <p:cNvSpPr/>
          <p:nvPr/>
        </p:nvSpPr>
        <p:spPr>
          <a:xfrm>
            <a:off x="2786666" y="3860217"/>
            <a:ext cx="351692" cy="1359877"/>
          </a:xfrm>
          <a:prstGeom prst="rect">
            <a:avLst/>
          </a:prstGeom>
          <a:solidFill>
            <a:schemeClr val="tx1"/>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D31E4A68-1439-2D94-CE36-A1C9F95A984D}"/>
              </a:ext>
            </a:extLst>
          </p:cNvPr>
          <p:cNvSpPr/>
          <p:nvPr/>
        </p:nvSpPr>
        <p:spPr>
          <a:xfrm>
            <a:off x="2012064" y="4341120"/>
            <a:ext cx="651510" cy="595666"/>
          </a:xfrm>
          <a:custGeom>
            <a:avLst/>
            <a:gdLst>
              <a:gd name="connsiteX0" fmla="*/ 0 w 800100"/>
              <a:gd name="connsiteY0" fmla="*/ 731520 h 731520"/>
              <a:gd name="connsiteX1" fmla="*/ 228600 w 800100"/>
              <a:gd name="connsiteY1" fmla="*/ 125730 h 731520"/>
              <a:gd name="connsiteX2" fmla="*/ 800100 w 800100"/>
              <a:gd name="connsiteY2" fmla="*/ 0 h 731520"/>
            </a:gdLst>
            <a:ahLst/>
            <a:cxnLst>
              <a:cxn ang="0">
                <a:pos x="connsiteX0" y="connsiteY0"/>
              </a:cxn>
              <a:cxn ang="0">
                <a:pos x="connsiteX1" y="connsiteY1"/>
              </a:cxn>
              <a:cxn ang="0">
                <a:pos x="connsiteX2" y="connsiteY2"/>
              </a:cxn>
            </a:cxnLst>
            <a:rect l="l" t="t" r="r" b="b"/>
            <a:pathLst>
              <a:path w="800100" h="731520">
                <a:moveTo>
                  <a:pt x="0" y="731520"/>
                </a:moveTo>
                <a:cubicBezTo>
                  <a:pt x="47625" y="489585"/>
                  <a:pt x="95250" y="247650"/>
                  <a:pt x="228600" y="125730"/>
                </a:cubicBezTo>
                <a:cubicBezTo>
                  <a:pt x="361950" y="3810"/>
                  <a:pt x="581025" y="1905"/>
                  <a:pt x="800100" y="0"/>
                </a:cubicBezTo>
              </a:path>
            </a:pathLst>
          </a:custGeom>
          <a:noFill/>
          <a:ln>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1300E1C-4061-A3AA-F216-805C57E7559B}"/>
              </a:ext>
            </a:extLst>
          </p:cNvPr>
          <p:cNvSpPr txBox="1"/>
          <p:nvPr/>
        </p:nvSpPr>
        <p:spPr>
          <a:xfrm>
            <a:off x="2068753" y="4493823"/>
            <a:ext cx="604622" cy="307777"/>
          </a:xfrm>
          <a:prstGeom prst="rect">
            <a:avLst/>
          </a:prstGeom>
          <a:noFill/>
        </p:spPr>
        <p:txBody>
          <a:bodyPr wrap="square" rtlCol="0">
            <a:spAutoFit/>
          </a:bodyPr>
          <a:lstStyle/>
          <a:p>
            <a:r>
              <a:rPr lang="en-US" dirty="0">
                <a:solidFill>
                  <a:schemeClr val="tx2">
                    <a:lumMod val="25000"/>
                  </a:schemeClr>
                </a:solidFill>
              </a:rPr>
              <a:t>deny</a:t>
            </a:r>
          </a:p>
        </p:txBody>
      </p:sp>
      <p:sp>
        <p:nvSpPr>
          <p:cNvPr id="39" name="TextBox 38">
            <a:extLst>
              <a:ext uri="{FF2B5EF4-FFF2-40B4-BE49-F238E27FC236}">
                <a16:creationId xmlns:a16="http://schemas.microsoft.com/office/drawing/2014/main" id="{0E10F932-9252-D087-C9C9-22BF58E8F994}"/>
              </a:ext>
            </a:extLst>
          </p:cNvPr>
          <p:cNvSpPr txBox="1"/>
          <p:nvPr/>
        </p:nvSpPr>
        <p:spPr>
          <a:xfrm>
            <a:off x="1769722" y="3942408"/>
            <a:ext cx="640306" cy="307777"/>
          </a:xfrm>
          <a:prstGeom prst="rect">
            <a:avLst/>
          </a:prstGeom>
          <a:noFill/>
        </p:spPr>
        <p:txBody>
          <a:bodyPr wrap="square" rtlCol="0">
            <a:spAutoFit/>
          </a:bodyPr>
          <a:lstStyle/>
          <a:p>
            <a:r>
              <a:rPr lang="en-US" dirty="0">
                <a:solidFill>
                  <a:schemeClr val="tx2">
                    <a:lumMod val="25000"/>
                  </a:schemeClr>
                </a:solidFill>
              </a:rPr>
              <a:t>allow</a:t>
            </a:r>
          </a:p>
        </p:txBody>
      </p:sp>
      <p:sp>
        <p:nvSpPr>
          <p:cNvPr id="40" name="Freeform 39">
            <a:extLst>
              <a:ext uri="{FF2B5EF4-FFF2-40B4-BE49-F238E27FC236}">
                <a16:creationId xmlns:a16="http://schemas.microsoft.com/office/drawing/2014/main" id="{64972692-753B-40B1-F25D-24DE00970067}"/>
              </a:ext>
            </a:extLst>
          </p:cNvPr>
          <p:cNvSpPr/>
          <p:nvPr/>
        </p:nvSpPr>
        <p:spPr>
          <a:xfrm>
            <a:off x="1819966" y="4157062"/>
            <a:ext cx="885821" cy="809893"/>
          </a:xfrm>
          <a:custGeom>
            <a:avLst/>
            <a:gdLst>
              <a:gd name="connsiteX0" fmla="*/ 0 w 800100"/>
              <a:gd name="connsiteY0" fmla="*/ 731520 h 731520"/>
              <a:gd name="connsiteX1" fmla="*/ 228600 w 800100"/>
              <a:gd name="connsiteY1" fmla="*/ 125730 h 731520"/>
              <a:gd name="connsiteX2" fmla="*/ 800100 w 800100"/>
              <a:gd name="connsiteY2" fmla="*/ 0 h 731520"/>
            </a:gdLst>
            <a:ahLst/>
            <a:cxnLst>
              <a:cxn ang="0">
                <a:pos x="connsiteX0" y="connsiteY0"/>
              </a:cxn>
              <a:cxn ang="0">
                <a:pos x="connsiteX1" y="connsiteY1"/>
              </a:cxn>
              <a:cxn ang="0">
                <a:pos x="connsiteX2" y="connsiteY2"/>
              </a:cxn>
            </a:cxnLst>
            <a:rect l="l" t="t" r="r" b="b"/>
            <a:pathLst>
              <a:path w="800100" h="731520">
                <a:moveTo>
                  <a:pt x="0" y="731520"/>
                </a:moveTo>
                <a:cubicBezTo>
                  <a:pt x="47625" y="489585"/>
                  <a:pt x="95250" y="247650"/>
                  <a:pt x="228600" y="125730"/>
                </a:cubicBezTo>
                <a:cubicBezTo>
                  <a:pt x="361950" y="3810"/>
                  <a:pt x="581025" y="1905"/>
                  <a:pt x="800100" y="0"/>
                </a:cubicBezTo>
              </a:path>
            </a:pathLst>
          </a:custGeom>
          <a:noFill/>
          <a:ln>
            <a:solidFill>
              <a:schemeClr val="tx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0335172-DA6F-2A0E-F6DC-4C889364CB74}"/>
              </a:ext>
            </a:extLst>
          </p:cNvPr>
          <p:cNvSpPr/>
          <p:nvPr/>
        </p:nvSpPr>
        <p:spPr>
          <a:xfrm rot="5400000">
            <a:off x="2120088" y="4540156"/>
            <a:ext cx="351692" cy="135987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28AFBF1-7182-BD0A-256E-497D7FD6E9D1}"/>
              </a:ext>
            </a:extLst>
          </p:cNvPr>
          <p:cNvSpPr txBox="1"/>
          <p:nvPr/>
        </p:nvSpPr>
        <p:spPr>
          <a:xfrm>
            <a:off x="1640884" y="2682065"/>
            <a:ext cx="1075892" cy="307777"/>
          </a:xfrm>
          <a:prstGeom prst="rect">
            <a:avLst/>
          </a:prstGeom>
          <a:noFill/>
        </p:spPr>
        <p:txBody>
          <a:bodyPr wrap="square" rtlCol="0">
            <a:spAutoFit/>
          </a:bodyPr>
          <a:lstStyle/>
          <a:p>
            <a:r>
              <a:rPr lang="en-US" dirty="0">
                <a:solidFill>
                  <a:schemeClr val="tx1"/>
                </a:solidFill>
              </a:rPr>
              <a:t>\ reqEnter /</a:t>
            </a:r>
          </a:p>
        </p:txBody>
      </p:sp>
      <p:sp>
        <p:nvSpPr>
          <p:cNvPr id="7" name="TextBox 6">
            <a:extLst>
              <a:ext uri="{FF2B5EF4-FFF2-40B4-BE49-F238E27FC236}">
                <a16:creationId xmlns:a16="http://schemas.microsoft.com/office/drawing/2014/main" id="{A84A584E-5DC2-15D7-67F0-A1CDAC725CC6}"/>
              </a:ext>
            </a:extLst>
          </p:cNvPr>
          <p:cNvSpPr txBox="1"/>
          <p:nvPr/>
        </p:nvSpPr>
        <p:spPr>
          <a:xfrm>
            <a:off x="7184422" y="5103822"/>
            <a:ext cx="723275" cy="307777"/>
          </a:xfrm>
          <a:prstGeom prst="rect">
            <a:avLst/>
          </a:prstGeom>
          <a:noFill/>
        </p:spPr>
        <p:txBody>
          <a:bodyPr wrap="none" rtlCol="0">
            <a:spAutoFit/>
          </a:bodyPr>
          <a:lstStyle/>
          <a:p>
            <a:r>
              <a:rPr lang="en-JP"/>
              <a:t>訪問者</a:t>
            </a:r>
          </a:p>
        </p:txBody>
      </p:sp>
      <p:sp>
        <p:nvSpPr>
          <p:cNvPr id="15" name="Rounded Rectangular Callout 14">
            <a:extLst>
              <a:ext uri="{FF2B5EF4-FFF2-40B4-BE49-F238E27FC236}">
                <a16:creationId xmlns:a16="http://schemas.microsoft.com/office/drawing/2014/main" id="{C9FE699D-FA10-90BE-1886-47B6457E8870}"/>
              </a:ext>
            </a:extLst>
          </p:cNvPr>
          <p:cNvSpPr/>
          <p:nvPr/>
        </p:nvSpPr>
        <p:spPr>
          <a:xfrm>
            <a:off x="7184422" y="2763860"/>
            <a:ext cx="1828302" cy="1121785"/>
          </a:xfrm>
          <a:prstGeom prst="wedgeRoundRectCallout">
            <a:avLst>
              <a:gd name="adj1" fmla="val -30065"/>
              <a:gd name="adj2" fmla="val 7678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200" b="1" u="sng" dirty="0">
                <a:solidFill>
                  <a:schemeClr val="tx2">
                    <a:lumMod val="25000"/>
                  </a:schemeClr>
                </a:solidFill>
              </a:rPr>
              <a:t>訪問者が起こす事象</a:t>
            </a:r>
          </a:p>
          <a:p>
            <a:pPr algn="ctr"/>
            <a:endParaRPr lang="en-JP" sz="1000" dirty="0">
              <a:solidFill>
                <a:schemeClr val="tx2">
                  <a:lumMod val="25000"/>
                </a:schemeClr>
              </a:solidFill>
            </a:endParaRPr>
          </a:p>
          <a:p>
            <a:r>
              <a:rPr lang="en-JP" sz="1200" dirty="0">
                <a:solidFill>
                  <a:schemeClr val="tx2">
                    <a:lumMod val="25000"/>
                  </a:schemeClr>
                </a:solidFill>
              </a:rPr>
              <a:t>・reqEnter：入室依頼</a:t>
            </a:r>
          </a:p>
          <a:p>
            <a:r>
              <a:rPr lang="en-JP" sz="1200" dirty="0">
                <a:solidFill>
                  <a:schemeClr val="tx2">
                    <a:lumMod val="25000"/>
                  </a:schemeClr>
                </a:solidFill>
              </a:rPr>
              <a:t>・arrive：入室</a:t>
            </a:r>
          </a:p>
          <a:p>
            <a:r>
              <a:rPr lang="en-JP" sz="1200" dirty="0">
                <a:solidFill>
                  <a:schemeClr val="tx2">
                    <a:lumMod val="25000"/>
                  </a:schemeClr>
                </a:solidFill>
              </a:rPr>
              <a:t>・leave：退室</a:t>
            </a:r>
          </a:p>
        </p:txBody>
      </p:sp>
      <p:sp>
        <p:nvSpPr>
          <p:cNvPr id="16" name="Rounded Rectangular Callout 15">
            <a:extLst>
              <a:ext uri="{FF2B5EF4-FFF2-40B4-BE49-F238E27FC236}">
                <a16:creationId xmlns:a16="http://schemas.microsoft.com/office/drawing/2014/main" id="{676DCE32-F593-4A64-07C1-50AF73DFD424}"/>
              </a:ext>
            </a:extLst>
          </p:cNvPr>
          <p:cNvSpPr/>
          <p:nvPr/>
        </p:nvSpPr>
        <p:spPr>
          <a:xfrm>
            <a:off x="115440" y="5438899"/>
            <a:ext cx="1895630" cy="1079210"/>
          </a:xfrm>
          <a:prstGeom prst="wedgeRoundRectCallout">
            <a:avLst>
              <a:gd name="adj1" fmla="val 86254"/>
              <a:gd name="adj2" fmla="val -66645"/>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JP" sz="1200" b="1" u="sng" dirty="0">
                <a:solidFill>
                  <a:schemeClr val="tx2">
                    <a:lumMod val="25000"/>
                  </a:schemeClr>
                </a:solidFill>
              </a:rPr>
              <a:t>システムが起こす事象</a:t>
            </a:r>
          </a:p>
          <a:p>
            <a:pPr algn="ctr"/>
            <a:endParaRPr lang="en-JP" sz="900" dirty="0">
              <a:solidFill>
                <a:schemeClr val="tx2">
                  <a:lumMod val="25000"/>
                </a:schemeClr>
              </a:solidFill>
            </a:endParaRPr>
          </a:p>
          <a:p>
            <a:r>
              <a:rPr lang="en-JP" sz="1200" dirty="0">
                <a:solidFill>
                  <a:schemeClr val="tx2">
                    <a:lumMod val="25000"/>
                  </a:schemeClr>
                </a:solidFill>
              </a:rPr>
              <a:t>・allow：入室の許可</a:t>
            </a:r>
          </a:p>
          <a:p>
            <a:r>
              <a:rPr lang="en-JP" sz="1200" dirty="0">
                <a:solidFill>
                  <a:schemeClr val="tx2">
                    <a:lumMod val="25000"/>
                  </a:schemeClr>
                </a:solidFill>
              </a:rPr>
              <a:t>・deny：入室の拒否</a:t>
            </a:r>
          </a:p>
        </p:txBody>
      </p:sp>
      <p:sp>
        <p:nvSpPr>
          <p:cNvPr id="24" name="TextBox 23">
            <a:extLst>
              <a:ext uri="{FF2B5EF4-FFF2-40B4-BE49-F238E27FC236}">
                <a16:creationId xmlns:a16="http://schemas.microsoft.com/office/drawing/2014/main" id="{6D185BC3-91B9-8957-CC7A-74EC1CB66082}"/>
              </a:ext>
            </a:extLst>
          </p:cNvPr>
          <p:cNvSpPr txBox="1"/>
          <p:nvPr/>
        </p:nvSpPr>
        <p:spPr>
          <a:xfrm>
            <a:off x="7744043" y="3919031"/>
            <a:ext cx="1313180" cy="261610"/>
          </a:xfrm>
          <a:prstGeom prst="rect">
            <a:avLst/>
          </a:prstGeom>
          <a:noFill/>
        </p:spPr>
        <p:txBody>
          <a:bodyPr wrap="none" rtlCol="0">
            <a:spAutoFit/>
          </a:bodyPr>
          <a:lstStyle/>
          <a:p>
            <a:r>
              <a:rPr lang="en-JP" sz="1100"/>
              <a:t>※制御不能な事象</a:t>
            </a:r>
          </a:p>
        </p:txBody>
      </p:sp>
      <p:sp>
        <p:nvSpPr>
          <p:cNvPr id="25" name="TextBox 24">
            <a:extLst>
              <a:ext uri="{FF2B5EF4-FFF2-40B4-BE49-F238E27FC236}">
                <a16:creationId xmlns:a16="http://schemas.microsoft.com/office/drawing/2014/main" id="{D36862FB-660B-A9CA-0B20-D7C45A1C6583}"/>
              </a:ext>
            </a:extLst>
          </p:cNvPr>
          <p:cNvSpPr txBox="1"/>
          <p:nvPr/>
        </p:nvSpPr>
        <p:spPr>
          <a:xfrm>
            <a:off x="78478" y="5174850"/>
            <a:ext cx="1313180" cy="261610"/>
          </a:xfrm>
          <a:prstGeom prst="rect">
            <a:avLst/>
          </a:prstGeom>
          <a:noFill/>
        </p:spPr>
        <p:txBody>
          <a:bodyPr wrap="none" rtlCol="0">
            <a:spAutoFit/>
          </a:bodyPr>
          <a:lstStyle/>
          <a:p>
            <a:r>
              <a:rPr lang="en-JP" sz="1100"/>
              <a:t>※制御可能な事象</a:t>
            </a:r>
          </a:p>
        </p:txBody>
      </p:sp>
    </p:spTree>
    <p:extLst>
      <p:ext uri="{BB962C8B-B14F-4D97-AF65-F5344CB8AC3E}">
        <p14:creationId xmlns:p14="http://schemas.microsoft.com/office/powerpoint/2010/main" val="25801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30</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参考：制御器を用いたシステム運用</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43364A0E-DA40-2D5C-16B8-C2159FFA556D}"/>
              </a:ext>
            </a:extLst>
          </p:cNvPr>
          <p:cNvSpPr/>
          <p:nvPr/>
        </p:nvSpPr>
        <p:spPr>
          <a:xfrm>
            <a:off x="627320" y="1286531"/>
            <a:ext cx="435935" cy="4359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 Placeholder 2">
            <a:extLst>
              <a:ext uri="{FF2B5EF4-FFF2-40B4-BE49-F238E27FC236}">
                <a16:creationId xmlns:a16="http://schemas.microsoft.com/office/drawing/2014/main" id="{4960C918-C9AB-D589-F566-2B8FDB62AD0B}"/>
              </a:ext>
            </a:extLst>
          </p:cNvPr>
          <p:cNvSpPr txBox="1">
            <a:spLocks/>
          </p:cNvSpPr>
          <p:nvPr/>
        </p:nvSpPr>
        <p:spPr>
          <a:xfrm>
            <a:off x="558800" y="1134151"/>
            <a:ext cx="8585200" cy="8895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solidFill>
                  <a:schemeClr val="bg1"/>
                </a:solidFill>
              </a:rPr>
              <a:t>例</a:t>
            </a:r>
            <a:r>
              <a:rPr lang="en-US" altLang="ja-JP" sz="2400" dirty="0">
                <a:solidFill>
                  <a:schemeClr val="tx2">
                    <a:lumMod val="25000"/>
                  </a:schemeClr>
                </a:solidFill>
              </a:rPr>
              <a:t>  </a:t>
            </a:r>
            <a:r>
              <a:rPr lang="ja-JP" altLang="en-US" sz="2400">
                <a:solidFill>
                  <a:schemeClr val="tx2">
                    <a:lumMod val="25000"/>
                  </a:schemeClr>
                </a:solidFill>
              </a:rPr>
              <a:t>自己適応ロボットシステム</a:t>
            </a:r>
            <a:endParaRPr lang="en-US" altLang="ja-JP" sz="2400" dirty="0">
              <a:solidFill>
                <a:schemeClr val="tx2">
                  <a:lumMod val="25000"/>
                </a:schemeClr>
              </a:solidFill>
            </a:endParaRPr>
          </a:p>
        </p:txBody>
      </p:sp>
      <p:sp>
        <p:nvSpPr>
          <p:cNvPr id="8" name="TextBox 7">
            <a:extLst>
              <a:ext uri="{FF2B5EF4-FFF2-40B4-BE49-F238E27FC236}">
                <a16:creationId xmlns:a16="http://schemas.microsoft.com/office/drawing/2014/main" id="{901174BE-0BD6-562F-24D7-C1BA8E7128E4}"/>
              </a:ext>
            </a:extLst>
          </p:cNvPr>
          <p:cNvSpPr txBox="1"/>
          <p:nvPr/>
        </p:nvSpPr>
        <p:spPr>
          <a:xfrm>
            <a:off x="3847723" y="4037846"/>
            <a:ext cx="814647" cy="307777"/>
          </a:xfrm>
          <a:prstGeom prst="rect">
            <a:avLst/>
          </a:prstGeom>
          <a:noFill/>
        </p:spPr>
        <p:txBody>
          <a:bodyPr wrap="none" rtlCol="0">
            <a:spAutoFit/>
          </a:bodyPr>
          <a:lstStyle/>
          <a:p>
            <a:r>
              <a:rPr lang="en-JP" dirty="0"/>
              <a:t>ACSOS</a:t>
            </a:r>
          </a:p>
        </p:txBody>
      </p:sp>
    </p:spTree>
    <p:extLst>
      <p:ext uri="{BB962C8B-B14F-4D97-AF65-F5344CB8AC3E}">
        <p14:creationId xmlns:p14="http://schemas.microsoft.com/office/powerpoint/2010/main" val="473023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rgbClr val="2185C6"/>
          </a:solidFill>
          <a:effectLst>
            <a:outerShdw blurRad="63500" sx="102000" sy="102000" algn="ctr" rotWithShape="0">
              <a:prstClr val="black">
                <a:alpha val="40000"/>
              </a:prstClr>
            </a:outerShdw>
          </a:effectLst>
        </p:spPr>
        <p:txBody>
          <a:bodyPr anchor="ctr"/>
          <a:lstStyle/>
          <a:p>
            <a:pPr algn="ct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以降：スライド編集用スライド</a:t>
            </a:r>
            <a:endPar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409465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ounded Rectangle 91">
            <a:extLst>
              <a:ext uri="{FF2B5EF4-FFF2-40B4-BE49-F238E27FC236}">
                <a16:creationId xmlns:a16="http://schemas.microsoft.com/office/drawing/2014/main" id="{EDC6ABF2-F9AE-6635-B836-4435169FFD81}"/>
              </a:ext>
            </a:extLst>
          </p:cNvPr>
          <p:cNvSpPr/>
          <p:nvPr/>
        </p:nvSpPr>
        <p:spPr>
          <a:xfrm>
            <a:off x="1312751" y="4445741"/>
            <a:ext cx="4825499" cy="1948504"/>
          </a:xfrm>
          <a:prstGeom prst="roundRect">
            <a:avLst/>
          </a:prstGeom>
          <a:solidFill>
            <a:srgbClr val="FFC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32</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まとめ</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26733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ゲーム空間の一括構築は</a:t>
            </a:r>
            <a:r>
              <a:rPr lang="ja-JP" altLang="en-JP" sz="2400">
                <a:solidFill>
                  <a:schemeClr val="tx2">
                    <a:lumMod val="25000"/>
                  </a:schemeClr>
                </a:solidFill>
                <a:latin typeface="Lato" panose="020F0502020204030203" pitchFamily="34" charset="0"/>
                <a:cs typeface="Lato" panose="020F0502020204030203" pitchFamily="34" charset="0"/>
              </a:rPr>
              <a:t>ゲーム</a:t>
            </a:r>
            <a:r>
              <a:rPr lang="ja-JP" altLang="en-US" sz="2400">
                <a:solidFill>
                  <a:schemeClr val="tx2">
                    <a:lumMod val="25000"/>
                  </a:schemeClr>
                </a:solidFill>
                <a:latin typeface="Lato" panose="020F0502020204030203" pitchFamily="34" charset="0"/>
                <a:cs typeface="Lato" panose="020F0502020204030203" pitchFamily="34" charset="0"/>
              </a:rPr>
              <a:t>空間</a:t>
            </a:r>
            <a:r>
              <a:rPr lang="ja-JP" altLang="en-JP" sz="2400">
                <a:solidFill>
                  <a:schemeClr val="tx2">
                    <a:lumMod val="25000"/>
                  </a:schemeClr>
                </a:solidFill>
                <a:latin typeface="Lato" panose="020F0502020204030203" pitchFamily="34" charset="0"/>
                <a:cs typeface="Lato" panose="020F0502020204030203" pitchFamily="34" charset="0"/>
              </a:rPr>
              <a:t>構築におけるオーバヘッドを</a:t>
            </a:r>
            <a:r>
              <a:rPr lang="ja-JP" altLang="en-US" sz="2400">
                <a:solidFill>
                  <a:schemeClr val="tx2">
                    <a:lumMod val="25000"/>
                  </a:schemeClr>
                </a:solidFill>
                <a:latin typeface="Lato" panose="020F0502020204030203" pitchFamily="34" charset="0"/>
                <a:cs typeface="Lato" panose="020F0502020204030203" pitchFamily="34" charset="0"/>
              </a:rPr>
              <a:t>解消することが確認された</a:t>
            </a:r>
            <a:endParaRPr lang="en-US" altLang="ja-JP" sz="2400" b="1">
              <a:solidFill>
                <a:schemeClr val="tx2">
                  <a:lumMod val="25000"/>
                </a:schemeClr>
              </a:solidFill>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ゲーム空間のサイズは小さくならない</a:t>
            </a:r>
            <a:endParaRPr lang="en-US" altLang="ja-JP" sz="2400" b="1">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・ゲーム空間構築過程における計算空間を削減するため，</a:t>
            </a:r>
            <a:r>
              <a:rPr lang="ja-JP" altLang="en-US" sz="2400" u="sng">
                <a:solidFill>
                  <a:srgbClr val="FF0000"/>
                </a:solidFill>
                <a:latin typeface="Lato" panose="020F0502020204030203" pitchFamily="34" charset="0"/>
                <a:cs typeface="Lato" panose="020F0502020204030203" pitchFamily="34" charset="0"/>
              </a:rPr>
              <a:t>合成されるゲーム空間は従来手法と同じ</a:t>
            </a:r>
            <a:endParaRPr lang="en-US" altLang="ja-JP" sz="2400" u="sng" dirty="0">
              <a:solidFill>
                <a:srgbClr val="FF0000"/>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a:t>
            </a:r>
            <a:r>
              <a:rPr lang="ja-JP" altLang="en-JP" sz="2400" b="0" i="0">
                <a:solidFill>
                  <a:schemeClr val="tx2">
                    <a:lumMod val="25000"/>
                  </a:schemeClr>
                </a:solidFill>
                <a:effectLst/>
                <a:latin typeface="Lato" panose="020F0502020204030203" pitchFamily="34" charset="0"/>
                <a:cs typeface="Lato" panose="020F0502020204030203" pitchFamily="34" charset="0"/>
              </a:rPr>
              <a:t>ゲーム空間が</a:t>
            </a:r>
            <a:r>
              <a:rPr lang="ja-JP" altLang="en-US" sz="2400" b="0" i="0">
                <a:solidFill>
                  <a:schemeClr val="tx2">
                    <a:lumMod val="25000"/>
                  </a:schemeClr>
                </a:solidFill>
                <a:effectLst/>
                <a:latin typeface="Lato" panose="020F0502020204030203" pitchFamily="34" charset="0"/>
                <a:cs typeface="Lato" panose="020F0502020204030203" pitchFamily="34" charset="0"/>
              </a:rPr>
              <a:t>ボトルネック</a:t>
            </a:r>
            <a:r>
              <a:rPr lang="ja-JP" altLang="en-JP" sz="2400" b="0" i="0">
                <a:solidFill>
                  <a:schemeClr val="tx2">
                    <a:lumMod val="25000"/>
                  </a:schemeClr>
                </a:solidFill>
                <a:effectLst/>
                <a:latin typeface="Lato" panose="020F0502020204030203" pitchFamily="34" charset="0"/>
                <a:cs typeface="Lato" panose="020F0502020204030203" pitchFamily="34" charset="0"/>
              </a:rPr>
              <a:t>となる</a:t>
            </a:r>
            <a:r>
              <a:rPr lang="ja-JP" altLang="en-US" sz="2400" b="0" i="0">
                <a:solidFill>
                  <a:schemeClr val="tx2">
                    <a:lumMod val="25000"/>
                  </a:schemeClr>
                </a:solidFill>
                <a:effectLst/>
                <a:latin typeface="Lato" panose="020F0502020204030203" pitchFamily="34" charset="0"/>
                <a:cs typeface="Lato" panose="020F0502020204030203" pitchFamily="34" charset="0"/>
              </a:rPr>
              <a:t>システムには効果なし</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59" name="Chevron 58">
            <a:extLst>
              <a:ext uri="{FF2B5EF4-FFF2-40B4-BE49-F238E27FC236}">
                <a16:creationId xmlns:a16="http://schemas.microsoft.com/office/drawing/2014/main" id="{002FB22C-13BF-42E0-C540-3A752B1757C5}"/>
              </a:ext>
            </a:extLst>
          </p:cNvPr>
          <p:cNvSpPr/>
          <p:nvPr/>
        </p:nvSpPr>
        <p:spPr>
          <a:xfrm>
            <a:off x="1379753" y="4834177"/>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60" name="Elbow Connector 59">
            <a:extLst>
              <a:ext uri="{FF2B5EF4-FFF2-40B4-BE49-F238E27FC236}">
                <a16:creationId xmlns:a16="http://schemas.microsoft.com/office/drawing/2014/main" id="{8DC62F3A-A914-71A9-6290-4E2D69C52B31}"/>
              </a:ext>
            </a:extLst>
          </p:cNvPr>
          <p:cNvCxnSpPr>
            <a:cxnSpLocks/>
            <a:stCxn id="63" idx="3"/>
            <a:endCxn id="72" idx="1"/>
          </p:cNvCxnSpPr>
          <p:nvPr/>
        </p:nvCxnSpPr>
        <p:spPr>
          <a:xfrm flipV="1">
            <a:off x="1238876" y="5516665"/>
            <a:ext cx="2215012" cy="435460"/>
          </a:xfrm>
          <a:prstGeom prst="bentConnector3">
            <a:avLst>
              <a:gd name="adj1" fmla="val 900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316D7F95-12B7-DCB1-3884-23B8DA5E9CA3}"/>
              </a:ext>
            </a:extLst>
          </p:cNvPr>
          <p:cNvSpPr/>
          <p:nvPr/>
        </p:nvSpPr>
        <p:spPr>
          <a:xfrm>
            <a:off x="238229" y="4779452"/>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62" name="Rounded Rectangle 61">
            <a:extLst>
              <a:ext uri="{FF2B5EF4-FFF2-40B4-BE49-F238E27FC236}">
                <a16:creationId xmlns:a16="http://schemas.microsoft.com/office/drawing/2014/main" id="{86A9FAFA-9430-8807-CA75-9D6803685B10}"/>
              </a:ext>
            </a:extLst>
          </p:cNvPr>
          <p:cNvSpPr/>
          <p:nvPr/>
        </p:nvSpPr>
        <p:spPr>
          <a:xfrm>
            <a:off x="237368" y="5164836"/>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63" name="Rounded Rectangle 62">
            <a:extLst>
              <a:ext uri="{FF2B5EF4-FFF2-40B4-BE49-F238E27FC236}">
                <a16:creationId xmlns:a16="http://schemas.microsoft.com/office/drawing/2014/main" id="{C45C861F-1D9C-A721-1EE3-7BC455F5D285}"/>
              </a:ext>
            </a:extLst>
          </p:cNvPr>
          <p:cNvSpPr/>
          <p:nvPr/>
        </p:nvSpPr>
        <p:spPr>
          <a:xfrm>
            <a:off x="237368" y="577962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64" name="Rounded Rectangle 63">
            <a:extLst>
              <a:ext uri="{FF2B5EF4-FFF2-40B4-BE49-F238E27FC236}">
                <a16:creationId xmlns:a16="http://schemas.microsoft.com/office/drawing/2014/main" id="{69106E2E-EC1B-E3CB-A827-C4894212DD12}"/>
              </a:ext>
            </a:extLst>
          </p:cNvPr>
          <p:cNvSpPr/>
          <p:nvPr/>
        </p:nvSpPr>
        <p:spPr>
          <a:xfrm>
            <a:off x="8230945" y="5300095"/>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65" name="Elbow Connector 64">
            <a:extLst>
              <a:ext uri="{FF2B5EF4-FFF2-40B4-BE49-F238E27FC236}">
                <a16:creationId xmlns:a16="http://schemas.microsoft.com/office/drawing/2014/main" id="{4E283EB5-3B1D-DF8E-2C8F-11FC931D12B4}"/>
              </a:ext>
            </a:extLst>
          </p:cNvPr>
          <p:cNvCxnSpPr>
            <a:cxnSpLocks/>
            <a:stCxn id="61" idx="3"/>
            <a:endCxn id="59" idx="1"/>
          </p:cNvCxnSpPr>
          <p:nvPr/>
        </p:nvCxnSpPr>
        <p:spPr>
          <a:xfrm>
            <a:off x="1238997" y="4951957"/>
            <a:ext cx="226663"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9B95742-AC3B-90EF-EBE2-8AB8045A5E61}"/>
              </a:ext>
            </a:extLst>
          </p:cNvPr>
          <p:cNvCxnSpPr>
            <a:cxnSpLocks/>
            <a:stCxn id="76" idx="3"/>
            <a:endCxn id="73" idx="1"/>
          </p:cNvCxnSpPr>
          <p:nvPr/>
        </p:nvCxnSpPr>
        <p:spPr>
          <a:xfrm>
            <a:off x="6981278" y="5516665"/>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AE70921-B1FF-3A92-92BE-93987B63DBA6}"/>
              </a:ext>
            </a:extLst>
          </p:cNvPr>
          <p:cNvCxnSpPr>
            <a:cxnSpLocks/>
            <a:stCxn id="73" idx="3"/>
            <a:endCxn id="64" idx="1"/>
          </p:cNvCxnSpPr>
          <p:nvPr/>
        </p:nvCxnSpPr>
        <p:spPr>
          <a:xfrm flipV="1">
            <a:off x="8014074" y="5516664"/>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4A121909-8D5E-09BA-CAC6-DBC026860153}"/>
              </a:ext>
            </a:extLst>
          </p:cNvPr>
          <p:cNvCxnSpPr>
            <a:cxnSpLocks/>
            <a:stCxn id="62" idx="3"/>
            <a:endCxn id="59" idx="1"/>
          </p:cNvCxnSpPr>
          <p:nvPr/>
        </p:nvCxnSpPr>
        <p:spPr>
          <a:xfrm flipV="1">
            <a:off x="1238876" y="5124461"/>
            <a:ext cx="226784"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10DBFE39-5A57-51F4-82FD-7F0D302EDD3F}"/>
              </a:ext>
            </a:extLst>
          </p:cNvPr>
          <p:cNvCxnSpPr>
            <a:cxnSpLocks/>
            <a:stCxn id="70" idx="3"/>
            <a:endCxn id="72" idx="1"/>
          </p:cNvCxnSpPr>
          <p:nvPr/>
        </p:nvCxnSpPr>
        <p:spPr>
          <a:xfrm>
            <a:off x="3005754" y="5118872"/>
            <a:ext cx="448134" cy="3977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4F409324-256D-6FC4-9488-5759CDB82638}"/>
              </a:ext>
            </a:extLst>
          </p:cNvPr>
          <p:cNvSpPr/>
          <p:nvPr/>
        </p:nvSpPr>
        <p:spPr>
          <a:xfrm>
            <a:off x="2243835" y="4772948"/>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71" name="Straight Arrow Connector 70">
            <a:extLst>
              <a:ext uri="{FF2B5EF4-FFF2-40B4-BE49-F238E27FC236}">
                <a16:creationId xmlns:a16="http://schemas.microsoft.com/office/drawing/2014/main" id="{884EB6E6-9A13-E904-086F-4BB95B078321}"/>
              </a:ext>
            </a:extLst>
          </p:cNvPr>
          <p:cNvCxnSpPr>
            <a:cxnSpLocks/>
            <a:stCxn id="59" idx="3"/>
            <a:endCxn id="70" idx="1"/>
          </p:cNvCxnSpPr>
          <p:nvPr/>
        </p:nvCxnSpPr>
        <p:spPr>
          <a:xfrm flipV="1">
            <a:off x="2141672" y="5118872"/>
            <a:ext cx="10216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Chevron 71">
            <a:extLst>
              <a:ext uri="{FF2B5EF4-FFF2-40B4-BE49-F238E27FC236}">
                <a16:creationId xmlns:a16="http://schemas.microsoft.com/office/drawing/2014/main" id="{20C96399-1663-1310-0E31-AD7AD75C3A73}"/>
              </a:ext>
            </a:extLst>
          </p:cNvPr>
          <p:cNvSpPr/>
          <p:nvPr/>
        </p:nvSpPr>
        <p:spPr>
          <a:xfrm>
            <a:off x="3367981" y="5226381"/>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73" name="Chevron 72">
            <a:extLst>
              <a:ext uri="{FF2B5EF4-FFF2-40B4-BE49-F238E27FC236}">
                <a16:creationId xmlns:a16="http://schemas.microsoft.com/office/drawing/2014/main" id="{6A209122-24ED-B613-0562-A2D591E5DB27}"/>
              </a:ext>
            </a:extLst>
          </p:cNvPr>
          <p:cNvSpPr/>
          <p:nvPr/>
        </p:nvSpPr>
        <p:spPr>
          <a:xfrm>
            <a:off x="7234363" y="5226381"/>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74" name="Straight Arrow Connector 73">
            <a:extLst>
              <a:ext uri="{FF2B5EF4-FFF2-40B4-BE49-F238E27FC236}">
                <a16:creationId xmlns:a16="http://schemas.microsoft.com/office/drawing/2014/main" id="{30CA79DE-0679-013D-5F84-C08B675ABEB3}"/>
              </a:ext>
            </a:extLst>
          </p:cNvPr>
          <p:cNvCxnSpPr>
            <a:cxnSpLocks/>
            <a:stCxn id="72" idx="3"/>
            <a:endCxn id="75" idx="1"/>
          </p:cNvCxnSpPr>
          <p:nvPr/>
        </p:nvCxnSpPr>
        <p:spPr>
          <a:xfrm>
            <a:off x="4230693" y="5516665"/>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0DBF40B6-DB31-552D-21CB-008CD6174D3C}"/>
              </a:ext>
            </a:extLst>
          </p:cNvPr>
          <p:cNvSpPr/>
          <p:nvPr/>
        </p:nvSpPr>
        <p:spPr>
          <a:xfrm>
            <a:off x="4378915" y="5170741"/>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76" name="Rounded Rectangle 75">
            <a:extLst>
              <a:ext uri="{FF2B5EF4-FFF2-40B4-BE49-F238E27FC236}">
                <a16:creationId xmlns:a16="http://schemas.microsoft.com/office/drawing/2014/main" id="{776A699E-26D5-AEAA-6EFD-CCCF3B9D55EE}"/>
              </a:ext>
            </a:extLst>
          </p:cNvPr>
          <p:cNvSpPr/>
          <p:nvPr/>
        </p:nvSpPr>
        <p:spPr>
          <a:xfrm>
            <a:off x="6219359" y="5170741"/>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77" name="Chevron 76">
            <a:extLst>
              <a:ext uri="{FF2B5EF4-FFF2-40B4-BE49-F238E27FC236}">
                <a16:creationId xmlns:a16="http://schemas.microsoft.com/office/drawing/2014/main" id="{0885B831-9FB7-1AFB-59A6-721E789360BC}"/>
              </a:ext>
            </a:extLst>
          </p:cNvPr>
          <p:cNvSpPr/>
          <p:nvPr/>
        </p:nvSpPr>
        <p:spPr>
          <a:xfrm>
            <a:off x="5294332" y="5228851"/>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78" name="Straight Arrow Connector 77">
            <a:extLst>
              <a:ext uri="{FF2B5EF4-FFF2-40B4-BE49-F238E27FC236}">
                <a16:creationId xmlns:a16="http://schemas.microsoft.com/office/drawing/2014/main" id="{FFE27566-0E0B-675D-3BFF-504762981197}"/>
              </a:ext>
            </a:extLst>
          </p:cNvPr>
          <p:cNvCxnSpPr>
            <a:cxnSpLocks/>
            <a:stCxn id="77" idx="3"/>
            <a:endCxn id="76" idx="1"/>
          </p:cNvCxnSpPr>
          <p:nvPr/>
        </p:nvCxnSpPr>
        <p:spPr>
          <a:xfrm flipV="1">
            <a:off x="6065861" y="5516665"/>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DFC2D9C-E247-DB08-C0A8-270937BD38A9}"/>
              </a:ext>
            </a:extLst>
          </p:cNvPr>
          <p:cNvCxnSpPr>
            <a:cxnSpLocks/>
            <a:stCxn id="75" idx="3"/>
            <a:endCxn id="77" idx="1"/>
          </p:cNvCxnSpPr>
          <p:nvPr/>
        </p:nvCxnSpPr>
        <p:spPr>
          <a:xfrm>
            <a:off x="5140834" y="5516665"/>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961102F-A565-515F-43FC-C4CEC6C8EAB2}"/>
              </a:ext>
            </a:extLst>
          </p:cNvPr>
          <p:cNvSpPr txBox="1"/>
          <p:nvPr/>
        </p:nvSpPr>
        <p:spPr>
          <a:xfrm>
            <a:off x="1942963" y="6394245"/>
            <a:ext cx="3595856" cy="307777"/>
          </a:xfrm>
          <a:prstGeom prst="rect">
            <a:avLst/>
          </a:prstGeom>
          <a:noFill/>
        </p:spPr>
        <p:txBody>
          <a:bodyPr wrap="none" rtlCol="0">
            <a:spAutoFit/>
          </a:bodyPr>
          <a:lstStyle/>
          <a:p>
            <a:r>
              <a:rPr lang="en-JP" dirty="0">
                <a:solidFill>
                  <a:srgbClr val="FF9715"/>
                </a:solidFill>
              </a:rPr>
              <a:t>ゲーム空間の一括手法が改善したプロセス</a:t>
            </a:r>
          </a:p>
        </p:txBody>
      </p:sp>
      <p:sp>
        <p:nvSpPr>
          <p:cNvPr id="94" name="Rounded Rectangular Callout 93">
            <a:extLst>
              <a:ext uri="{FF2B5EF4-FFF2-40B4-BE49-F238E27FC236}">
                <a16:creationId xmlns:a16="http://schemas.microsoft.com/office/drawing/2014/main" id="{DD42E595-B8B7-EF24-6E9B-F71E873588F3}"/>
              </a:ext>
            </a:extLst>
          </p:cNvPr>
          <p:cNvSpPr/>
          <p:nvPr/>
        </p:nvSpPr>
        <p:spPr>
          <a:xfrm>
            <a:off x="4230693" y="3935269"/>
            <a:ext cx="4716398" cy="879469"/>
          </a:xfrm>
          <a:prstGeom prst="wedgeRoundRectCallout">
            <a:avLst>
              <a:gd name="adj1" fmla="val -2716"/>
              <a:gd name="adj2" fmla="val 98530"/>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b="1" dirty="0"/>
              <a:t>生成されるゲーム空間は同じ</a:t>
            </a:r>
          </a:p>
          <a:p>
            <a:pPr algn="ctr"/>
            <a:r>
              <a:rPr lang="en-JP" dirty="0"/>
              <a:t>→ゲーム空間がボトルネックとなっていた場合効果なし</a:t>
            </a:r>
          </a:p>
        </p:txBody>
      </p:sp>
      <p:sp>
        <p:nvSpPr>
          <p:cNvPr id="95" name="TextBox 94">
            <a:extLst>
              <a:ext uri="{FF2B5EF4-FFF2-40B4-BE49-F238E27FC236}">
                <a16:creationId xmlns:a16="http://schemas.microsoft.com/office/drawing/2014/main" id="{ADEAD98D-5AB2-BE2E-2C93-D05B3A46DF62}"/>
              </a:ext>
            </a:extLst>
          </p:cNvPr>
          <p:cNvSpPr txBox="1"/>
          <p:nvPr/>
        </p:nvSpPr>
        <p:spPr>
          <a:xfrm>
            <a:off x="196909" y="4022077"/>
            <a:ext cx="2339102" cy="307777"/>
          </a:xfrm>
          <a:prstGeom prst="rect">
            <a:avLst/>
          </a:prstGeom>
          <a:noFill/>
        </p:spPr>
        <p:txBody>
          <a:bodyPr wrap="none" rtlCol="0">
            <a:spAutoFit/>
          </a:bodyPr>
          <a:lstStyle/>
          <a:p>
            <a:r>
              <a:rPr lang="en-JP" dirty="0"/>
              <a:t>例）従来の離散制御器合成</a:t>
            </a:r>
          </a:p>
        </p:txBody>
      </p:sp>
    </p:spTree>
    <p:extLst>
      <p:ext uri="{BB962C8B-B14F-4D97-AF65-F5344CB8AC3E}">
        <p14:creationId xmlns:p14="http://schemas.microsoft.com/office/powerpoint/2010/main" val="143776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33</a:t>
              </a:fld>
              <a:endParaRPr lang="en" sz="3600" dirty="0">
                <a:solidFill>
                  <a:schemeClr val="bg1"/>
                </a:solidFill>
              </a:endParaRPr>
            </a:p>
          </p:txBody>
        </p:sp>
      </p:gr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議論</a:t>
            </a:r>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（制御器の段階構築</a:t>
            </a:r>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p>
        </p:txBody>
      </p:sp>
      <p:sp>
        <p:nvSpPr>
          <p:cNvPr id="42" name="Text Placeholder 2">
            <a:extLst>
              <a:ext uri="{FF2B5EF4-FFF2-40B4-BE49-F238E27FC236}">
                <a16:creationId xmlns:a16="http://schemas.microsoft.com/office/drawing/2014/main" id="{8AF50C3C-D98D-CE81-D559-A735F8A96486}"/>
              </a:ext>
            </a:extLst>
          </p:cNvPr>
          <p:cNvSpPr txBox="1">
            <a:spLocks/>
          </p:cNvSpPr>
          <p:nvPr/>
        </p:nvSpPr>
        <p:spPr>
          <a:xfrm>
            <a:off x="558800" y="1132118"/>
            <a:ext cx="8585200" cy="15074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1">
                <a:solidFill>
                  <a:schemeClr val="tx2">
                    <a:lumMod val="25000"/>
                  </a:schemeClr>
                </a:solidFill>
                <a:latin typeface="Lato" panose="020F0502020204030203" pitchFamily="34" charset="0"/>
                <a:cs typeface="Lato" panose="020F0502020204030203" pitchFamily="34" charset="0"/>
              </a:rPr>
              <a:t>削減効果が監視モデルと</a:t>
            </a:r>
            <a:r>
              <a:rPr lang="ja-JP" altLang="en-JP" sz="2400" b="1">
                <a:solidFill>
                  <a:schemeClr val="tx2">
                    <a:lumMod val="25000"/>
                  </a:schemeClr>
                </a:solidFill>
                <a:latin typeface="Lato" panose="020F0502020204030203" pitchFamily="34" charset="0"/>
                <a:cs typeface="Lato" panose="020F0502020204030203" pitchFamily="34" charset="0"/>
              </a:rPr>
              <a:t>環境モデルの構造に依存</a:t>
            </a:r>
            <a:endParaRPr lang="en-US" altLang="ja-JP" sz="2800" b="1"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全監視モデルの監視対象が</a:t>
            </a:r>
            <a:r>
              <a:rPr lang="ja-JP" altLang="en-JP" sz="2400">
                <a:solidFill>
                  <a:schemeClr val="tx2">
                    <a:lumMod val="25000"/>
                  </a:schemeClr>
                </a:solidFill>
                <a:latin typeface="Lato" panose="020F0502020204030203" pitchFamily="34" charset="0"/>
                <a:cs typeface="Lato" panose="020F0502020204030203" pitchFamily="34" charset="0"/>
              </a:rPr>
              <a:t>環境</a:t>
            </a:r>
            <a:r>
              <a:rPr lang="ja-JP" altLang="en-US" sz="2400">
                <a:solidFill>
                  <a:schemeClr val="tx2">
                    <a:lumMod val="25000"/>
                  </a:schemeClr>
                </a:solidFill>
                <a:latin typeface="Lato" panose="020F0502020204030203" pitchFamily="34" charset="0"/>
                <a:cs typeface="Lato" panose="020F0502020204030203" pitchFamily="34" charset="0"/>
              </a:rPr>
              <a:t>モデル全てになる場合無効</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→環境や安全性要求を</a:t>
            </a:r>
            <a:r>
              <a:rPr lang="ja-JP" altLang="en-US" sz="2400" u="sng">
                <a:solidFill>
                  <a:srgbClr val="FF0000"/>
                </a:solidFill>
                <a:latin typeface="Lato" panose="020F0502020204030203" pitchFamily="34" charset="0"/>
                <a:cs typeface="Lato" panose="020F0502020204030203" pitchFamily="34" charset="0"/>
              </a:rPr>
              <a:t>どう切り分けてモデル化するか重要</a:t>
            </a:r>
            <a:endParaRPr lang="en-US" altLang="ja-JP" sz="2400" u="sng" dirty="0">
              <a:solidFill>
                <a:srgbClr val="FF0000"/>
              </a:solidFill>
              <a:latin typeface="Lato" panose="020F0502020204030203" pitchFamily="34" charset="0"/>
              <a:cs typeface="Lato" panose="020F0502020204030203" pitchFamily="34" charset="0"/>
            </a:endParaRPr>
          </a:p>
        </p:txBody>
      </p:sp>
      <p:sp>
        <p:nvSpPr>
          <p:cNvPr id="63" name="Rounded Rectangle 62">
            <a:extLst>
              <a:ext uri="{FF2B5EF4-FFF2-40B4-BE49-F238E27FC236}">
                <a16:creationId xmlns:a16="http://schemas.microsoft.com/office/drawing/2014/main" id="{36951BA3-E396-ADC9-A484-AE30908CEFCB}"/>
              </a:ext>
            </a:extLst>
          </p:cNvPr>
          <p:cNvSpPr/>
          <p:nvPr/>
        </p:nvSpPr>
        <p:spPr>
          <a:xfrm>
            <a:off x="18102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64" name="Rounded Rectangle 63">
            <a:extLst>
              <a:ext uri="{FF2B5EF4-FFF2-40B4-BE49-F238E27FC236}">
                <a16:creationId xmlns:a16="http://schemas.microsoft.com/office/drawing/2014/main" id="{3B409FCB-C44E-258F-E75B-67BFD6D7D310}"/>
              </a:ext>
            </a:extLst>
          </p:cNvPr>
          <p:cNvSpPr/>
          <p:nvPr/>
        </p:nvSpPr>
        <p:spPr>
          <a:xfrm>
            <a:off x="295818" y="376816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65" name="Rounded Rectangle 64">
            <a:extLst>
              <a:ext uri="{FF2B5EF4-FFF2-40B4-BE49-F238E27FC236}">
                <a16:creationId xmlns:a16="http://schemas.microsoft.com/office/drawing/2014/main" id="{ED8EBFB9-8784-D40F-D495-B77145100825}"/>
              </a:ext>
            </a:extLst>
          </p:cNvPr>
          <p:cNvSpPr/>
          <p:nvPr/>
        </p:nvSpPr>
        <p:spPr>
          <a:xfrm>
            <a:off x="295818" y="4154837"/>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66" name="Chevron 65">
            <a:extLst>
              <a:ext uri="{FF2B5EF4-FFF2-40B4-BE49-F238E27FC236}">
                <a16:creationId xmlns:a16="http://schemas.microsoft.com/office/drawing/2014/main" id="{30BA8544-5009-4B3F-056D-70ECDC4A48BA}"/>
              </a:ext>
            </a:extLst>
          </p:cNvPr>
          <p:cNvSpPr/>
          <p:nvPr/>
        </p:nvSpPr>
        <p:spPr>
          <a:xfrm>
            <a:off x="1455371"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67" name="Rounded Rectangle 66">
            <a:extLst>
              <a:ext uri="{FF2B5EF4-FFF2-40B4-BE49-F238E27FC236}">
                <a16:creationId xmlns:a16="http://schemas.microsoft.com/office/drawing/2014/main" id="{C990CDC3-2263-B3C0-9E78-FD02C22E9977}"/>
              </a:ext>
            </a:extLst>
          </p:cNvPr>
          <p:cNvSpPr/>
          <p:nvPr/>
        </p:nvSpPr>
        <p:spPr>
          <a:xfrm>
            <a:off x="295815" y="4534313"/>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68" name="Rounded Rectangle 67">
            <a:extLst>
              <a:ext uri="{FF2B5EF4-FFF2-40B4-BE49-F238E27FC236}">
                <a16:creationId xmlns:a16="http://schemas.microsoft.com/office/drawing/2014/main" id="{6D73F3E5-0DD3-DD2B-3843-24C363333C85}"/>
              </a:ext>
            </a:extLst>
          </p:cNvPr>
          <p:cNvSpPr/>
          <p:nvPr/>
        </p:nvSpPr>
        <p:spPr>
          <a:xfrm>
            <a:off x="18102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69" name="Rounded Rectangle 68">
            <a:extLst>
              <a:ext uri="{FF2B5EF4-FFF2-40B4-BE49-F238E27FC236}">
                <a16:creationId xmlns:a16="http://schemas.microsoft.com/office/drawing/2014/main" id="{BEEF214F-680D-12FB-40EB-F8F8B1DF1707}"/>
              </a:ext>
            </a:extLst>
          </p:cNvPr>
          <p:cNvSpPr/>
          <p:nvPr/>
        </p:nvSpPr>
        <p:spPr>
          <a:xfrm>
            <a:off x="295818" y="5395890"/>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70" name="Rounded Rectangle 69">
            <a:extLst>
              <a:ext uri="{FF2B5EF4-FFF2-40B4-BE49-F238E27FC236}">
                <a16:creationId xmlns:a16="http://schemas.microsoft.com/office/drawing/2014/main" id="{B74926AE-7F1C-4276-BFF9-545D45F96DAC}"/>
              </a:ext>
            </a:extLst>
          </p:cNvPr>
          <p:cNvSpPr/>
          <p:nvPr/>
        </p:nvSpPr>
        <p:spPr>
          <a:xfrm>
            <a:off x="295818" y="578255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71" name="Rounded Rectangle 70">
            <a:extLst>
              <a:ext uri="{FF2B5EF4-FFF2-40B4-BE49-F238E27FC236}">
                <a16:creationId xmlns:a16="http://schemas.microsoft.com/office/drawing/2014/main" id="{D361DBE3-D257-B8C6-62DD-9480A143DEC0}"/>
              </a:ext>
            </a:extLst>
          </p:cNvPr>
          <p:cNvSpPr/>
          <p:nvPr/>
        </p:nvSpPr>
        <p:spPr>
          <a:xfrm>
            <a:off x="295815" y="6162034"/>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72" name="Elbow Connector 71">
            <a:extLst>
              <a:ext uri="{FF2B5EF4-FFF2-40B4-BE49-F238E27FC236}">
                <a16:creationId xmlns:a16="http://schemas.microsoft.com/office/drawing/2014/main" id="{AAD30022-EFB0-B546-6957-D329E4996B44}"/>
              </a:ext>
            </a:extLst>
          </p:cNvPr>
          <p:cNvCxnSpPr>
            <a:cxnSpLocks/>
            <a:stCxn id="63" idx="3"/>
            <a:endCxn id="66" idx="1"/>
          </p:cNvCxnSpPr>
          <p:nvPr/>
        </p:nvCxnSpPr>
        <p:spPr>
          <a:xfrm>
            <a:off x="1274523" y="4179220"/>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F22DE48E-8BF5-6319-E645-B8585687AEB7}"/>
              </a:ext>
            </a:extLst>
          </p:cNvPr>
          <p:cNvCxnSpPr>
            <a:cxnSpLocks/>
            <a:stCxn id="68" idx="3"/>
            <a:endCxn id="66" idx="1"/>
          </p:cNvCxnSpPr>
          <p:nvPr/>
        </p:nvCxnSpPr>
        <p:spPr>
          <a:xfrm flipV="1">
            <a:off x="1274523" y="4985235"/>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03D86F74-E6D0-AEDE-9BE8-AB71F8CDB55C}"/>
              </a:ext>
            </a:extLst>
          </p:cNvPr>
          <p:cNvSpPr/>
          <p:nvPr/>
        </p:nvSpPr>
        <p:spPr>
          <a:xfrm>
            <a:off x="2506050"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75" name="Rounded Rectangle 74">
            <a:extLst>
              <a:ext uri="{FF2B5EF4-FFF2-40B4-BE49-F238E27FC236}">
                <a16:creationId xmlns:a16="http://schemas.microsoft.com/office/drawing/2014/main" id="{4BBB9D14-BE93-36AA-3176-8CB6B632B20C}"/>
              </a:ext>
            </a:extLst>
          </p:cNvPr>
          <p:cNvSpPr/>
          <p:nvPr/>
        </p:nvSpPr>
        <p:spPr>
          <a:xfrm>
            <a:off x="2620845" y="3768168"/>
            <a:ext cx="863030" cy="1111153"/>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部分</a:t>
            </a:r>
            <a:br>
              <a:rPr lang="en-JP" sz="1200" dirty="0">
                <a:solidFill>
                  <a:schemeClr val="bg1"/>
                </a:solidFill>
              </a:rPr>
            </a:br>
            <a:r>
              <a:rPr lang="en-JP" sz="1200" dirty="0">
                <a:solidFill>
                  <a:schemeClr val="bg1"/>
                </a:solidFill>
              </a:rPr>
              <a:t>制御器</a:t>
            </a:r>
          </a:p>
        </p:txBody>
      </p:sp>
      <p:sp>
        <p:nvSpPr>
          <p:cNvPr id="77" name="Rounded Rectangle 76">
            <a:extLst>
              <a:ext uri="{FF2B5EF4-FFF2-40B4-BE49-F238E27FC236}">
                <a16:creationId xmlns:a16="http://schemas.microsoft.com/office/drawing/2014/main" id="{054742C7-08BD-060B-745F-36101F0516B6}"/>
              </a:ext>
            </a:extLst>
          </p:cNvPr>
          <p:cNvSpPr/>
          <p:nvPr/>
        </p:nvSpPr>
        <p:spPr>
          <a:xfrm>
            <a:off x="2506050"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78" name="Rounded Rectangle 77">
            <a:extLst>
              <a:ext uri="{FF2B5EF4-FFF2-40B4-BE49-F238E27FC236}">
                <a16:creationId xmlns:a16="http://schemas.microsoft.com/office/drawing/2014/main" id="{0D8314B8-AB48-278F-7AC6-2A9F23CBB81E}"/>
              </a:ext>
            </a:extLst>
          </p:cNvPr>
          <p:cNvSpPr/>
          <p:nvPr/>
        </p:nvSpPr>
        <p:spPr>
          <a:xfrm>
            <a:off x="2620845" y="578255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79" name="Elbow Connector 78">
            <a:extLst>
              <a:ext uri="{FF2B5EF4-FFF2-40B4-BE49-F238E27FC236}">
                <a16:creationId xmlns:a16="http://schemas.microsoft.com/office/drawing/2014/main" id="{EBD4036F-029B-1F8E-691D-59C8607969D7}"/>
              </a:ext>
            </a:extLst>
          </p:cNvPr>
          <p:cNvCxnSpPr>
            <a:cxnSpLocks/>
            <a:stCxn id="66" idx="3"/>
            <a:endCxn id="74" idx="1"/>
          </p:cNvCxnSpPr>
          <p:nvPr/>
        </p:nvCxnSpPr>
        <p:spPr>
          <a:xfrm flipV="1">
            <a:off x="2272003" y="4179220"/>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7621FCCE-C9C0-0BAC-C34E-F0F8FC72A980}"/>
              </a:ext>
            </a:extLst>
          </p:cNvPr>
          <p:cNvCxnSpPr>
            <a:cxnSpLocks/>
            <a:stCxn id="66" idx="3"/>
            <a:endCxn id="77" idx="1"/>
          </p:cNvCxnSpPr>
          <p:nvPr/>
        </p:nvCxnSpPr>
        <p:spPr>
          <a:xfrm>
            <a:off x="2272003" y="4985235"/>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Chevron 80">
            <a:extLst>
              <a:ext uri="{FF2B5EF4-FFF2-40B4-BE49-F238E27FC236}">
                <a16:creationId xmlns:a16="http://schemas.microsoft.com/office/drawing/2014/main" id="{4B561D27-88F0-A77C-CD0A-D0876F28BF75}"/>
              </a:ext>
            </a:extLst>
          </p:cNvPr>
          <p:cNvSpPr/>
          <p:nvPr/>
        </p:nvSpPr>
        <p:spPr>
          <a:xfrm>
            <a:off x="37729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82" name="Elbow Connector 81">
            <a:extLst>
              <a:ext uri="{FF2B5EF4-FFF2-40B4-BE49-F238E27FC236}">
                <a16:creationId xmlns:a16="http://schemas.microsoft.com/office/drawing/2014/main" id="{F1AF23F1-1F95-1EE2-395A-4AD9A1E34760}"/>
              </a:ext>
            </a:extLst>
          </p:cNvPr>
          <p:cNvCxnSpPr>
            <a:cxnSpLocks/>
            <a:stCxn id="74" idx="3"/>
            <a:endCxn id="81" idx="1"/>
          </p:cNvCxnSpPr>
          <p:nvPr/>
        </p:nvCxnSpPr>
        <p:spPr>
          <a:xfrm>
            <a:off x="3599550" y="4179220"/>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EB6282E9-A302-3A3B-0CC7-CFEFED9E6F4C}"/>
              </a:ext>
            </a:extLst>
          </p:cNvPr>
          <p:cNvCxnSpPr>
            <a:cxnSpLocks/>
            <a:stCxn id="77" idx="3"/>
            <a:endCxn id="81" idx="1"/>
          </p:cNvCxnSpPr>
          <p:nvPr/>
        </p:nvCxnSpPr>
        <p:spPr>
          <a:xfrm flipV="1">
            <a:off x="3599550" y="4985235"/>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hevron 83">
            <a:extLst>
              <a:ext uri="{FF2B5EF4-FFF2-40B4-BE49-F238E27FC236}">
                <a16:creationId xmlns:a16="http://schemas.microsoft.com/office/drawing/2014/main" id="{DED2F184-E78B-C47D-CCE3-39D2B020047F}"/>
              </a:ext>
            </a:extLst>
          </p:cNvPr>
          <p:cNvSpPr/>
          <p:nvPr/>
        </p:nvSpPr>
        <p:spPr>
          <a:xfrm>
            <a:off x="6910210" y="4643265"/>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85" name="Rounded Rectangle 84">
            <a:extLst>
              <a:ext uri="{FF2B5EF4-FFF2-40B4-BE49-F238E27FC236}">
                <a16:creationId xmlns:a16="http://schemas.microsoft.com/office/drawing/2014/main" id="{38F9337C-28A5-4A3F-BFD7-3E343883B2D0}"/>
              </a:ext>
            </a:extLst>
          </p:cNvPr>
          <p:cNvSpPr/>
          <p:nvPr/>
        </p:nvSpPr>
        <p:spPr>
          <a:xfrm>
            <a:off x="7954453" y="3409416"/>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86" name="Rounded Rectangle 85">
            <a:extLst>
              <a:ext uri="{FF2B5EF4-FFF2-40B4-BE49-F238E27FC236}">
                <a16:creationId xmlns:a16="http://schemas.microsoft.com/office/drawing/2014/main" id="{D3314D7F-0EAB-2095-61CD-9CEBF01ADB43}"/>
              </a:ext>
            </a:extLst>
          </p:cNvPr>
          <p:cNvSpPr/>
          <p:nvPr/>
        </p:nvSpPr>
        <p:spPr>
          <a:xfrm>
            <a:off x="8069248" y="3991456"/>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87" name="Rounded Rectangle 86">
            <a:extLst>
              <a:ext uri="{FF2B5EF4-FFF2-40B4-BE49-F238E27FC236}">
                <a16:creationId xmlns:a16="http://schemas.microsoft.com/office/drawing/2014/main" id="{3587F429-7FFE-32F5-58E6-86C5EA0B5743}"/>
              </a:ext>
            </a:extLst>
          </p:cNvPr>
          <p:cNvSpPr/>
          <p:nvPr/>
        </p:nvSpPr>
        <p:spPr>
          <a:xfrm>
            <a:off x="7954453" y="5037137"/>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88" name="Elbow Connector 87">
            <a:extLst>
              <a:ext uri="{FF2B5EF4-FFF2-40B4-BE49-F238E27FC236}">
                <a16:creationId xmlns:a16="http://schemas.microsoft.com/office/drawing/2014/main" id="{B45FE1BC-0959-A7E9-0F0D-7A7B1363CE5C}"/>
              </a:ext>
            </a:extLst>
          </p:cNvPr>
          <p:cNvCxnSpPr>
            <a:cxnSpLocks/>
            <a:stCxn id="84" idx="3"/>
            <a:endCxn id="85" idx="1"/>
          </p:cNvCxnSpPr>
          <p:nvPr/>
        </p:nvCxnSpPr>
        <p:spPr>
          <a:xfrm flipV="1">
            <a:off x="7726842" y="4179220"/>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D1DA9FF3-9D38-7921-340B-7C48F970A0C6}"/>
              </a:ext>
            </a:extLst>
          </p:cNvPr>
          <p:cNvCxnSpPr>
            <a:cxnSpLocks/>
            <a:stCxn id="84" idx="3"/>
            <a:endCxn id="87" idx="1"/>
          </p:cNvCxnSpPr>
          <p:nvPr/>
        </p:nvCxnSpPr>
        <p:spPr>
          <a:xfrm>
            <a:off x="7726842" y="4985235"/>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0025C6A-FDB6-C67C-3699-44C3E4CF4150}"/>
              </a:ext>
            </a:extLst>
          </p:cNvPr>
          <p:cNvCxnSpPr>
            <a:cxnSpLocks/>
          </p:cNvCxnSpPr>
          <p:nvPr/>
        </p:nvCxnSpPr>
        <p:spPr>
          <a:xfrm flipH="1">
            <a:off x="4710222" y="4985235"/>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Wave 90">
            <a:extLst>
              <a:ext uri="{FF2B5EF4-FFF2-40B4-BE49-F238E27FC236}">
                <a16:creationId xmlns:a16="http://schemas.microsoft.com/office/drawing/2014/main" id="{7F71359D-C2CC-D100-1C96-FECA5AD5028E}"/>
              </a:ext>
            </a:extLst>
          </p:cNvPr>
          <p:cNvSpPr/>
          <p:nvPr/>
        </p:nvSpPr>
        <p:spPr>
          <a:xfrm>
            <a:off x="5264700" y="4746002"/>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2" name="Rounded Rectangle 91">
            <a:extLst>
              <a:ext uri="{FF2B5EF4-FFF2-40B4-BE49-F238E27FC236}">
                <a16:creationId xmlns:a16="http://schemas.microsoft.com/office/drawing/2014/main" id="{C0D23A0D-215C-A81E-77B5-B1DF402D16B5}"/>
              </a:ext>
            </a:extLst>
          </p:cNvPr>
          <p:cNvSpPr/>
          <p:nvPr/>
        </p:nvSpPr>
        <p:spPr>
          <a:xfrm>
            <a:off x="2620842" y="6162034"/>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94" name="Rounded Rectangle 93">
            <a:extLst>
              <a:ext uri="{FF2B5EF4-FFF2-40B4-BE49-F238E27FC236}">
                <a16:creationId xmlns:a16="http://schemas.microsoft.com/office/drawing/2014/main" id="{464A202B-AAA1-6D98-F515-9354192583FF}"/>
              </a:ext>
            </a:extLst>
          </p:cNvPr>
          <p:cNvSpPr/>
          <p:nvPr/>
        </p:nvSpPr>
        <p:spPr>
          <a:xfrm>
            <a:off x="2618808" y="539349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95" name="Rounded Rectangle 94">
            <a:extLst>
              <a:ext uri="{FF2B5EF4-FFF2-40B4-BE49-F238E27FC236}">
                <a16:creationId xmlns:a16="http://schemas.microsoft.com/office/drawing/2014/main" id="{F9E5779D-0340-15A6-CF26-5115E20130FD}"/>
              </a:ext>
            </a:extLst>
          </p:cNvPr>
          <p:cNvSpPr/>
          <p:nvPr/>
        </p:nvSpPr>
        <p:spPr>
          <a:xfrm>
            <a:off x="8069251" y="539488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96" name="Rounded Rectangle 95">
            <a:extLst>
              <a:ext uri="{FF2B5EF4-FFF2-40B4-BE49-F238E27FC236}">
                <a16:creationId xmlns:a16="http://schemas.microsoft.com/office/drawing/2014/main" id="{DB87BD4A-E8EA-DFA7-1A38-4022084151AF}"/>
              </a:ext>
            </a:extLst>
          </p:cNvPr>
          <p:cNvSpPr/>
          <p:nvPr/>
        </p:nvSpPr>
        <p:spPr>
          <a:xfrm>
            <a:off x="8069251" y="5781548"/>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97" name="Rounded Rectangle 96">
            <a:extLst>
              <a:ext uri="{FF2B5EF4-FFF2-40B4-BE49-F238E27FC236}">
                <a16:creationId xmlns:a16="http://schemas.microsoft.com/office/drawing/2014/main" id="{C6354E5E-68DB-7F13-8181-6DB9CDEFD9F4}"/>
              </a:ext>
            </a:extLst>
          </p:cNvPr>
          <p:cNvSpPr/>
          <p:nvPr/>
        </p:nvSpPr>
        <p:spPr>
          <a:xfrm>
            <a:off x="8069248" y="616102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98" name="Group 97">
            <a:extLst>
              <a:ext uri="{FF2B5EF4-FFF2-40B4-BE49-F238E27FC236}">
                <a16:creationId xmlns:a16="http://schemas.microsoft.com/office/drawing/2014/main" id="{84577BD0-E0C7-0DCB-D4C1-39D1C152C615}"/>
              </a:ext>
            </a:extLst>
          </p:cNvPr>
          <p:cNvGrpSpPr/>
          <p:nvPr/>
        </p:nvGrpSpPr>
        <p:grpSpPr>
          <a:xfrm>
            <a:off x="3795260" y="4001904"/>
            <a:ext cx="888241" cy="550622"/>
            <a:chOff x="4353282" y="3351161"/>
            <a:chExt cx="888241" cy="550622"/>
          </a:xfrm>
          <a:solidFill>
            <a:schemeClr val="bg1"/>
          </a:solidFill>
        </p:grpSpPr>
        <p:sp>
          <p:nvSpPr>
            <p:cNvPr id="99" name="Rounded Rectangular Callout 98">
              <a:extLst>
                <a:ext uri="{FF2B5EF4-FFF2-40B4-BE49-F238E27FC236}">
                  <a16:creationId xmlns:a16="http://schemas.microsoft.com/office/drawing/2014/main" id="{4AC9A7DE-15F5-49E5-7834-2AE7FF98DE22}"/>
                </a:ext>
              </a:extLst>
            </p:cNvPr>
            <p:cNvSpPr/>
            <p:nvPr/>
          </p:nvSpPr>
          <p:spPr>
            <a:xfrm>
              <a:off x="4353282" y="3351161"/>
              <a:ext cx="888241" cy="550622"/>
            </a:xfrm>
            <a:prstGeom prst="wedgeRoundRectCallout">
              <a:avLst>
                <a:gd name="adj1" fmla="val 2724"/>
                <a:gd name="adj2" fmla="val 75384"/>
                <a:gd name="adj3" fmla="val 16667"/>
              </a:avLst>
            </a:prstGeom>
            <a:gr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00" name="Rounded Rectangle 99">
              <a:extLst>
                <a:ext uri="{FF2B5EF4-FFF2-40B4-BE49-F238E27FC236}">
                  <a16:creationId xmlns:a16="http://schemas.microsoft.com/office/drawing/2014/main" id="{FE7D227E-907D-77CE-BB31-6D9B23113106}"/>
                </a:ext>
              </a:extLst>
            </p:cNvPr>
            <p:cNvSpPr/>
            <p:nvPr/>
          </p:nvSpPr>
          <p:spPr>
            <a:xfrm>
              <a:off x="4433781" y="3403472"/>
              <a:ext cx="543884" cy="228216"/>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101" name="Group 100">
            <a:extLst>
              <a:ext uri="{FF2B5EF4-FFF2-40B4-BE49-F238E27FC236}">
                <a16:creationId xmlns:a16="http://schemas.microsoft.com/office/drawing/2014/main" id="{DDA0BF5F-0883-242B-6CC1-AB9A4E91DA45}"/>
              </a:ext>
            </a:extLst>
          </p:cNvPr>
          <p:cNvGrpSpPr/>
          <p:nvPr/>
        </p:nvGrpSpPr>
        <p:grpSpPr>
          <a:xfrm>
            <a:off x="1458653" y="4001904"/>
            <a:ext cx="888241" cy="550622"/>
            <a:chOff x="4353282" y="3351161"/>
            <a:chExt cx="888241" cy="550622"/>
          </a:xfrm>
          <a:solidFill>
            <a:schemeClr val="bg1"/>
          </a:solidFill>
        </p:grpSpPr>
        <p:sp>
          <p:nvSpPr>
            <p:cNvPr id="102" name="Rounded Rectangular Callout 101">
              <a:extLst>
                <a:ext uri="{FF2B5EF4-FFF2-40B4-BE49-F238E27FC236}">
                  <a16:creationId xmlns:a16="http://schemas.microsoft.com/office/drawing/2014/main" id="{41A8EBF5-32DC-C188-C49F-1194F8590031}"/>
                </a:ext>
              </a:extLst>
            </p:cNvPr>
            <p:cNvSpPr/>
            <p:nvPr/>
          </p:nvSpPr>
          <p:spPr>
            <a:xfrm>
              <a:off x="4353282" y="3351161"/>
              <a:ext cx="888241" cy="550622"/>
            </a:xfrm>
            <a:prstGeom prst="wedgeRoundRectCallout">
              <a:avLst>
                <a:gd name="adj1" fmla="val 2724"/>
                <a:gd name="adj2" fmla="val 75384"/>
                <a:gd name="adj3" fmla="val 16667"/>
              </a:avLst>
            </a:prstGeom>
            <a:gr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03" name="Rounded Rectangle 102">
              <a:extLst>
                <a:ext uri="{FF2B5EF4-FFF2-40B4-BE49-F238E27FC236}">
                  <a16:creationId xmlns:a16="http://schemas.microsoft.com/office/drawing/2014/main" id="{2CB46310-9F58-28BE-3BF2-41D18B693AAC}"/>
                </a:ext>
              </a:extLst>
            </p:cNvPr>
            <p:cNvSpPr/>
            <p:nvPr/>
          </p:nvSpPr>
          <p:spPr>
            <a:xfrm>
              <a:off x="4433781" y="3403472"/>
              <a:ext cx="543884" cy="228216"/>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104" name="Group 103">
            <a:extLst>
              <a:ext uri="{FF2B5EF4-FFF2-40B4-BE49-F238E27FC236}">
                <a16:creationId xmlns:a16="http://schemas.microsoft.com/office/drawing/2014/main" id="{965BE328-F6C6-4055-6A36-8D0072E3C216}"/>
              </a:ext>
            </a:extLst>
          </p:cNvPr>
          <p:cNvGrpSpPr/>
          <p:nvPr/>
        </p:nvGrpSpPr>
        <p:grpSpPr>
          <a:xfrm>
            <a:off x="6870502" y="4001904"/>
            <a:ext cx="888241" cy="550622"/>
            <a:chOff x="4353282" y="3351161"/>
            <a:chExt cx="888241" cy="550622"/>
          </a:xfrm>
          <a:solidFill>
            <a:schemeClr val="bg1"/>
          </a:solidFill>
        </p:grpSpPr>
        <p:sp>
          <p:nvSpPr>
            <p:cNvPr id="105" name="Rounded Rectangular Callout 104">
              <a:extLst>
                <a:ext uri="{FF2B5EF4-FFF2-40B4-BE49-F238E27FC236}">
                  <a16:creationId xmlns:a16="http://schemas.microsoft.com/office/drawing/2014/main" id="{AB3AB1AA-E890-18EB-5CFF-FD05BB8A5D88}"/>
                </a:ext>
              </a:extLst>
            </p:cNvPr>
            <p:cNvSpPr/>
            <p:nvPr/>
          </p:nvSpPr>
          <p:spPr>
            <a:xfrm>
              <a:off x="4353282" y="3351161"/>
              <a:ext cx="888241" cy="550622"/>
            </a:xfrm>
            <a:prstGeom prst="wedgeRoundRectCallout">
              <a:avLst>
                <a:gd name="adj1" fmla="val 2724"/>
                <a:gd name="adj2" fmla="val 75384"/>
                <a:gd name="adj3" fmla="val 16667"/>
              </a:avLst>
            </a:prstGeom>
            <a:gr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106" name="Rounded Rectangle 105">
              <a:extLst>
                <a:ext uri="{FF2B5EF4-FFF2-40B4-BE49-F238E27FC236}">
                  <a16:creationId xmlns:a16="http://schemas.microsoft.com/office/drawing/2014/main" id="{9B72D8AA-4E39-DF33-85E5-C83551316F17}"/>
                </a:ext>
              </a:extLst>
            </p:cNvPr>
            <p:cNvSpPr/>
            <p:nvPr/>
          </p:nvSpPr>
          <p:spPr>
            <a:xfrm>
              <a:off x="4433781" y="3403472"/>
              <a:ext cx="543884" cy="228216"/>
            </a:xfrm>
            <a:prstGeom prst="round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
        <p:nvSpPr>
          <p:cNvPr id="107" name="Rounded Rectangular Callout 106">
            <a:extLst>
              <a:ext uri="{FF2B5EF4-FFF2-40B4-BE49-F238E27FC236}">
                <a16:creationId xmlns:a16="http://schemas.microsoft.com/office/drawing/2014/main" id="{11D722B7-8CEC-F55A-5777-EF29325381BA}"/>
              </a:ext>
            </a:extLst>
          </p:cNvPr>
          <p:cNvSpPr/>
          <p:nvPr/>
        </p:nvSpPr>
        <p:spPr>
          <a:xfrm>
            <a:off x="3944799" y="2803548"/>
            <a:ext cx="3782043" cy="1063981"/>
          </a:xfrm>
          <a:prstGeom prst="wedgeRoundRectCallout">
            <a:avLst>
              <a:gd name="adj1" fmla="val -68176"/>
              <a:gd name="adj2" fmla="val 5906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2">
                    <a:lumMod val="25000"/>
                  </a:schemeClr>
                </a:solidFill>
              </a:rPr>
              <a:t>どの監視モデルを部分合成しても，</a:t>
            </a:r>
          </a:p>
          <a:p>
            <a:pPr algn="ctr"/>
            <a:r>
              <a:rPr lang="en-JP" sz="1600" dirty="0">
                <a:solidFill>
                  <a:schemeClr val="tx2">
                    <a:lumMod val="25000"/>
                  </a:schemeClr>
                </a:solidFill>
              </a:rPr>
              <a:t>全ての環境モデルでゲーム空間を作る</a:t>
            </a:r>
          </a:p>
          <a:p>
            <a:pPr algn="ctr"/>
            <a:r>
              <a:rPr lang="en-JP" dirty="0">
                <a:solidFill>
                  <a:schemeClr val="tx2">
                    <a:lumMod val="25000"/>
                  </a:schemeClr>
                </a:solidFill>
              </a:rPr>
              <a:t>→</a:t>
            </a:r>
            <a:r>
              <a:rPr lang="en-JP" b="1" u="sng" dirty="0">
                <a:solidFill>
                  <a:srgbClr val="FF0000"/>
                </a:solidFill>
              </a:rPr>
              <a:t>従来の離散制御器合成と同じ空間を構築</a:t>
            </a:r>
            <a:endParaRPr lang="en-JP" dirty="0">
              <a:solidFill>
                <a:schemeClr val="tx2">
                  <a:lumMod val="25000"/>
                </a:schemeClr>
              </a:solidFill>
            </a:endParaRPr>
          </a:p>
        </p:txBody>
      </p:sp>
    </p:spTree>
    <p:extLst>
      <p:ext uri="{BB962C8B-B14F-4D97-AF65-F5344CB8AC3E}">
        <p14:creationId xmlns:p14="http://schemas.microsoft.com/office/powerpoint/2010/main" val="1248467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34</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公共の監視カメラ映像を配信</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映像の用途に応じて</a:t>
            </a:r>
            <a:r>
              <a:rPr lang="ja-JP" altLang="en-US" sz="2400" u="sng">
                <a:solidFill>
                  <a:srgbClr val="FF0000"/>
                </a:solidFill>
                <a:latin typeface="Lato" panose="020F0502020204030203" pitchFamily="34" charset="0"/>
                <a:cs typeface="Lato" panose="020F0502020204030203" pitchFamily="34" charset="0"/>
              </a:rPr>
              <a:t>映像情報の制限</a:t>
            </a:r>
            <a:r>
              <a:rPr lang="ja-JP" altLang="en-US" sz="2400">
                <a:solidFill>
                  <a:schemeClr val="tx2">
                    <a:lumMod val="25000"/>
                  </a:schemeClr>
                </a:solidFill>
                <a:latin typeface="Lato" panose="020F0502020204030203" pitchFamily="34" charset="0"/>
                <a:cs typeface="Lato" panose="020F0502020204030203" pitchFamily="34" charset="0"/>
              </a:rPr>
              <a:t>が必要</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監視カメラ映像の公開管理システム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40" name="Group 39">
            <a:extLst>
              <a:ext uri="{FF2B5EF4-FFF2-40B4-BE49-F238E27FC236}">
                <a16:creationId xmlns:a16="http://schemas.microsoft.com/office/drawing/2014/main" id="{87B1CE36-DD89-F238-33EA-703C7A81F51D}"/>
              </a:ext>
            </a:extLst>
          </p:cNvPr>
          <p:cNvGrpSpPr/>
          <p:nvPr/>
        </p:nvGrpSpPr>
        <p:grpSpPr>
          <a:xfrm>
            <a:off x="6264997" y="2631987"/>
            <a:ext cx="1648348" cy="1648348"/>
            <a:chOff x="1023042" y="3388260"/>
            <a:chExt cx="1648348" cy="1648348"/>
          </a:xfrm>
        </p:grpSpPr>
        <p:grpSp>
          <p:nvGrpSpPr>
            <p:cNvPr id="30" name="Group 29">
              <a:extLst>
                <a:ext uri="{FF2B5EF4-FFF2-40B4-BE49-F238E27FC236}">
                  <a16:creationId xmlns:a16="http://schemas.microsoft.com/office/drawing/2014/main" id="{D8D14E03-2354-8BA8-0A08-C5B3B179C998}"/>
                </a:ext>
              </a:extLst>
            </p:cNvPr>
            <p:cNvGrpSpPr/>
            <p:nvPr/>
          </p:nvGrpSpPr>
          <p:grpSpPr>
            <a:xfrm>
              <a:off x="1023042" y="3388260"/>
              <a:ext cx="1648348" cy="1648348"/>
              <a:chOff x="1312752" y="3677970"/>
              <a:chExt cx="1358638" cy="1358638"/>
            </a:xfrm>
          </p:grpSpPr>
          <p:pic>
            <p:nvPicPr>
              <p:cNvPr id="26" name="Graphic 25" descr="Folder with solid fill">
                <a:extLst>
                  <a:ext uri="{FF2B5EF4-FFF2-40B4-BE49-F238E27FC236}">
                    <a16:creationId xmlns:a16="http://schemas.microsoft.com/office/drawing/2014/main" id="{D0C2BF1A-751E-8CC6-ED31-51FCE0B8E5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2752" y="3677970"/>
                <a:ext cx="1358638" cy="1358638"/>
              </a:xfrm>
              <a:prstGeom prst="rect">
                <a:avLst/>
              </a:prstGeom>
            </p:spPr>
          </p:pic>
          <p:pic>
            <p:nvPicPr>
              <p:cNvPr id="20" name="Graphic 19" descr="Security camera with solid fill">
                <a:extLst>
                  <a:ext uri="{FF2B5EF4-FFF2-40B4-BE49-F238E27FC236}">
                    <a16:creationId xmlns:a16="http://schemas.microsoft.com/office/drawing/2014/main" id="{FA5F505E-8D05-707A-CB3F-3927806232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1547" y="4146352"/>
                <a:ext cx="540524" cy="540524"/>
              </a:xfrm>
              <a:prstGeom prst="rect">
                <a:avLst/>
              </a:prstGeom>
            </p:spPr>
          </p:pic>
        </p:grpSp>
        <p:sp>
          <p:nvSpPr>
            <p:cNvPr id="36" name="TextBox 35">
              <a:extLst>
                <a:ext uri="{FF2B5EF4-FFF2-40B4-BE49-F238E27FC236}">
                  <a16:creationId xmlns:a16="http://schemas.microsoft.com/office/drawing/2014/main" id="{3C95DD44-D574-3261-9970-F80A7E41410D}"/>
                </a:ext>
              </a:extLst>
            </p:cNvPr>
            <p:cNvSpPr txBox="1"/>
            <p:nvPr/>
          </p:nvSpPr>
          <p:spPr>
            <a:xfrm>
              <a:off x="1815732" y="4383852"/>
              <a:ext cx="639919" cy="307777"/>
            </a:xfrm>
            <a:prstGeom prst="rect">
              <a:avLst/>
            </a:prstGeom>
            <a:noFill/>
          </p:spPr>
          <p:txBody>
            <a:bodyPr wrap="none" rtlCol="0">
              <a:spAutoFit/>
            </a:bodyPr>
            <a:lstStyle/>
            <a:p>
              <a:r>
                <a:rPr lang="en-US" sz="1050" b="1" dirty="0" err="1">
                  <a:solidFill>
                    <a:schemeClr val="bg1"/>
                  </a:solidFill>
                </a:rPr>
                <a:t>経路</a:t>
              </a:r>
              <a:r>
                <a:rPr lang="en-JP" b="1" dirty="0">
                  <a:solidFill>
                    <a:schemeClr val="bg1"/>
                  </a:solidFill>
                </a:rPr>
                <a:t> A</a:t>
              </a:r>
            </a:p>
          </p:txBody>
        </p:sp>
      </p:grpSp>
      <p:grpSp>
        <p:nvGrpSpPr>
          <p:cNvPr id="41" name="Group 40">
            <a:extLst>
              <a:ext uri="{FF2B5EF4-FFF2-40B4-BE49-F238E27FC236}">
                <a16:creationId xmlns:a16="http://schemas.microsoft.com/office/drawing/2014/main" id="{AB11E49D-006F-79CE-2E20-087D9D1B26DF}"/>
              </a:ext>
            </a:extLst>
          </p:cNvPr>
          <p:cNvGrpSpPr/>
          <p:nvPr/>
        </p:nvGrpSpPr>
        <p:grpSpPr>
          <a:xfrm>
            <a:off x="6293300" y="5062672"/>
            <a:ext cx="1648348" cy="1648348"/>
            <a:chOff x="1023042" y="3388260"/>
            <a:chExt cx="1648348" cy="1648348"/>
          </a:xfrm>
        </p:grpSpPr>
        <p:grpSp>
          <p:nvGrpSpPr>
            <p:cNvPr id="51" name="Group 50">
              <a:extLst>
                <a:ext uri="{FF2B5EF4-FFF2-40B4-BE49-F238E27FC236}">
                  <a16:creationId xmlns:a16="http://schemas.microsoft.com/office/drawing/2014/main" id="{AFF7FBC0-9115-1BF2-D3D1-CC9B260EEDBF}"/>
                </a:ext>
              </a:extLst>
            </p:cNvPr>
            <p:cNvGrpSpPr/>
            <p:nvPr/>
          </p:nvGrpSpPr>
          <p:grpSpPr>
            <a:xfrm>
              <a:off x="1023042" y="3388260"/>
              <a:ext cx="1648348" cy="1648348"/>
              <a:chOff x="1312752" y="3677970"/>
              <a:chExt cx="1358638" cy="1358638"/>
            </a:xfrm>
          </p:grpSpPr>
          <p:pic>
            <p:nvPicPr>
              <p:cNvPr id="53" name="Graphic 52" descr="Folder with solid fill">
                <a:extLst>
                  <a:ext uri="{FF2B5EF4-FFF2-40B4-BE49-F238E27FC236}">
                    <a16:creationId xmlns:a16="http://schemas.microsoft.com/office/drawing/2014/main" id="{279D454D-DEA8-4961-5EAE-8079BB2BEB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2752" y="3677970"/>
                <a:ext cx="1358638" cy="1358638"/>
              </a:xfrm>
              <a:prstGeom prst="rect">
                <a:avLst/>
              </a:prstGeom>
            </p:spPr>
          </p:pic>
          <p:pic>
            <p:nvPicPr>
              <p:cNvPr id="54" name="Graphic 53" descr="Security camera with solid fill">
                <a:extLst>
                  <a:ext uri="{FF2B5EF4-FFF2-40B4-BE49-F238E27FC236}">
                    <a16:creationId xmlns:a16="http://schemas.microsoft.com/office/drawing/2014/main" id="{8153B8C3-8E24-A615-FEB1-44952A456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1547" y="4146352"/>
                <a:ext cx="540524" cy="540524"/>
              </a:xfrm>
              <a:prstGeom prst="rect">
                <a:avLst/>
              </a:prstGeom>
            </p:spPr>
          </p:pic>
        </p:grpSp>
        <p:sp>
          <p:nvSpPr>
            <p:cNvPr id="52" name="TextBox 51">
              <a:extLst>
                <a:ext uri="{FF2B5EF4-FFF2-40B4-BE49-F238E27FC236}">
                  <a16:creationId xmlns:a16="http://schemas.microsoft.com/office/drawing/2014/main" id="{3E8E5A7C-A4F2-D514-DB16-3BB6540F9052}"/>
                </a:ext>
              </a:extLst>
            </p:cNvPr>
            <p:cNvSpPr txBox="1"/>
            <p:nvPr/>
          </p:nvSpPr>
          <p:spPr>
            <a:xfrm>
              <a:off x="1825159" y="4383852"/>
              <a:ext cx="639919" cy="307777"/>
            </a:xfrm>
            <a:prstGeom prst="rect">
              <a:avLst/>
            </a:prstGeom>
            <a:noFill/>
          </p:spPr>
          <p:txBody>
            <a:bodyPr wrap="none" rtlCol="0">
              <a:spAutoFit/>
            </a:bodyPr>
            <a:lstStyle/>
            <a:p>
              <a:r>
                <a:rPr lang="en-US" sz="1050" b="1" dirty="0" err="1">
                  <a:solidFill>
                    <a:schemeClr val="bg1"/>
                  </a:solidFill>
                </a:rPr>
                <a:t>経路</a:t>
              </a:r>
              <a:r>
                <a:rPr lang="en-JP" b="1" dirty="0">
                  <a:solidFill>
                    <a:schemeClr val="bg1"/>
                  </a:solidFill>
                </a:rPr>
                <a:t> B</a:t>
              </a:r>
            </a:p>
          </p:txBody>
        </p:sp>
      </p:grpSp>
      <p:grpSp>
        <p:nvGrpSpPr>
          <p:cNvPr id="55" name="Group 54">
            <a:extLst>
              <a:ext uri="{FF2B5EF4-FFF2-40B4-BE49-F238E27FC236}">
                <a16:creationId xmlns:a16="http://schemas.microsoft.com/office/drawing/2014/main" id="{2F8E4305-2584-D288-3410-B1C8454619EE}"/>
              </a:ext>
            </a:extLst>
          </p:cNvPr>
          <p:cNvGrpSpPr/>
          <p:nvPr/>
        </p:nvGrpSpPr>
        <p:grpSpPr>
          <a:xfrm>
            <a:off x="6293300" y="3844855"/>
            <a:ext cx="1648348" cy="1648348"/>
            <a:chOff x="1023042" y="3388260"/>
            <a:chExt cx="1648348" cy="1648348"/>
          </a:xfrm>
        </p:grpSpPr>
        <p:grpSp>
          <p:nvGrpSpPr>
            <p:cNvPr id="56" name="Group 55">
              <a:extLst>
                <a:ext uri="{FF2B5EF4-FFF2-40B4-BE49-F238E27FC236}">
                  <a16:creationId xmlns:a16="http://schemas.microsoft.com/office/drawing/2014/main" id="{CDB1A54A-5E3B-7C66-A337-9C968F63F21F}"/>
                </a:ext>
              </a:extLst>
            </p:cNvPr>
            <p:cNvGrpSpPr/>
            <p:nvPr/>
          </p:nvGrpSpPr>
          <p:grpSpPr>
            <a:xfrm>
              <a:off x="1023042" y="3388260"/>
              <a:ext cx="1648348" cy="1648348"/>
              <a:chOff x="1312752" y="3677970"/>
              <a:chExt cx="1358638" cy="1358638"/>
            </a:xfrm>
          </p:grpSpPr>
          <p:pic>
            <p:nvPicPr>
              <p:cNvPr id="58" name="Graphic 57" descr="Folder with solid fill">
                <a:extLst>
                  <a:ext uri="{FF2B5EF4-FFF2-40B4-BE49-F238E27FC236}">
                    <a16:creationId xmlns:a16="http://schemas.microsoft.com/office/drawing/2014/main" id="{8DCFAF81-2BE4-FE35-FFD0-D32403811B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2752" y="3677970"/>
                <a:ext cx="1358638" cy="1358638"/>
              </a:xfrm>
              <a:prstGeom prst="rect">
                <a:avLst/>
              </a:prstGeom>
            </p:spPr>
          </p:pic>
          <p:pic>
            <p:nvPicPr>
              <p:cNvPr id="59" name="Graphic 58" descr="Security camera with solid fill">
                <a:extLst>
                  <a:ext uri="{FF2B5EF4-FFF2-40B4-BE49-F238E27FC236}">
                    <a16:creationId xmlns:a16="http://schemas.microsoft.com/office/drawing/2014/main" id="{2A1C8750-D357-8D50-10E8-8331B2BDA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1547" y="4146352"/>
                <a:ext cx="540524" cy="540524"/>
              </a:xfrm>
              <a:prstGeom prst="rect">
                <a:avLst/>
              </a:prstGeom>
            </p:spPr>
          </p:pic>
        </p:grpSp>
        <p:sp>
          <p:nvSpPr>
            <p:cNvPr id="57" name="TextBox 56">
              <a:extLst>
                <a:ext uri="{FF2B5EF4-FFF2-40B4-BE49-F238E27FC236}">
                  <a16:creationId xmlns:a16="http://schemas.microsoft.com/office/drawing/2014/main" id="{B863C3C0-5BDB-0B7E-51A6-5546A6492A3B}"/>
                </a:ext>
              </a:extLst>
            </p:cNvPr>
            <p:cNvSpPr txBox="1"/>
            <p:nvPr/>
          </p:nvSpPr>
          <p:spPr>
            <a:xfrm>
              <a:off x="1825161" y="4383852"/>
              <a:ext cx="639919" cy="307777"/>
            </a:xfrm>
            <a:prstGeom prst="rect">
              <a:avLst/>
            </a:prstGeom>
            <a:noFill/>
          </p:spPr>
          <p:txBody>
            <a:bodyPr wrap="none" rtlCol="0">
              <a:spAutoFit/>
            </a:bodyPr>
            <a:lstStyle/>
            <a:p>
              <a:r>
                <a:rPr lang="en-US" sz="1050" b="1" dirty="0" err="1">
                  <a:solidFill>
                    <a:schemeClr val="bg1"/>
                  </a:solidFill>
                </a:rPr>
                <a:t>経路</a:t>
              </a:r>
              <a:r>
                <a:rPr lang="en-JP" b="1" dirty="0">
                  <a:solidFill>
                    <a:schemeClr val="bg1"/>
                  </a:solidFill>
                </a:rPr>
                <a:t> C</a:t>
              </a:r>
            </a:p>
          </p:txBody>
        </p:sp>
      </p:grpSp>
      <p:grpSp>
        <p:nvGrpSpPr>
          <p:cNvPr id="61" name="Group 60">
            <a:extLst>
              <a:ext uri="{FF2B5EF4-FFF2-40B4-BE49-F238E27FC236}">
                <a16:creationId xmlns:a16="http://schemas.microsoft.com/office/drawing/2014/main" id="{373ABA5E-BB33-B309-DBBD-6EFC8C4A2FC6}"/>
              </a:ext>
            </a:extLst>
          </p:cNvPr>
          <p:cNvGrpSpPr/>
          <p:nvPr/>
        </p:nvGrpSpPr>
        <p:grpSpPr>
          <a:xfrm>
            <a:off x="1487911" y="2816530"/>
            <a:ext cx="929586" cy="850367"/>
            <a:chOff x="7687861" y="1643996"/>
            <a:chExt cx="929586" cy="850367"/>
          </a:xfrm>
        </p:grpSpPr>
        <p:pic>
          <p:nvPicPr>
            <p:cNvPr id="62" name="Graphic 61" descr="Formal Shirt outline">
              <a:extLst>
                <a:ext uri="{FF2B5EF4-FFF2-40B4-BE49-F238E27FC236}">
                  <a16:creationId xmlns:a16="http://schemas.microsoft.com/office/drawing/2014/main" id="{15631F50-468C-7F5B-5696-64E2AA206C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53318"/>
            <a:stretch/>
          </p:blipFill>
          <p:spPr>
            <a:xfrm>
              <a:off x="7703047" y="2067496"/>
              <a:ext cx="914400" cy="426867"/>
            </a:xfrm>
            <a:prstGeom prst="rect">
              <a:avLst/>
            </a:prstGeom>
          </p:spPr>
        </p:pic>
        <p:pic>
          <p:nvPicPr>
            <p:cNvPr id="63" name="Graphic 62" descr="Call center outline">
              <a:extLst>
                <a:ext uri="{FF2B5EF4-FFF2-40B4-BE49-F238E27FC236}">
                  <a16:creationId xmlns:a16="http://schemas.microsoft.com/office/drawing/2014/main" id="{0FD0B00F-B5C8-A2EF-74E9-63FB69CCEE08}"/>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47299"/>
            <a:stretch/>
          </p:blipFill>
          <p:spPr>
            <a:xfrm>
              <a:off x="7687861" y="1643996"/>
              <a:ext cx="914400" cy="481903"/>
            </a:xfrm>
            <a:prstGeom prst="rect">
              <a:avLst/>
            </a:prstGeom>
          </p:spPr>
        </p:pic>
      </p:grpSp>
      <p:pic>
        <p:nvPicPr>
          <p:cNvPr id="64" name="Graphic 63" descr="Bus outline">
            <a:extLst>
              <a:ext uri="{FF2B5EF4-FFF2-40B4-BE49-F238E27FC236}">
                <a16:creationId xmlns:a16="http://schemas.microsoft.com/office/drawing/2014/main" id="{C384797F-0913-1090-4E0F-997B0ECE2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7911" y="3901151"/>
            <a:ext cx="914400" cy="914400"/>
          </a:xfrm>
          <a:prstGeom prst="rect">
            <a:avLst/>
          </a:prstGeom>
        </p:spPr>
      </p:pic>
      <p:grpSp>
        <p:nvGrpSpPr>
          <p:cNvPr id="65" name="Group 64">
            <a:extLst>
              <a:ext uri="{FF2B5EF4-FFF2-40B4-BE49-F238E27FC236}">
                <a16:creationId xmlns:a16="http://schemas.microsoft.com/office/drawing/2014/main" id="{63976798-2122-795B-67A2-4D051DE6C6A5}"/>
              </a:ext>
            </a:extLst>
          </p:cNvPr>
          <p:cNvGrpSpPr/>
          <p:nvPr/>
        </p:nvGrpSpPr>
        <p:grpSpPr>
          <a:xfrm>
            <a:off x="1503097" y="6039089"/>
            <a:ext cx="960519" cy="327992"/>
            <a:chOff x="5655365" y="5516217"/>
            <a:chExt cx="960519" cy="327992"/>
          </a:xfrm>
        </p:grpSpPr>
        <p:sp>
          <p:nvSpPr>
            <p:cNvPr id="66" name="Rounded Rectangle 65">
              <a:extLst>
                <a:ext uri="{FF2B5EF4-FFF2-40B4-BE49-F238E27FC236}">
                  <a16:creationId xmlns:a16="http://schemas.microsoft.com/office/drawing/2014/main" id="{27771563-B2E7-155C-CC16-A37475504601}"/>
                </a:ext>
              </a:extLst>
            </p:cNvPr>
            <p:cNvSpPr/>
            <p:nvPr/>
          </p:nvSpPr>
          <p:spPr>
            <a:xfrm>
              <a:off x="6065669" y="5516217"/>
              <a:ext cx="503319" cy="32799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7" name="TextBox 66">
              <a:extLst>
                <a:ext uri="{FF2B5EF4-FFF2-40B4-BE49-F238E27FC236}">
                  <a16:creationId xmlns:a16="http://schemas.microsoft.com/office/drawing/2014/main" id="{537DB2B9-843A-5ECC-D7BD-3D8B0811179C}"/>
                </a:ext>
              </a:extLst>
            </p:cNvPr>
            <p:cNvSpPr txBox="1"/>
            <p:nvPr/>
          </p:nvSpPr>
          <p:spPr>
            <a:xfrm>
              <a:off x="5655365" y="5536096"/>
              <a:ext cx="960519" cy="307777"/>
            </a:xfrm>
            <a:prstGeom prst="rect">
              <a:avLst/>
            </a:prstGeom>
            <a:noFill/>
          </p:spPr>
          <p:txBody>
            <a:bodyPr wrap="square" rtlCol="0">
              <a:spAutoFit/>
            </a:bodyPr>
            <a:lstStyle/>
            <a:p>
              <a:r>
                <a:rPr lang="en-JP" dirty="0"/>
                <a:t>You </a:t>
              </a:r>
              <a:r>
                <a:rPr lang="en-JP" dirty="0">
                  <a:solidFill>
                    <a:schemeClr val="bg1"/>
                  </a:solidFill>
                </a:rPr>
                <a:t>Tube</a:t>
              </a:r>
            </a:p>
          </p:txBody>
        </p:sp>
      </p:grpSp>
      <p:pic>
        <p:nvPicPr>
          <p:cNvPr id="68" name="Picture 2" descr="バス停のアイコン">
            <a:extLst>
              <a:ext uri="{FF2B5EF4-FFF2-40B4-BE49-F238E27FC236}">
                <a16:creationId xmlns:a16="http://schemas.microsoft.com/office/drawing/2014/main" id="{4A6B4046-C367-97A8-FD0F-1313F293C37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87911" y="476802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B1423502-37BB-7B8D-8E06-544BBBF2A667}"/>
              </a:ext>
            </a:extLst>
          </p:cNvPr>
          <p:cNvCxnSpPr>
            <a:cxnSpLocks/>
          </p:cNvCxnSpPr>
          <p:nvPr/>
        </p:nvCxnSpPr>
        <p:spPr>
          <a:xfrm flipV="1">
            <a:off x="2463616" y="3429000"/>
            <a:ext cx="3801381" cy="1867277"/>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7F3E8BA-4081-796B-A8A6-4A31DD56ED5A}"/>
              </a:ext>
            </a:extLst>
          </p:cNvPr>
          <p:cNvCxnSpPr>
            <a:cxnSpLocks/>
          </p:cNvCxnSpPr>
          <p:nvPr/>
        </p:nvCxnSpPr>
        <p:spPr>
          <a:xfrm flipV="1">
            <a:off x="2534970" y="3429000"/>
            <a:ext cx="3730027" cy="984113"/>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749E303-82C3-114C-7636-34735E879232}"/>
              </a:ext>
            </a:extLst>
          </p:cNvPr>
          <p:cNvCxnSpPr>
            <a:cxnSpLocks/>
          </p:cNvCxnSpPr>
          <p:nvPr/>
        </p:nvCxnSpPr>
        <p:spPr>
          <a:xfrm flipV="1">
            <a:off x="2534970" y="3429000"/>
            <a:ext cx="3730027" cy="2772624"/>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892985-BBB6-8828-C6C5-7C5BFAE4F632}"/>
              </a:ext>
            </a:extLst>
          </p:cNvPr>
          <p:cNvCxnSpPr>
            <a:cxnSpLocks/>
          </p:cNvCxnSpPr>
          <p:nvPr/>
        </p:nvCxnSpPr>
        <p:spPr>
          <a:xfrm flipV="1">
            <a:off x="2534970" y="4768021"/>
            <a:ext cx="3730027" cy="1433603"/>
          </a:xfrm>
          <a:prstGeom prst="straightConnector1">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123" name="&quot;No&quot; Symbol 122">
            <a:extLst>
              <a:ext uri="{FF2B5EF4-FFF2-40B4-BE49-F238E27FC236}">
                <a16:creationId xmlns:a16="http://schemas.microsoft.com/office/drawing/2014/main" id="{26C943BD-0148-1890-BE37-124EF2F7A392}"/>
              </a:ext>
            </a:extLst>
          </p:cNvPr>
          <p:cNvSpPr/>
          <p:nvPr/>
        </p:nvSpPr>
        <p:spPr>
          <a:xfrm>
            <a:off x="4118964" y="3710716"/>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24" name="&quot;No&quot; Symbol 123">
            <a:extLst>
              <a:ext uri="{FF2B5EF4-FFF2-40B4-BE49-F238E27FC236}">
                <a16:creationId xmlns:a16="http://schemas.microsoft.com/office/drawing/2014/main" id="{23F5B605-77DA-53A3-2B88-D13B89541CB1}"/>
              </a:ext>
            </a:extLst>
          </p:cNvPr>
          <p:cNvSpPr/>
          <p:nvPr/>
        </p:nvSpPr>
        <p:spPr>
          <a:xfrm>
            <a:off x="3483713" y="4445106"/>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25" name="&quot;No&quot; Symbol 124">
            <a:extLst>
              <a:ext uri="{FF2B5EF4-FFF2-40B4-BE49-F238E27FC236}">
                <a16:creationId xmlns:a16="http://schemas.microsoft.com/office/drawing/2014/main" id="{E6BBA03A-759D-2EBA-176E-9A9AC4DEC597}"/>
              </a:ext>
            </a:extLst>
          </p:cNvPr>
          <p:cNvSpPr/>
          <p:nvPr/>
        </p:nvSpPr>
        <p:spPr>
          <a:xfrm>
            <a:off x="4255029" y="4551151"/>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26" name="&quot;No&quot; Symbol 125">
            <a:extLst>
              <a:ext uri="{FF2B5EF4-FFF2-40B4-BE49-F238E27FC236}">
                <a16:creationId xmlns:a16="http://schemas.microsoft.com/office/drawing/2014/main" id="{49A8942E-B811-D1A6-3A0D-B439FD1BAF2B}"/>
              </a:ext>
            </a:extLst>
          </p:cNvPr>
          <p:cNvSpPr/>
          <p:nvPr/>
        </p:nvSpPr>
        <p:spPr>
          <a:xfrm>
            <a:off x="5121006" y="4937884"/>
            <a:ext cx="429381" cy="420680"/>
          </a:xfrm>
          <a:prstGeom prst="noSmoking">
            <a:avLst>
              <a:gd name="adj" fmla="val 9926"/>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 name="Rounded Rectangular Callout 1">
            <a:extLst>
              <a:ext uri="{FF2B5EF4-FFF2-40B4-BE49-F238E27FC236}">
                <a16:creationId xmlns:a16="http://schemas.microsoft.com/office/drawing/2014/main" id="{B19BE2C5-A6E1-79B2-B0EF-4CAF7CB0EEF6}"/>
              </a:ext>
            </a:extLst>
          </p:cNvPr>
          <p:cNvSpPr/>
          <p:nvPr/>
        </p:nvSpPr>
        <p:spPr>
          <a:xfrm>
            <a:off x="2954256" y="2400392"/>
            <a:ext cx="3030926" cy="688296"/>
          </a:xfrm>
          <a:prstGeom prst="wedgeRoundRectCallout">
            <a:avLst>
              <a:gd name="adj1" fmla="val -61526"/>
              <a:gd name="adj2" fmla="val 11811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2">
                    <a:lumMod val="25000"/>
                  </a:schemeClr>
                </a:solidFill>
              </a:rPr>
              <a:t>映像のアクセス元に応じて</a:t>
            </a:r>
          </a:p>
          <a:p>
            <a:pPr algn="ctr"/>
            <a:r>
              <a:rPr lang="en-JP" dirty="0">
                <a:solidFill>
                  <a:schemeClr val="tx2">
                    <a:lumMod val="25000"/>
                  </a:schemeClr>
                </a:solidFill>
              </a:rPr>
              <a:t>アクセスできるデータが異なる</a:t>
            </a:r>
          </a:p>
        </p:txBody>
      </p:sp>
    </p:spTree>
    <p:extLst>
      <p:ext uri="{BB962C8B-B14F-4D97-AF65-F5344CB8AC3E}">
        <p14:creationId xmlns:p14="http://schemas.microsoft.com/office/powerpoint/2010/main" val="28806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35</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Lato" panose="020F0502020204030203" pitchFamily="34" charset="0"/>
                <a:cs typeface="Lato" panose="020F0502020204030203" pitchFamily="34" charset="0"/>
              </a:rPr>
              <a:t>公共の監視カメラ映像を配信</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cs typeface="Lato" panose="020F0502020204030203" pitchFamily="34" charset="0"/>
              </a:rPr>
              <a:t>映像の用途に応じて</a:t>
            </a:r>
            <a:r>
              <a:rPr lang="ja-JP" altLang="en-US" sz="2400" u="sng">
                <a:solidFill>
                  <a:srgbClr val="FF0000"/>
                </a:solidFill>
                <a:latin typeface="Lato" panose="020F0502020204030203" pitchFamily="34" charset="0"/>
                <a:cs typeface="Lato" panose="020F0502020204030203" pitchFamily="34" charset="0"/>
              </a:rPr>
              <a:t>映像情報の制限</a:t>
            </a:r>
            <a:r>
              <a:rPr lang="ja-JP" altLang="en-US" sz="2400">
                <a:solidFill>
                  <a:schemeClr val="tx2">
                    <a:lumMod val="25000"/>
                  </a:schemeClr>
                </a:solidFill>
                <a:latin typeface="Lato" panose="020F0502020204030203" pitchFamily="34" charset="0"/>
                <a:cs typeface="Lato" panose="020F0502020204030203" pitchFamily="34" charset="0"/>
              </a:rPr>
              <a:t>が必要</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監視カメラ映像の公開管理システム</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grpSp>
        <p:nvGrpSpPr>
          <p:cNvPr id="42" name="Group 41">
            <a:extLst>
              <a:ext uri="{FF2B5EF4-FFF2-40B4-BE49-F238E27FC236}">
                <a16:creationId xmlns:a16="http://schemas.microsoft.com/office/drawing/2014/main" id="{9F0F5ADB-D3D3-D33A-981C-9A90841E9638}"/>
              </a:ext>
            </a:extLst>
          </p:cNvPr>
          <p:cNvGrpSpPr/>
          <p:nvPr/>
        </p:nvGrpSpPr>
        <p:grpSpPr>
          <a:xfrm>
            <a:off x="403152" y="2427514"/>
            <a:ext cx="4114426" cy="4072881"/>
            <a:chOff x="239862" y="2427514"/>
            <a:chExt cx="4114426" cy="4072881"/>
          </a:xfrm>
        </p:grpSpPr>
        <p:sp>
          <p:nvSpPr>
            <p:cNvPr id="43" name="Text Placeholder 2">
              <a:extLst>
                <a:ext uri="{FF2B5EF4-FFF2-40B4-BE49-F238E27FC236}">
                  <a16:creationId xmlns:a16="http://schemas.microsoft.com/office/drawing/2014/main" id="{93D8D12C-73C4-D7E2-CA37-D29400478B2B}"/>
                </a:ext>
              </a:extLst>
            </p:cNvPr>
            <p:cNvSpPr txBox="1">
              <a:spLocks/>
            </p:cNvSpPr>
            <p:nvPr/>
          </p:nvSpPr>
          <p:spPr>
            <a:xfrm>
              <a:off x="239862" y="2427514"/>
              <a:ext cx="4114426" cy="4072881"/>
            </a:xfrm>
            <a:prstGeom prst="rect">
              <a:avLst/>
            </a:prstGeom>
            <a:noFill/>
            <a:ln>
              <a:solidFill>
                <a:srgbClr val="677480"/>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lgn="ctr">
                <a:buNone/>
              </a:pPr>
              <a:r>
                <a:rPr lang="ja-JP" altLang="en-US" sz="2000" u="sng">
                  <a:solidFill>
                    <a:schemeClr val="tx2">
                      <a:lumMod val="25000"/>
                    </a:schemeClr>
                  </a:solidFill>
                </a:rPr>
                <a:t>個人情報が必要な場合</a:t>
              </a:r>
              <a:endParaRPr lang="en-US" altLang="ja-JP" sz="2000" u="sng" dirty="0">
                <a:solidFill>
                  <a:schemeClr val="tx2">
                    <a:lumMod val="25000"/>
                  </a:schemeClr>
                </a:solidFill>
              </a:endParaRPr>
            </a:p>
            <a:p>
              <a:pPr marL="38100" indent="0">
                <a:buNone/>
              </a:pPr>
              <a:r>
                <a:rPr lang="ja-JP" altLang="en-US" sz="1800">
                  <a:solidFill>
                    <a:schemeClr val="tx2">
                      <a:lumMod val="25000"/>
                    </a:schemeClr>
                  </a:solidFill>
                </a:rPr>
                <a:t>・警備</a:t>
              </a:r>
              <a:br>
                <a:rPr lang="en-US" altLang="ja-JP" sz="1800" dirty="0">
                  <a:solidFill>
                    <a:schemeClr val="tx2">
                      <a:lumMod val="25000"/>
                    </a:schemeClr>
                  </a:solidFill>
                </a:rPr>
              </a:br>
              <a:r>
                <a:rPr lang="ja-JP" altLang="en-US" sz="1800">
                  <a:solidFill>
                    <a:schemeClr val="tx2">
                      <a:lumMod val="25000"/>
                    </a:schemeClr>
                  </a:solidFill>
                </a:rPr>
                <a:t>・バス運転手</a:t>
              </a:r>
              <a:endParaRPr lang="en-US" altLang="ja-JP" sz="1800" dirty="0">
                <a:solidFill>
                  <a:schemeClr val="tx2">
                    <a:lumMod val="25000"/>
                  </a:schemeClr>
                </a:solidFill>
              </a:endParaRPr>
            </a:p>
            <a:p>
              <a:pPr marL="38100" indent="0">
                <a:buNone/>
              </a:pPr>
              <a:r>
                <a:rPr lang="ja-JP" altLang="en-US" sz="1800">
                  <a:solidFill>
                    <a:schemeClr val="tx2">
                      <a:lumMod val="25000"/>
                    </a:schemeClr>
                  </a:solidFill>
                </a:rPr>
                <a:t>→</a:t>
              </a:r>
              <a:r>
                <a:rPr lang="ja-JP" altLang="en-US" sz="1800" b="1" u="sng">
                  <a:solidFill>
                    <a:schemeClr val="tx2">
                      <a:lumMod val="25000"/>
                    </a:schemeClr>
                  </a:solidFill>
                </a:rPr>
                <a:t>防犯</a:t>
              </a:r>
              <a:r>
                <a:rPr lang="ja-JP" altLang="en-US" sz="1800">
                  <a:solidFill>
                    <a:schemeClr val="tx2">
                      <a:lumMod val="25000"/>
                    </a:schemeClr>
                  </a:solidFill>
                </a:rPr>
                <a:t>が目的</a:t>
              </a:r>
              <a:endParaRPr lang="en-US" altLang="ja-JP" sz="2000" dirty="0">
                <a:solidFill>
                  <a:schemeClr val="tx2">
                    <a:lumMod val="25000"/>
                  </a:schemeClr>
                </a:solidFill>
              </a:endParaRPr>
            </a:p>
            <a:p>
              <a:pPr marL="38100" indent="0">
                <a:buNone/>
              </a:pPr>
              <a:endParaRPr lang="en-US" altLang="ja-JP" sz="2000" dirty="0">
                <a:solidFill>
                  <a:schemeClr val="tx2">
                    <a:lumMod val="25000"/>
                  </a:schemeClr>
                </a:solidFill>
              </a:endParaRPr>
            </a:p>
            <a:p>
              <a:pPr marL="38100" indent="0">
                <a:buNone/>
              </a:pPr>
              <a:endParaRPr lang="en-US" altLang="ja-JP" sz="2000" dirty="0">
                <a:solidFill>
                  <a:schemeClr val="tx2">
                    <a:lumMod val="25000"/>
                  </a:schemeClr>
                </a:solidFill>
              </a:endParaRPr>
            </a:p>
          </p:txBody>
        </p:sp>
        <p:pic>
          <p:nvPicPr>
            <p:cNvPr id="44" name="Picture 2" descr="ソニー、電車・バスなどの車両内を監視できるネットワークカメラを発売 | マイナビニュース">
              <a:extLst>
                <a:ext uri="{FF2B5EF4-FFF2-40B4-BE49-F238E27FC236}">
                  <a16:creationId xmlns:a16="http://schemas.microsoft.com/office/drawing/2014/main" id="{94D00B1E-CE89-F8DC-68B9-23C39EF5C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62" y="4182602"/>
              <a:ext cx="4114425" cy="23177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06440339-2B73-E1B9-FB9C-6CF6C5D91850}"/>
              </a:ext>
            </a:extLst>
          </p:cNvPr>
          <p:cNvGrpSpPr/>
          <p:nvPr/>
        </p:nvGrpSpPr>
        <p:grpSpPr>
          <a:xfrm>
            <a:off x="4680852" y="2427514"/>
            <a:ext cx="4114427" cy="4072881"/>
            <a:chOff x="4789712" y="2427514"/>
            <a:chExt cx="4114427" cy="4072881"/>
          </a:xfrm>
        </p:grpSpPr>
        <p:sp>
          <p:nvSpPr>
            <p:cNvPr id="46" name="Text Placeholder 2">
              <a:extLst>
                <a:ext uri="{FF2B5EF4-FFF2-40B4-BE49-F238E27FC236}">
                  <a16:creationId xmlns:a16="http://schemas.microsoft.com/office/drawing/2014/main" id="{CDB68436-1084-F489-19D4-EDC9B78B3BC6}"/>
                </a:ext>
              </a:extLst>
            </p:cNvPr>
            <p:cNvSpPr txBox="1">
              <a:spLocks/>
            </p:cNvSpPr>
            <p:nvPr/>
          </p:nvSpPr>
          <p:spPr>
            <a:xfrm>
              <a:off x="4789712" y="2427514"/>
              <a:ext cx="4114426" cy="4072881"/>
            </a:xfrm>
            <a:prstGeom prst="rect">
              <a:avLst/>
            </a:prstGeom>
            <a:noFill/>
            <a:ln>
              <a:solidFill>
                <a:srgbClr val="677480"/>
              </a:solid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lgn="ctr">
                <a:buNone/>
              </a:pPr>
              <a:r>
                <a:rPr lang="ja-JP" altLang="en-US" sz="2000" u="sng">
                  <a:solidFill>
                    <a:schemeClr val="tx2">
                      <a:lumMod val="25000"/>
                    </a:schemeClr>
                  </a:solidFill>
                </a:rPr>
                <a:t>個人情報が不要な場合</a:t>
              </a:r>
              <a:endParaRPr lang="en-US" altLang="ja-JP" sz="2000" u="sng" dirty="0">
                <a:solidFill>
                  <a:schemeClr val="tx2">
                    <a:lumMod val="25000"/>
                  </a:schemeClr>
                </a:solidFill>
              </a:endParaRPr>
            </a:p>
            <a:p>
              <a:pPr marL="38100" indent="0">
                <a:buNone/>
              </a:pPr>
              <a:r>
                <a:rPr lang="ja-JP" altLang="en-US" sz="1800">
                  <a:solidFill>
                    <a:schemeClr val="tx2">
                      <a:lumMod val="25000"/>
                    </a:schemeClr>
                  </a:solidFill>
                </a:rPr>
                <a:t>・バス停モニター</a:t>
              </a:r>
              <a:br>
                <a:rPr lang="en-US" altLang="ja-JP" sz="1800" dirty="0">
                  <a:solidFill>
                    <a:schemeClr val="tx2">
                      <a:lumMod val="25000"/>
                    </a:schemeClr>
                  </a:solidFill>
                </a:rPr>
              </a:br>
              <a:r>
                <a:rPr lang="ja-JP" altLang="en-US" sz="1800">
                  <a:solidFill>
                    <a:schemeClr val="tx2">
                      <a:lumMod val="25000"/>
                    </a:schemeClr>
                  </a:solidFill>
                </a:rPr>
                <a:t>・バス混雑確認アプリ</a:t>
              </a:r>
              <a:endParaRPr lang="en-US" altLang="ja-JP" sz="1800" dirty="0">
                <a:solidFill>
                  <a:schemeClr val="tx2">
                    <a:lumMod val="25000"/>
                  </a:schemeClr>
                </a:solidFill>
              </a:endParaRPr>
            </a:p>
            <a:p>
              <a:pPr marL="38100" indent="0">
                <a:buNone/>
              </a:pPr>
              <a:r>
                <a:rPr lang="ja-JP" altLang="en-US" sz="1800">
                  <a:solidFill>
                    <a:schemeClr val="tx2">
                      <a:lumMod val="25000"/>
                    </a:schemeClr>
                  </a:solidFill>
                </a:rPr>
                <a:t>→</a:t>
              </a:r>
              <a:r>
                <a:rPr lang="ja-JP" altLang="en-US" sz="1800" b="1" u="sng">
                  <a:solidFill>
                    <a:schemeClr val="tx2">
                      <a:lumMod val="25000"/>
                    </a:schemeClr>
                  </a:solidFill>
                </a:rPr>
                <a:t>混雑解消</a:t>
              </a:r>
              <a:r>
                <a:rPr lang="ja-JP" altLang="en-US" sz="1800">
                  <a:solidFill>
                    <a:schemeClr val="tx2">
                      <a:lumMod val="25000"/>
                    </a:schemeClr>
                  </a:solidFill>
                </a:rPr>
                <a:t>が目的</a:t>
              </a:r>
              <a:endParaRPr lang="en-US" altLang="ja-JP" sz="1800" dirty="0">
                <a:solidFill>
                  <a:schemeClr val="tx2">
                    <a:lumMod val="25000"/>
                  </a:schemeClr>
                </a:solidFill>
              </a:endParaRPr>
            </a:p>
          </p:txBody>
        </p:sp>
        <p:pic>
          <p:nvPicPr>
            <p:cNvPr id="47" name="Picture 2" descr="ソニー、電車・バスなどの車両内を監視できるネットワークカメラを発売 | マイナビニュース">
              <a:extLst>
                <a:ext uri="{FF2B5EF4-FFF2-40B4-BE49-F238E27FC236}">
                  <a16:creationId xmlns:a16="http://schemas.microsoft.com/office/drawing/2014/main" id="{71087197-D278-80EB-D749-CCAC50C83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14" y="4182602"/>
              <a:ext cx="4114425" cy="23177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6B5A56C-8434-66A5-9669-276DD48CA985}"/>
                </a:ext>
              </a:extLst>
            </p:cNvPr>
            <p:cNvSpPr/>
            <p:nvPr/>
          </p:nvSpPr>
          <p:spPr>
            <a:xfrm>
              <a:off x="6226629" y="5257800"/>
              <a:ext cx="239485" cy="315686"/>
            </a:xfrm>
            <a:prstGeom prst="rect">
              <a:avLst/>
            </a:prstGeom>
            <a:solidFill>
              <a:schemeClr val="tx1">
                <a:alpha val="58000"/>
              </a:schemeClr>
            </a:solidFill>
            <a:ln>
              <a:solidFill>
                <a:srgbClr val="F20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 name="Rectangle 48">
              <a:extLst>
                <a:ext uri="{FF2B5EF4-FFF2-40B4-BE49-F238E27FC236}">
                  <a16:creationId xmlns:a16="http://schemas.microsoft.com/office/drawing/2014/main" id="{987AABD6-35E8-CCAD-A59F-97E852F37050}"/>
                </a:ext>
              </a:extLst>
            </p:cNvPr>
            <p:cNvSpPr/>
            <p:nvPr/>
          </p:nvSpPr>
          <p:spPr>
            <a:xfrm>
              <a:off x="7380328" y="5236027"/>
              <a:ext cx="239485" cy="252427"/>
            </a:xfrm>
            <a:prstGeom prst="rect">
              <a:avLst/>
            </a:prstGeom>
            <a:solidFill>
              <a:schemeClr val="tx1">
                <a:alpha val="58000"/>
              </a:schemeClr>
            </a:solidFill>
            <a:ln>
              <a:solidFill>
                <a:srgbClr val="F20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 name="Rectangle 49">
              <a:extLst>
                <a:ext uri="{FF2B5EF4-FFF2-40B4-BE49-F238E27FC236}">
                  <a16:creationId xmlns:a16="http://schemas.microsoft.com/office/drawing/2014/main" id="{BD91F860-CCD0-C389-C385-AA079B69AFAA}"/>
                </a:ext>
              </a:extLst>
            </p:cNvPr>
            <p:cNvSpPr/>
            <p:nvPr/>
          </p:nvSpPr>
          <p:spPr>
            <a:xfrm>
              <a:off x="6030687" y="4963885"/>
              <a:ext cx="195942" cy="237345"/>
            </a:xfrm>
            <a:prstGeom prst="rect">
              <a:avLst/>
            </a:prstGeom>
            <a:solidFill>
              <a:schemeClr val="tx1">
                <a:alpha val="58000"/>
              </a:schemeClr>
            </a:solidFill>
            <a:ln>
              <a:solidFill>
                <a:srgbClr val="F20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9" name="Rounded Rectangular Callout 8">
            <a:extLst>
              <a:ext uri="{FF2B5EF4-FFF2-40B4-BE49-F238E27FC236}">
                <a16:creationId xmlns:a16="http://schemas.microsoft.com/office/drawing/2014/main" id="{35C43FD4-3326-2473-7EA6-AA57D33371D0}"/>
              </a:ext>
            </a:extLst>
          </p:cNvPr>
          <p:cNvSpPr/>
          <p:nvPr/>
        </p:nvSpPr>
        <p:spPr>
          <a:xfrm>
            <a:off x="6887382" y="4020988"/>
            <a:ext cx="2256617" cy="688296"/>
          </a:xfrm>
          <a:prstGeom prst="wedgeRoundRectCallout">
            <a:avLst>
              <a:gd name="adj1" fmla="val -50218"/>
              <a:gd name="adj2" fmla="val 12120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2">
                    <a:lumMod val="25000"/>
                  </a:schemeClr>
                </a:solidFill>
              </a:rPr>
              <a:t>プライバシー保護のため</a:t>
            </a:r>
          </a:p>
          <a:p>
            <a:pPr algn="ctr"/>
            <a:r>
              <a:rPr lang="en-JP" dirty="0">
                <a:solidFill>
                  <a:schemeClr val="tx2">
                    <a:lumMod val="25000"/>
                  </a:schemeClr>
                </a:solidFill>
              </a:rPr>
              <a:t>モザイクが必要</a:t>
            </a:r>
          </a:p>
        </p:txBody>
      </p:sp>
    </p:spTree>
    <p:extLst>
      <p:ext uri="{BB962C8B-B14F-4D97-AF65-F5344CB8AC3E}">
        <p14:creationId xmlns:p14="http://schemas.microsoft.com/office/powerpoint/2010/main" val="3358085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36</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3000"/>
            <a:ext cx="8585200" cy="29154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a:t>
            </a:r>
            <a:r>
              <a:rPr lang="ja-JP" altLang="en-US" sz="2800" b="0" i="0">
                <a:solidFill>
                  <a:schemeClr val="tx2">
                    <a:lumMod val="25000"/>
                  </a:schemeClr>
                </a:solidFill>
                <a:effectLst/>
                <a:latin typeface="Lato" panose="020F0502020204030203" pitchFamily="34" charset="0"/>
                <a:cs typeface="Lato" panose="020F0502020204030203" pitchFamily="34" charset="0"/>
              </a:rPr>
              <a:t>は</a:t>
            </a:r>
            <a:r>
              <a:rPr lang="ja-JP" altLang="en-US" sz="2800" b="0" i="0" u="sng">
                <a:solidFill>
                  <a:srgbClr val="FF0000"/>
                </a:solidFill>
                <a:effectLst/>
                <a:latin typeface="Lato" panose="020F0502020204030203" pitchFamily="34" charset="0"/>
                <a:cs typeface="Lato" panose="020F0502020204030203" pitchFamily="34" charset="0"/>
              </a:rPr>
              <a:t>４ステップ</a:t>
            </a:r>
            <a:r>
              <a:rPr lang="ja-JP" altLang="en-US" sz="2800">
                <a:solidFill>
                  <a:schemeClr val="tx2">
                    <a:lumMod val="25000"/>
                  </a:schemeClr>
                </a:solidFill>
                <a:latin typeface="Lato" panose="020F0502020204030203" pitchFamily="34" charset="0"/>
                <a:cs typeface="Lato" panose="020F0502020204030203" pitchFamily="34" charset="0"/>
              </a:rPr>
              <a:t>で構成される</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制御器を合成する上で３つの中間生成物が生成される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・全体モデル：環境全体の振る舞いを表す</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・マップ空間：全体モデルに違反状態をマッピングした</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・ゲーム空間：安全性ゲームを解くための</a:t>
            </a:r>
            <a:r>
              <a:rPr lang="en-US" altLang="ja-JP" sz="2400" dirty="0">
                <a:solidFill>
                  <a:schemeClr val="tx2">
                    <a:lumMod val="25000"/>
                  </a:schemeClr>
                </a:solidFill>
                <a:latin typeface="Lato" panose="020F0502020204030203" pitchFamily="34" charset="0"/>
                <a:cs typeface="Lato" panose="020F0502020204030203" pitchFamily="34" charset="0"/>
              </a:rPr>
              <a:t>LTS</a:t>
            </a:r>
          </a:p>
        </p:txBody>
      </p:sp>
      <p:sp>
        <p:nvSpPr>
          <p:cNvPr id="111" name="Chevron 110">
            <a:extLst>
              <a:ext uri="{FF2B5EF4-FFF2-40B4-BE49-F238E27FC236}">
                <a16:creationId xmlns:a16="http://schemas.microsoft.com/office/drawing/2014/main" id="{18FB7F96-3ED4-16CF-41C7-2176EE93700E}"/>
              </a:ext>
            </a:extLst>
          </p:cNvPr>
          <p:cNvSpPr/>
          <p:nvPr/>
        </p:nvSpPr>
        <p:spPr>
          <a:xfrm>
            <a:off x="1474023"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194" idx="1"/>
          </p:cNvCxnSpPr>
          <p:nvPr/>
        </p:nvCxnSpPr>
        <p:spPr>
          <a:xfrm flipV="1">
            <a:off x="1384330"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314138"/>
            <a:ext cx="100076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699522"/>
            <a:ext cx="1001508" cy="345009"/>
          </a:xfrm>
          <a:prstGeom prst="roundRect">
            <a:avLst/>
          </a:prstGeom>
          <a:solidFill>
            <a:srgbClr val="02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757365"/>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136327"/>
            <a:ext cx="1001508" cy="34500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160" idx="3"/>
            <a:endCxn id="194" idx="1"/>
          </p:cNvCxnSpPr>
          <p:nvPr/>
        </p:nvCxnSpPr>
        <p:spPr>
          <a:xfrm>
            <a:off x="3100024"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AB04828F-0A1E-888F-1335-C68E529ACF8A}"/>
              </a:ext>
            </a:extLst>
          </p:cNvPr>
          <p:cNvSpPr/>
          <p:nvPr/>
        </p:nvSpPr>
        <p:spPr>
          <a:xfrm>
            <a:off x="2338105"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66" name="Straight Arrow Connector 165">
            <a:extLst>
              <a:ext uri="{FF2B5EF4-FFF2-40B4-BE49-F238E27FC236}">
                <a16:creationId xmlns:a16="http://schemas.microsoft.com/office/drawing/2014/main" id="{52399207-2390-69C9-9E8C-ADBD4A0E7940}"/>
              </a:ext>
            </a:extLst>
          </p:cNvPr>
          <p:cNvCxnSpPr>
            <a:cxnSpLocks/>
            <a:stCxn id="111" idx="3"/>
            <a:endCxn id="160" idx="1"/>
          </p:cNvCxnSpPr>
          <p:nvPr/>
        </p:nvCxnSpPr>
        <p:spPr>
          <a:xfrm>
            <a:off x="2235942"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Chevron 193">
            <a:extLst>
              <a:ext uri="{FF2B5EF4-FFF2-40B4-BE49-F238E27FC236}">
                <a16:creationId xmlns:a16="http://schemas.microsoft.com/office/drawing/2014/main" id="{B4F41BA7-E8B7-CC1E-CFB9-FB680D551BB9}"/>
              </a:ext>
            </a:extLst>
          </p:cNvPr>
          <p:cNvSpPr/>
          <p:nvPr/>
        </p:nvSpPr>
        <p:spPr>
          <a:xfrm>
            <a:off x="3301992"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195" name="Chevron 194">
            <a:extLst>
              <a:ext uri="{FF2B5EF4-FFF2-40B4-BE49-F238E27FC236}">
                <a16:creationId xmlns:a16="http://schemas.microsoft.com/office/drawing/2014/main" id="{69C3195D-F048-1E74-D6CC-9C5CCA3298D1}"/>
              </a:ext>
            </a:extLst>
          </p:cNvPr>
          <p:cNvSpPr/>
          <p:nvPr/>
        </p:nvSpPr>
        <p:spPr>
          <a:xfrm>
            <a:off x="7168374"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34" name="Straight Arrow Connector 233">
            <a:extLst>
              <a:ext uri="{FF2B5EF4-FFF2-40B4-BE49-F238E27FC236}">
                <a16:creationId xmlns:a16="http://schemas.microsoft.com/office/drawing/2014/main" id="{5196855D-314F-DA72-DA5E-F5220820BEE5}"/>
              </a:ext>
            </a:extLst>
          </p:cNvPr>
          <p:cNvCxnSpPr>
            <a:cxnSpLocks/>
            <a:stCxn id="194" idx="3"/>
            <a:endCxn id="17" idx="1"/>
          </p:cNvCxnSpPr>
          <p:nvPr/>
        </p:nvCxnSpPr>
        <p:spPr>
          <a:xfrm>
            <a:off x="4164704"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682B44D-7784-029A-3F58-0FF50826F21F}"/>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の概要</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7" name="Rounded Rectangle 16">
            <a:extLst>
              <a:ext uri="{FF2B5EF4-FFF2-40B4-BE49-F238E27FC236}">
                <a16:creationId xmlns:a16="http://schemas.microsoft.com/office/drawing/2014/main" id="{5CE9707F-8D97-EF04-F0F0-1B68EA96DB7A}"/>
              </a:ext>
            </a:extLst>
          </p:cNvPr>
          <p:cNvSpPr/>
          <p:nvPr/>
        </p:nvSpPr>
        <p:spPr>
          <a:xfrm>
            <a:off x="4312926"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83C529AB-FD32-D27E-9A17-2C440CFA18BA}"/>
              </a:ext>
            </a:extLst>
          </p:cNvPr>
          <p:cNvSpPr/>
          <p:nvPr/>
        </p:nvSpPr>
        <p:spPr>
          <a:xfrm>
            <a:off x="5228343"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23" idx="3"/>
            <a:endCxn id="19" idx="1"/>
          </p:cNvCxnSpPr>
          <p:nvPr/>
        </p:nvCxnSpPr>
        <p:spPr>
          <a:xfrm flipV="1">
            <a:off x="5999872"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125618-CAB4-5732-49FE-9EA4AF6D8C72}"/>
              </a:ext>
            </a:extLst>
          </p:cNvPr>
          <p:cNvCxnSpPr>
            <a:cxnSpLocks/>
            <a:stCxn id="17" idx="3"/>
            <a:endCxn id="23" idx="1"/>
          </p:cNvCxnSpPr>
          <p:nvPr/>
        </p:nvCxnSpPr>
        <p:spPr>
          <a:xfrm>
            <a:off x="5074845"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978461"/>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439084"/>
            <a:ext cx="234360" cy="307777"/>
          </a:xfrm>
          <a:prstGeom prst="rect">
            <a:avLst/>
          </a:prstGeom>
          <a:noFill/>
        </p:spPr>
        <p:txBody>
          <a:bodyPr wrap="none" rtlCol="0">
            <a:spAutoFit/>
          </a:bodyPr>
          <a:lstStyle/>
          <a:p>
            <a:r>
              <a:rPr lang="en-JP" dirty="0">
                <a:solidFill>
                  <a:schemeClr val="bg1"/>
                </a:solidFill>
              </a:rPr>
              <a:t>:</a:t>
            </a:r>
          </a:p>
        </p:txBody>
      </p:sp>
      <p:cxnSp>
        <p:nvCxnSpPr>
          <p:cNvPr id="21" name="Straight Arrow Connector 20">
            <a:extLst>
              <a:ext uri="{FF2B5EF4-FFF2-40B4-BE49-F238E27FC236}">
                <a16:creationId xmlns:a16="http://schemas.microsoft.com/office/drawing/2014/main" id="{1A796B84-5CAD-0389-70BB-E9349A2098B0}"/>
              </a:ext>
            </a:extLst>
          </p:cNvPr>
          <p:cNvCxnSpPr>
            <a:cxnSpLocks/>
            <a:stCxn id="3" idx="3"/>
            <a:endCxn id="111" idx="1"/>
          </p:cNvCxnSpPr>
          <p:nvPr/>
        </p:nvCxnSpPr>
        <p:spPr>
          <a:xfrm>
            <a:off x="1388574"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085828F-ED02-6EEA-61F3-87F3DD9B5FD0}"/>
              </a:ext>
            </a:extLst>
          </p:cNvPr>
          <p:cNvSpPr txBox="1"/>
          <p:nvPr/>
        </p:nvSpPr>
        <p:spPr>
          <a:xfrm>
            <a:off x="3387899" y="6448049"/>
            <a:ext cx="2518638" cy="307777"/>
          </a:xfrm>
          <a:prstGeom prst="rect">
            <a:avLst/>
          </a:prstGeom>
          <a:noFill/>
        </p:spPr>
        <p:txBody>
          <a:bodyPr wrap="none" rtlCol="0">
            <a:spAutoFit/>
          </a:bodyPr>
          <a:lstStyle/>
          <a:p>
            <a:r>
              <a:rPr lang="en-JP"/>
              <a:t>図１</a:t>
            </a:r>
            <a:r>
              <a:rPr lang="ja-JP" altLang="en-US"/>
              <a:t>　</a:t>
            </a:r>
            <a:r>
              <a:rPr lang="en-JP"/>
              <a:t>離散制御器合成の概要</a:t>
            </a:r>
          </a:p>
        </p:txBody>
      </p:sp>
    </p:spTree>
    <p:extLst>
      <p:ext uri="{BB962C8B-B14F-4D97-AF65-F5344CB8AC3E}">
        <p14:creationId xmlns:p14="http://schemas.microsoft.com/office/powerpoint/2010/main" val="4019418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403262"/>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940409"/>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37</a:t>
              </a:fld>
              <a:endParaRPr lang="en" sz="3600" dirty="0">
                <a:solidFill>
                  <a:schemeClr val="bg1"/>
                </a:solidFill>
              </a:endParaRPr>
            </a:p>
          </p:txBody>
        </p:sp>
      </p:gr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43000"/>
            <a:ext cx="8585200" cy="29154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a:t>
            </a:r>
            <a:r>
              <a:rPr lang="ja-JP" altLang="en-US" sz="2800" b="0" i="0">
                <a:solidFill>
                  <a:schemeClr val="tx2">
                    <a:lumMod val="25000"/>
                  </a:schemeClr>
                </a:solidFill>
                <a:effectLst/>
                <a:latin typeface="Lato" panose="020F0502020204030203" pitchFamily="34" charset="0"/>
                <a:cs typeface="Lato" panose="020F0502020204030203" pitchFamily="34" charset="0"/>
              </a:rPr>
              <a:t>は</a:t>
            </a:r>
            <a:r>
              <a:rPr lang="ja-JP" altLang="en-US" sz="2800" b="0" i="0" u="sng">
                <a:solidFill>
                  <a:srgbClr val="FF0000"/>
                </a:solidFill>
                <a:effectLst/>
                <a:latin typeface="Lato" panose="020F0502020204030203" pitchFamily="34" charset="0"/>
                <a:cs typeface="Lato" panose="020F0502020204030203" pitchFamily="34" charset="0"/>
              </a:rPr>
              <a:t>４ステップ</a:t>
            </a:r>
            <a:r>
              <a:rPr lang="ja-JP" altLang="en-US" sz="2800">
                <a:solidFill>
                  <a:schemeClr val="tx2">
                    <a:lumMod val="25000"/>
                  </a:schemeClr>
                </a:solidFill>
                <a:latin typeface="Lato" panose="020F0502020204030203" pitchFamily="34" charset="0"/>
                <a:cs typeface="Lato" panose="020F0502020204030203" pitchFamily="34" charset="0"/>
              </a:rPr>
              <a:t>で構成される</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制御器を合成する上で３つの中間生成物が生成される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・全体モデル：環境全体の振る舞いを表すモデル</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・マップ空間：全体モデルに違反状態をマッピングした</a:t>
            </a:r>
            <a:r>
              <a:rPr lang="en-US" altLang="ja-JP" sz="2400" dirty="0">
                <a:solidFill>
                  <a:schemeClr val="tx2">
                    <a:lumMod val="25000"/>
                  </a:schemeClr>
                </a:solidFill>
                <a:latin typeface="Lato" panose="020F0502020204030203" pitchFamily="34" charset="0"/>
                <a:cs typeface="Lato" panose="020F0502020204030203" pitchFamily="34" charset="0"/>
              </a:rPr>
              <a:t>LTS</a:t>
            </a: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・ゲーム空間：安全性ゲームを解くための</a:t>
            </a:r>
            <a:r>
              <a:rPr lang="en-US" altLang="ja-JP" sz="2400" dirty="0">
                <a:solidFill>
                  <a:schemeClr val="tx2">
                    <a:lumMod val="25000"/>
                  </a:schemeClr>
                </a:solidFill>
                <a:latin typeface="Lato" panose="020F0502020204030203" pitchFamily="34" charset="0"/>
                <a:cs typeface="Lato" panose="020F0502020204030203" pitchFamily="34" charset="0"/>
              </a:rPr>
              <a:t>LTS</a:t>
            </a:r>
          </a:p>
        </p:txBody>
      </p:sp>
      <p:sp>
        <p:nvSpPr>
          <p:cNvPr id="111" name="Chevron 110">
            <a:extLst>
              <a:ext uri="{FF2B5EF4-FFF2-40B4-BE49-F238E27FC236}">
                <a16:creationId xmlns:a16="http://schemas.microsoft.com/office/drawing/2014/main" id="{18FB7F96-3ED4-16CF-41C7-2176EE93700E}"/>
              </a:ext>
            </a:extLst>
          </p:cNvPr>
          <p:cNvSpPr/>
          <p:nvPr/>
        </p:nvSpPr>
        <p:spPr>
          <a:xfrm>
            <a:off x="1474023" y="4312301"/>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194" idx="1"/>
          </p:cNvCxnSpPr>
          <p:nvPr/>
        </p:nvCxnSpPr>
        <p:spPr>
          <a:xfrm flipV="1">
            <a:off x="1384330" y="5287680"/>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314138"/>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699522"/>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7573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136327"/>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5071110"/>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287680"/>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287679"/>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160" idx="3"/>
            <a:endCxn id="194" idx="1"/>
          </p:cNvCxnSpPr>
          <p:nvPr/>
        </p:nvCxnSpPr>
        <p:spPr>
          <a:xfrm>
            <a:off x="3100024" y="4606423"/>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AB04828F-0A1E-888F-1335-C68E529ACF8A}"/>
              </a:ext>
            </a:extLst>
          </p:cNvPr>
          <p:cNvSpPr/>
          <p:nvPr/>
        </p:nvSpPr>
        <p:spPr>
          <a:xfrm>
            <a:off x="2338105" y="4260499"/>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66" name="Straight Arrow Connector 165">
            <a:extLst>
              <a:ext uri="{FF2B5EF4-FFF2-40B4-BE49-F238E27FC236}">
                <a16:creationId xmlns:a16="http://schemas.microsoft.com/office/drawing/2014/main" id="{52399207-2390-69C9-9E8C-ADBD4A0E7940}"/>
              </a:ext>
            </a:extLst>
          </p:cNvPr>
          <p:cNvCxnSpPr>
            <a:cxnSpLocks/>
            <a:stCxn id="111" idx="3"/>
            <a:endCxn id="160" idx="1"/>
          </p:cNvCxnSpPr>
          <p:nvPr/>
        </p:nvCxnSpPr>
        <p:spPr>
          <a:xfrm>
            <a:off x="2235942" y="4602585"/>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Chevron 193">
            <a:extLst>
              <a:ext uri="{FF2B5EF4-FFF2-40B4-BE49-F238E27FC236}">
                <a16:creationId xmlns:a16="http://schemas.microsoft.com/office/drawing/2014/main" id="{B4F41BA7-E8B7-CC1E-CFB9-FB680D551BB9}"/>
              </a:ext>
            </a:extLst>
          </p:cNvPr>
          <p:cNvSpPr/>
          <p:nvPr/>
        </p:nvSpPr>
        <p:spPr>
          <a:xfrm>
            <a:off x="3301992" y="4997396"/>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195" name="Chevron 194">
            <a:extLst>
              <a:ext uri="{FF2B5EF4-FFF2-40B4-BE49-F238E27FC236}">
                <a16:creationId xmlns:a16="http://schemas.microsoft.com/office/drawing/2014/main" id="{69C3195D-F048-1E74-D6CC-9C5CCA3298D1}"/>
              </a:ext>
            </a:extLst>
          </p:cNvPr>
          <p:cNvSpPr/>
          <p:nvPr/>
        </p:nvSpPr>
        <p:spPr>
          <a:xfrm>
            <a:off x="7168374" y="4997396"/>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234" name="Straight Arrow Connector 233">
            <a:extLst>
              <a:ext uri="{FF2B5EF4-FFF2-40B4-BE49-F238E27FC236}">
                <a16:creationId xmlns:a16="http://schemas.microsoft.com/office/drawing/2014/main" id="{5196855D-314F-DA72-DA5E-F5220820BEE5}"/>
              </a:ext>
            </a:extLst>
          </p:cNvPr>
          <p:cNvCxnSpPr>
            <a:cxnSpLocks/>
            <a:stCxn id="194" idx="3"/>
            <a:endCxn id="17" idx="1"/>
          </p:cNvCxnSpPr>
          <p:nvPr/>
        </p:nvCxnSpPr>
        <p:spPr>
          <a:xfrm>
            <a:off x="4164704" y="5287680"/>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682B44D-7784-029A-3F58-0FF50826F21F}"/>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sz="2400" b="1"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の概要</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7" name="Rounded Rectangle 16">
            <a:extLst>
              <a:ext uri="{FF2B5EF4-FFF2-40B4-BE49-F238E27FC236}">
                <a16:creationId xmlns:a16="http://schemas.microsoft.com/office/drawing/2014/main" id="{5CE9707F-8D97-EF04-F0F0-1B68EA96DB7A}"/>
              </a:ext>
            </a:extLst>
          </p:cNvPr>
          <p:cNvSpPr/>
          <p:nvPr/>
        </p:nvSpPr>
        <p:spPr>
          <a:xfrm>
            <a:off x="4312926"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941756"/>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83C529AB-FD32-D27E-9A17-2C440CFA18BA}"/>
              </a:ext>
            </a:extLst>
          </p:cNvPr>
          <p:cNvSpPr/>
          <p:nvPr/>
        </p:nvSpPr>
        <p:spPr>
          <a:xfrm>
            <a:off x="5228343" y="4999866"/>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23" idx="3"/>
            <a:endCxn id="19" idx="1"/>
          </p:cNvCxnSpPr>
          <p:nvPr/>
        </p:nvCxnSpPr>
        <p:spPr>
          <a:xfrm flipV="1">
            <a:off x="5999872" y="5287680"/>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125618-CAB4-5732-49FE-9EA4AF6D8C72}"/>
              </a:ext>
            </a:extLst>
          </p:cNvPr>
          <p:cNvCxnSpPr>
            <a:cxnSpLocks/>
            <a:stCxn id="17" idx="3"/>
            <a:endCxn id="23" idx="1"/>
          </p:cNvCxnSpPr>
          <p:nvPr/>
        </p:nvCxnSpPr>
        <p:spPr>
          <a:xfrm>
            <a:off x="5074845" y="5287680"/>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337644"/>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978461"/>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439084"/>
            <a:ext cx="234360" cy="307777"/>
          </a:xfrm>
          <a:prstGeom prst="rect">
            <a:avLst/>
          </a:prstGeom>
          <a:noFill/>
        </p:spPr>
        <p:txBody>
          <a:bodyPr wrap="none" rtlCol="0">
            <a:spAutoFit/>
          </a:bodyPr>
          <a:lstStyle/>
          <a:p>
            <a:r>
              <a:rPr lang="en-JP" dirty="0">
                <a:solidFill>
                  <a:schemeClr val="bg1"/>
                </a:solidFill>
              </a:rPr>
              <a:t>:</a:t>
            </a:r>
          </a:p>
        </p:txBody>
      </p:sp>
      <p:cxnSp>
        <p:nvCxnSpPr>
          <p:cNvPr id="21" name="Straight Arrow Connector 20">
            <a:extLst>
              <a:ext uri="{FF2B5EF4-FFF2-40B4-BE49-F238E27FC236}">
                <a16:creationId xmlns:a16="http://schemas.microsoft.com/office/drawing/2014/main" id="{1A796B84-5CAD-0389-70BB-E9349A2098B0}"/>
              </a:ext>
            </a:extLst>
          </p:cNvPr>
          <p:cNvCxnSpPr>
            <a:cxnSpLocks/>
            <a:stCxn id="3" idx="3"/>
            <a:endCxn id="111" idx="1"/>
          </p:cNvCxnSpPr>
          <p:nvPr/>
        </p:nvCxnSpPr>
        <p:spPr>
          <a:xfrm>
            <a:off x="1388574" y="4599435"/>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2E1DEAA-1B2A-0446-A17D-26F8BA904DEA}"/>
              </a:ext>
            </a:extLst>
          </p:cNvPr>
          <p:cNvSpPr txBox="1"/>
          <p:nvPr/>
        </p:nvSpPr>
        <p:spPr>
          <a:xfrm>
            <a:off x="3387899" y="6448049"/>
            <a:ext cx="2518638" cy="307777"/>
          </a:xfrm>
          <a:prstGeom prst="rect">
            <a:avLst/>
          </a:prstGeom>
          <a:noFill/>
        </p:spPr>
        <p:txBody>
          <a:bodyPr wrap="none" rtlCol="0">
            <a:spAutoFit/>
          </a:bodyPr>
          <a:lstStyle/>
          <a:p>
            <a:r>
              <a:rPr lang="en-JP"/>
              <a:t>図１</a:t>
            </a:r>
            <a:r>
              <a:rPr lang="ja-JP" altLang="en-US"/>
              <a:t>　</a:t>
            </a:r>
            <a:r>
              <a:rPr lang="en-JP"/>
              <a:t>離散制御器合成の概要</a:t>
            </a:r>
          </a:p>
        </p:txBody>
      </p:sp>
    </p:spTree>
    <p:extLst>
      <p:ext uri="{BB962C8B-B14F-4D97-AF65-F5344CB8AC3E}">
        <p14:creationId xmlns:p14="http://schemas.microsoft.com/office/powerpoint/2010/main" val="327735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26851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80565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7" idx="1"/>
          </p:cNvCxnSpPr>
          <p:nvPr/>
        </p:nvCxnSpPr>
        <p:spPr>
          <a:xfrm flipV="1">
            <a:off x="1384330" y="5152928"/>
            <a:ext cx="2089476" cy="7746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17938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56477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62261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00157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493635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15292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15292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3" idx="3"/>
            <a:endCxn id="7" idx="1"/>
          </p:cNvCxnSpPr>
          <p:nvPr/>
        </p:nvCxnSpPr>
        <p:spPr>
          <a:xfrm>
            <a:off x="1388574" y="4464683"/>
            <a:ext cx="2085232" cy="6882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Chevron 194">
            <a:extLst>
              <a:ext uri="{FF2B5EF4-FFF2-40B4-BE49-F238E27FC236}">
                <a16:creationId xmlns:a16="http://schemas.microsoft.com/office/drawing/2014/main" id="{69C3195D-F048-1E74-D6CC-9C5CCA3298D1}"/>
              </a:ext>
            </a:extLst>
          </p:cNvPr>
          <p:cNvSpPr/>
          <p:nvPr/>
        </p:nvSpPr>
        <p:spPr>
          <a:xfrm>
            <a:off x="7168374" y="486264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80700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7" idx="3"/>
            <a:endCxn id="19" idx="1"/>
          </p:cNvCxnSpPr>
          <p:nvPr/>
        </p:nvCxnSpPr>
        <p:spPr>
          <a:xfrm>
            <a:off x="4712078" y="5152928"/>
            <a:ext cx="144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20289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843709"/>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304332"/>
            <a:ext cx="234360" cy="307777"/>
          </a:xfrm>
          <a:prstGeom prst="rect">
            <a:avLst/>
          </a:prstGeom>
          <a:noFill/>
        </p:spPr>
        <p:txBody>
          <a:bodyPr wrap="none" rtlCol="0">
            <a:spAutoFit/>
          </a:bodyPr>
          <a:lstStyle/>
          <a:p>
            <a:r>
              <a:rPr lang="en-JP" dirty="0">
                <a:solidFill>
                  <a:schemeClr val="bg1"/>
                </a:solidFill>
              </a:rPr>
              <a:t>:</a:t>
            </a:r>
          </a:p>
        </p:txBody>
      </p:sp>
      <p:sp>
        <p:nvSpPr>
          <p:cNvPr id="7" name="Chevron 6">
            <a:extLst>
              <a:ext uri="{FF2B5EF4-FFF2-40B4-BE49-F238E27FC236}">
                <a16:creationId xmlns:a16="http://schemas.microsoft.com/office/drawing/2014/main" id="{BAA50CA1-1319-2A6A-0E05-F2E334B4A215}"/>
              </a:ext>
            </a:extLst>
          </p:cNvPr>
          <p:cNvSpPr/>
          <p:nvPr/>
        </p:nvSpPr>
        <p:spPr>
          <a:xfrm>
            <a:off x="3387899" y="4862644"/>
            <a:ext cx="1324179" cy="580568"/>
          </a:xfrm>
          <a:prstGeom prst="chevron">
            <a:avLst>
              <a:gd name="adj" fmla="val 14797"/>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sp>
        <p:nvSpPr>
          <p:cNvPr id="15" name="Rounded Rectangular Callout 14">
            <a:extLst>
              <a:ext uri="{FF2B5EF4-FFF2-40B4-BE49-F238E27FC236}">
                <a16:creationId xmlns:a16="http://schemas.microsoft.com/office/drawing/2014/main" id="{769E716A-DCFB-2BE9-9791-BBE7D9685BE8}"/>
              </a:ext>
            </a:extLst>
          </p:cNvPr>
          <p:cNvSpPr/>
          <p:nvPr/>
        </p:nvSpPr>
        <p:spPr>
          <a:xfrm>
            <a:off x="2738489" y="3476627"/>
            <a:ext cx="2632769" cy="1318052"/>
          </a:xfrm>
          <a:prstGeom prst="wedgeRoundRectCallout">
            <a:avLst>
              <a:gd name="adj1" fmla="val -2888"/>
              <a:gd name="adj2" fmla="val 592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pPr algn="ctr"/>
            <a:r>
              <a:rPr lang="en-US" dirty="0">
                <a:solidFill>
                  <a:schemeClr val="tx2">
                    <a:lumMod val="25000"/>
                  </a:schemeClr>
                </a:solidFill>
              </a:rPr>
              <a:t>ゲーム空間より</a:t>
            </a: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20" name="Rounded Rectangle 19">
            <a:extLst>
              <a:ext uri="{FF2B5EF4-FFF2-40B4-BE49-F238E27FC236}">
                <a16:creationId xmlns:a16="http://schemas.microsoft.com/office/drawing/2014/main" id="{BF96AC59-E3DB-21CB-4D60-6A3DD4DF30D6}"/>
              </a:ext>
            </a:extLst>
          </p:cNvPr>
          <p:cNvSpPr/>
          <p:nvPr/>
        </p:nvSpPr>
        <p:spPr>
          <a:xfrm>
            <a:off x="3241976" y="4085783"/>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22" name="Rounded Rectangle 21">
            <a:extLst>
              <a:ext uri="{FF2B5EF4-FFF2-40B4-BE49-F238E27FC236}">
                <a16:creationId xmlns:a16="http://schemas.microsoft.com/office/drawing/2014/main" id="{19CE0907-51A8-49A0-03FE-B1CF1CE1FAAA}"/>
              </a:ext>
            </a:extLst>
          </p:cNvPr>
          <p:cNvSpPr/>
          <p:nvPr/>
        </p:nvSpPr>
        <p:spPr>
          <a:xfrm>
            <a:off x="4285025" y="4089946"/>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24" name="&quot;No&quot; Symbol 23">
            <a:extLst>
              <a:ext uri="{FF2B5EF4-FFF2-40B4-BE49-F238E27FC236}">
                <a16:creationId xmlns:a16="http://schemas.microsoft.com/office/drawing/2014/main" id="{DC5BCA6C-ED56-DBAC-24A9-59BED144ADF7}"/>
              </a:ext>
            </a:extLst>
          </p:cNvPr>
          <p:cNvSpPr/>
          <p:nvPr/>
        </p:nvSpPr>
        <p:spPr>
          <a:xfrm>
            <a:off x="4136636" y="3986317"/>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5" name="&quot;No&quot; Symbol 24">
            <a:extLst>
              <a:ext uri="{FF2B5EF4-FFF2-40B4-BE49-F238E27FC236}">
                <a16:creationId xmlns:a16="http://schemas.microsoft.com/office/drawing/2014/main" id="{ABDEE6F7-DDF9-DC4B-F389-65F6A7E71117}"/>
              </a:ext>
            </a:extLst>
          </p:cNvPr>
          <p:cNvSpPr/>
          <p:nvPr/>
        </p:nvSpPr>
        <p:spPr>
          <a:xfrm>
            <a:off x="3109235" y="3986317"/>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7" name="Rounded Rectangle 26">
            <a:extLst>
              <a:ext uri="{FF2B5EF4-FFF2-40B4-BE49-F238E27FC236}">
                <a16:creationId xmlns:a16="http://schemas.microsoft.com/office/drawing/2014/main" id="{A088CAC9-B2E4-551B-DDEF-F4BCCAADD2FB}"/>
              </a:ext>
            </a:extLst>
          </p:cNvPr>
          <p:cNvSpPr/>
          <p:nvPr/>
        </p:nvSpPr>
        <p:spPr>
          <a:xfrm>
            <a:off x="2640099" y="5575785"/>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28" name="Chevron 27">
            <a:extLst>
              <a:ext uri="{FF2B5EF4-FFF2-40B4-BE49-F238E27FC236}">
                <a16:creationId xmlns:a16="http://schemas.microsoft.com/office/drawing/2014/main" id="{786EAE35-F97A-503B-8754-2C92F8A29D5D}"/>
              </a:ext>
            </a:extLst>
          </p:cNvPr>
          <p:cNvSpPr/>
          <p:nvPr/>
        </p:nvSpPr>
        <p:spPr>
          <a:xfrm>
            <a:off x="2810071" y="5678282"/>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29" name="Chevron 28">
            <a:extLst>
              <a:ext uri="{FF2B5EF4-FFF2-40B4-BE49-F238E27FC236}">
                <a16:creationId xmlns:a16="http://schemas.microsoft.com/office/drawing/2014/main" id="{E4D15E27-0B24-5A4E-55D9-4717479D19EA}"/>
              </a:ext>
            </a:extLst>
          </p:cNvPr>
          <p:cNvSpPr/>
          <p:nvPr/>
        </p:nvSpPr>
        <p:spPr>
          <a:xfrm>
            <a:off x="3902553" y="5678282"/>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0" name="Chevron 29">
            <a:extLst>
              <a:ext uri="{FF2B5EF4-FFF2-40B4-BE49-F238E27FC236}">
                <a16:creationId xmlns:a16="http://schemas.microsoft.com/office/drawing/2014/main" id="{2F4E6E94-5696-0882-3D82-9BF0F90D53A5}"/>
              </a:ext>
            </a:extLst>
          </p:cNvPr>
          <p:cNvSpPr/>
          <p:nvPr/>
        </p:nvSpPr>
        <p:spPr>
          <a:xfrm>
            <a:off x="5041046" y="5678282"/>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31" name="TextBox 30">
            <a:extLst>
              <a:ext uri="{FF2B5EF4-FFF2-40B4-BE49-F238E27FC236}">
                <a16:creationId xmlns:a16="http://schemas.microsoft.com/office/drawing/2014/main" id="{ED527ACD-8419-A91A-BA29-274656293069}"/>
              </a:ext>
            </a:extLst>
          </p:cNvPr>
          <p:cNvSpPr txBox="1"/>
          <p:nvPr/>
        </p:nvSpPr>
        <p:spPr>
          <a:xfrm>
            <a:off x="3555171" y="5814677"/>
            <a:ext cx="364202" cy="307777"/>
          </a:xfrm>
          <a:prstGeom prst="rect">
            <a:avLst/>
          </a:prstGeom>
          <a:noFill/>
        </p:spPr>
        <p:txBody>
          <a:bodyPr wrap="square" rtlCol="0">
            <a:spAutoFit/>
          </a:bodyPr>
          <a:lstStyle/>
          <a:p>
            <a:r>
              <a:rPr lang="en-JP" dirty="0"/>
              <a:t>＋</a:t>
            </a:r>
          </a:p>
        </p:txBody>
      </p:sp>
      <p:sp>
        <p:nvSpPr>
          <p:cNvPr id="32" name="TextBox 31">
            <a:extLst>
              <a:ext uri="{FF2B5EF4-FFF2-40B4-BE49-F238E27FC236}">
                <a16:creationId xmlns:a16="http://schemas.microsoft.com/office/drawing/2014/main" id="{E6DD73DA-ECF1-4DCD-26DA-E90081B095E4}"/>
              </a:ext>
            </a:extLst>
          </p:cNvPr>
          <p:cNvSpPr txBox="1"/>
          <p:nvPr/>
        </p:nvSpPr>
        <p:spPr>
          <a:xfrm>
            <a:off x="4744324" y="5810113"/>
            <a:ext cx="364202" cy="307777"/>
          </a:xfrm>
          <a:prstGeom prst="rect">
            <a:avLst/>
          </a:prstGeom>
          <a:noFill/>
        </p:spPr>
        <p:txBody>
          <a:bodyPr wrap="square" rtlCol="0">
            <a:spAutoFit/>
          </a:bodyPr>
          <a:lstStyle/>
          <a:p>
            <a:r>
              <a:rPr lang="en-JP" dirty="0"/>
              <a:t>＋</a:t>
            </a:r>
          </a:p>
        </p:txBody>
      </p:sp>
      <p:cxnSp>
        <p:nvCxnSpPr>
          <p:cNvPr id="33" name="Straight Arrow Connector 32">
            <a:extLst>
              <a:ext uri="{FF2B5EF4-FFF2-40B4-BE49-F238E27FC236}">
                <a16:creationId xmlns:a16="http://schemas.microsoft.com/office/drawing/2014/main" id="{DB075AF4-2EA4-7D4C-088F-AF3196CD87D6}"/>
              </a:ext>
            </a:extLst>
          </p:cNvPr>
          <p:cNvCxnSpPr>
            <a:cxnSpLocks/>
            <a:stCxn id="27" idx="0"/>
            <a:endCxn id="7" idx="2"/>
          </p:cNvCxnSpPr>
          <p:nvPr/>
        </p:nvCxnSpPr>
        <p:spPr>
          <a:xfrm flipH="1" flipV="1">
            <a:off x="4007035" y="5443212"/>
            <a:ext cx="277990" cy="132573"/>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F6EDA4-DAE1-F791-9606-61159EBC49F4}"/>
              </a:ext>
            </a:extLst>
          </p:cNvPr>
          <p:cNvCxnSpPr>
            <a:cxnSpLocks/>
          </p:cNvCxnSpPr>
          <p:nvPr/>
        </p:nvCxnSpPr>
        <p:spPr>
          <a:xfrm>
            <a:off x="237368" y="3214835"/>
            <a:ext cx="868111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DD129828-BFC8-3F3A-4AFB-8560FE1E900C}"/>
              </a:ext>
            </a:extLst>
          </p:cNvPr>
          <p:cNvSpPr/>
          <p:nvPr/>
        </p:nvSpPr>
        <p:spPr>
          <a:xfrm>
            <a:off x="167713" y="169770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48" name="Rounded Rectangle 47">
            <a:extLst>
              <a:ext uri="{FF2B5EF4-FFF2-40B4-BE49-F238E27FC236}">
                <a16:creationId xmlns:a16="http://schemas.microsoft.com/office/drawing/2014/main" id="{5536DBCD-9977-90EB-CC73-C381D38E7F89}"/>
              </a:ext>
            </a:extLst>
          </p:cNvPr>
          <p:cNvSpPr/>
          <p:nvPr/>
        </p:nvSpPr>
        <p:spPr>
          <a:xfrm>
            <a:off x="171957" y="23484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49" name="Chevron 48">
            <a:extLst>
              <a:ext uri="{FF2B5EF4-FFF2-40B4-BE49-F238E27FC236}">
                <a16:creationId xmlns:a16="http://schemas.microsoft.com/office/drawing/2014/main" id="{1B4A1DF5-9767-DE6F-4A06-3EC4E4964748}"/>
              </a:ext>
            </a:extLst>
          </p:cNvPr>
          <p:cNvSpPr/>
          <p:nvPr/>
        </p:nvSpPr>
        <p:spPr>
          <a:xfrm>
            <a:off x="1535363" y="60673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50" name="Elbow Connector 49">
            <a:extLst>
              <a:ext uri="{FF2B5EF4-FFF2-40B4-BE49-F238E27FC236}">
                <a16:creationId xmlns:a16="http://schemas.microsoft.com/office/drawing/2014/main" id="{9532ABD6-27C7-BA21-0EC9-F45972F5E39A}"/>
              </a:ext>
            </a:extLst>
          </p:cNvPr>
          <p:cNvCxnSpPr>
            <a:cxnSpLocks/>
            <a:stCxn id="47" idx="3"/>
            <a:endCxn id="61" idx="1"/>
          </p:cNvCxnSpPr>
          <p:nvPr/>
        </p:nvCxnSpPr>
        <p:spPr>
          <a:xfrm flipV="1">
            <a:off x="1445670" y="1582118"/>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4909711-D251-9CC3-821F-02E6F19D8B47}"/>
              </a:ext>
            </a:extLst>
          </p:cNvPr>
          <p:cNvSpPr/>
          <p:nvPr/>
        </p:nvSpPr>
        <p:spPr>
          <a:xfrm>
            <a:off x="299569" y="60857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52" name="Rounded Rectangle 51">
            <a:extLst>
              <a:ext uri="{FF2B5EF4-FFF2-40B4-BE49-F238E27FC236}">
                <a16:creationId xmlns:a16="http://schemas.microsoft.com/office/drawing/2014/main" id="{F8B48F24-1E8B-531C-B282-01A1D165CDA1}"/>
              </a:ext>
            </a:extLst>
          </p:cNvPr>
          <p:cNvSpPr/>
          <p:nvPr/>
        </p:nvSpPr>
        <p:spPr>
          <a:xfrm>
            <a:off x="298708" y="99396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53" name="Rounded Rectangle 52">
            <a:extLst>
              <a:ext uri="{FF2B5EF4-FFF2-40B4-BE49-F238E27FC236}">
                <a16:creationId xmlns:a16="http://schemas.microsoft.com/office/drawing/2014/main" id="{D7C8086E-F8CA-B245-A3E6-C472F52AC0B4}"/>
              </a:ext>
            </a:extLst>
          </p:cNvPr>
          <p:cNvSpPr/>
          <p:nvPr/>
        </p:nvSpPr>
        <p:spPr>
          <a:xfrm>
            <a:off x="298708" y="205180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54" name="Rounded Rectangle 53">
            <a:extLst>
              <a:ext uri="{FF2B5EF4-FFF2-40B4-BE49-F238E27FC236}">
                <a16:creationId xmlns:a16="http://schemas.microsoft.com/office/drawing/2014/main" id="{89F820F7-22DD-C9DA-769A-FE762AB73BB2}"/>
              </a:ext>
            </a:extLst>
          </p:cNvPr>
          <p:cNvSpPr/>
          <p:nvPr/>
        </p:nvSpPr>
        <p:spPr>
          <a:xfrm>
            <a:off x="298708" y="24307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55" name="Rounded Rectangle 54">
            <a:extLst>
              <a:ext uri="{FF2B5EF4-FFF2-40B4-BE49-F238E27FC236}">
                <a16:creationId xmlns:a16="http://schemas.microsoft.com/office/drawing/2014/main" id="{C36BBAD5-8EF3-E067-BEDF-8191CF7985E6}"/>
              </a:ext>
            </a:extLst>
          </p:cNvPr>
          <p:cNvSpPr/>
          <p:nvPr/>
        </p:nvSpPr>
        <p:spPr>
          <a:xfrm>
            <a:off x="8226296" y="136554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56" name="Straight Arrow Connector 55">
            <a:extLst>
              <a:ext uri="{FF2B5EF4-FFF2-40B4-BE49-F238E27FC236}">
                <a16:creationId xmlns:a16="http://schemas.microsoft.com/office/drawing/2014/main" id="{06D3476A-FE52-8D15-7495-ADDE97421914}"/>
              </a:ext>
            </a:extLst>
          </p:cNvPr>
          <p:cNvCxnSpPr>
            <a:cxnSpLocks/>
            <a:stCxn id="65" idx="3"/>
            <a:endCxn id="62" idx="1"/>
          </p:cNvCxnSpPr>
          <p:nvPr/>
        </p:nvCxnSpPr>
        <p:spPr>
          <a:xfrm>
            <a:off x="6976629" y="158211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90ACC-2ED8-128B-5A2E-2B09062624DE}"/>
              </a:ext>
            </a:extLst>
          </p:cNvPr>
          <p:cNvCxnSpPr>
            <a:cxnSpLocks/>
            <a:stCxn id="62" idx="3"/>
            <a:endCxn id="55" idx="1"/>
          </p:cNvCxnSpPr>
          <p:nvPr/>
        </p:nvCxnSpPr>
        <p:spPr>
          <a:xfrm flipV="1">
            <a:off x="8009425" y="158211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109725CD-6CD6-F37E-4F39-631605BC23DD}"/>
              </a:ext>
            </a:extLst>
          </p:cNvPr>
          <p:cNvCxnSpPr>
            <a:cxnSpLocks/>
            <a:stCxn id="59" idx="3"/>
            <a:endCxn id="61" idx="1"/>
          </p:cNvCxnSpPr>
          <p:nvPr/>
        </p:nvCxnSpPr>
        <p:spPr>
          <a:xfrm>
            <a:off x="3161364" y="900861"/>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C84A2B5-A9E9-D6A6-8A32-F1842417461C}"/>
              </a:ext>
            </a:extLst>
          </p:cNvPr>
          <p:cNvSpPr/>
          <p:nvPr/>
        </p:nvSpPr>
        <p:spPr>
          <a:xfrm>
            <a:off x="2399445" y="55493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60" name="Straight Arrow Connector 59">
            <a:extLst>
              <a:ext uri="{FF2B5EF4-FFF2-40B4-BE49-F238E27FC236}">
                <a16:creationId xmlns:a16="http://schemas.microsoft.com/office/drawing/2014/main" id="{E3AA59F4-937F-2B6A-89E6-F990915526F0}"/>
              </a:ext>
            </a:extLst>
          </p:cNvPr>
          <p:cNvCxnSpPr>
            <a:cxnSpLocks/>
            <a:stCxn id="49" idx="3"/>
            <a:endCxn id="59" idx="1"/>
          </p:cNvCxnSpPr>
          <p:nvPr/>
        </p:nvCxnSpPr>
        <p:spPr>
          <a:xfrm>
            <a:off x="2297282" y="897023"/>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4083854A-DABA-74B7-1C9A-56652C459A18}"/>
              </a:ext>
            </a:extLst>
          </p:cNvPr>
          <p:cNvSpPr/>
          <p:nvPr/>
        </p:nvSpPr>
        <p:spPr>
          <a:xfrm>
            <a:off x="3363332" y="1291834"/>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2" name="Chevron 61">
            <a:extLst>
              <a:ext uri="{FF2B5EF4-FFF2-40B4-BE49-F238E27FC236}">
                <a16:creationId xmlns:a16="http://schemas.microsoft.com/office/drawing/2014/main" id="{E7400DEB-4E2A-95DC-1F0F-886EEA7CB0C8}"/>
              </a:ext>
            </a:extLst>
          </p:cNvPr>
          <p:cNvSpPr/>
          <p:nvPr/>
        </p:nvSpPr>
        <p:spPr>
          <a:xfrm>
            <a:off x="7229714" y="129183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63" name="Straight Arrow Connector 62">
            <a:extLst>
              <a:ext uri="{FF2B5EF4-FFF2-40B4-BE49-F238E27FC236}">
                <a16:creationId xmlns:a16="http://schemas.microsoft.com/office/drawing/2014/main" id="{6928FE2A-B879-E336-4473-87DD0A6216B7}"/>
              </a:ext>
            </a:extLst>
          </p:cNvPr>
          <p:cNvCxnSpPr>
            <a:cxnSpLocks/>
            <a:stCxn id="61" idx="3"/>
            <a:endCxn id="64" idx="1"/>
          </p:cNvCxnSpPr>
          <p:nvPr/>
        </p:nvCxnSpPr>
        <p:spPr>
          <a:xfrm>
            <a:off x="4226044" y="1582118"/>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BDA0E6BB-5DA4-13E4-D49C-E67C853B832C}"/>
              </a:ext>
            </a:extLst>
          </p:cNvPr>
          <p:cNvSpPr/>
          <p:nvPr/>
        </p:nvSpPr>
        <p:spPr>
          <a:xfrm>
            <a:off x="4374266"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5" name="Rounded Rectangle 64">
            <a:extLst>
              <a:ext uri="{FF2B5EF4-FFF2-40B4-BE49-F238E27FC236}">
                <a16:creationId xmlns:a16="http://schemas.microsoft.com/office/drawing/2014/main" id="{967A3365-B00F-383C-18D5-0200B44E37B0}"/>
              </a:ext>
            </a:extLst>
          </p:cNvPr>
          <p:cNvSpPr/>
          <p:nvPr/>
        </p:nvSpPr>
        <p:spPr>
          <a:xfrm>
            <a:off x="6214710"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66" name="Chevron 65">
            <a:extLst>
              <a:ext uri="{FF2B5EF4-FFF2-40B4-BE49-F238E27FC236}">
                <a16:creationId xmlns:a16="http://schemas.microsoft.com/office/drawing/2014/main" id="{6F4AAB0C-AB1A-B382-A6CA-475C8AB550EE}"/>
              </a:ext>
            </a:extLst>
          </p:cNvPr>
          <p:cNvSpPr/>
          <p:nvPr/>
        </p:nvSpPr>
        <p:spPr>
          <a:xfrm>
            <a:off x="5289683" y="1294304"/>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67" name="Straight Arrow Connector 66">
            <a:extLst>
              <a:ext uri="{FF2B5EF4-FFF2-40B4-BE49-F238E27FC236}">
                <a16:creationId xmlns:a16="http://schemas.microsoft.com/office/drawing/2014/main" id="{D7674515-DF99-8907-5E41-360E897A7A0D}"/>
              </a:ext>
            </a:extLst>
          </p:cNvPr>
          <p:cNvCxnSpPr>
            <a:cxnSpLocks/>
            <a:stCxn id="66" idx="3"/>
            <a:endCxn id="65" idx="1"/>
          </p:cNvCxnSpPr>
          <p:nvPr/>
        </p:nvCxnSpPr>
        <p:spPr>
          <a:xfrm flipV="1">
            <a:off x="6061212" y="1582118"/>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84F1ED-2420-FECA-B479-B916F26957A5}"/>
              </a:ext>
            </a:extLst>
          </p:cNvPr>
          <p:cNvCxnSpPr>
            <a:cxnSpLocks/>
            <a:stCxn id="64" idx="3"/>
            <a:endCxn id="66" idx="1"/>
          </p:cNvCxnSpPr>
          <p:nvPr/>
        </p:nvCxnSpPr>
        <p:spPr>
          <a:xfrm>
            <a:off x="5136185" y="1582118"/>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A1167E8-47C4-A97B-8D30-5CE098A37F35}"/>
              </a:ext>
            </a:extLst>
          </p:cNvPr>
          <p:cNvSpPr/>
          <p:nvPr/>
        </p:nvSpPr>
        <p:spPr>
          <a:xfrm>
            <a:off x="604494" y="63208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TextBox 69">
            <a:extLst>
              <a:ext uri="{FF2B5EF4-FFF2-40B4-BE49-F238E27FC236}">
                <a16:creationId xmlns:a16="http://schemas.microsoft.com/office/drawing/2014/main" id="{E6774574-3DFB-7F20-DB20-6120DB0FB883}"/>
              </a:ext>
            </a:extLst>
          </p:cNvPr>
          <p:cNvSpPr txBox="1"/>
          <p:nvPr/>
        </p:nvSpPr>
        <p:spPr>
          <a:xfrm>
            <a:off x="682282" y="1272899"/>
            <a:ext cx="234360" cy="307777"/>
          </a:xfrm>
          <a:prstGeom prst="rect">
            <a:avLst/>
          </a:prstGeom>
          <a:noFill/>
        </p:spPr>
        <p:txBody>
          <a:bodyPr wrap="none" rtlCol="0">
            <a:spAutoFit/>
          </a:bodyPr>
          <a:lstStyle/>
          <a:p>
            <a:r>
              <a:rPr lang="en-JP" dirty="0">
                <a:solidFill>
                  <a:schemeClr val="bg1"/>
                </a:solidFill>
              </a:rPr>
              <a:t>:</a:t>
            </a:r>
          </a:p>
        </p:txBody>
      </p:sp>
      <p:sp>
        <p:nvSpPr>
          <p:cNvPr id="71" name="TextBox 70">
            <a:extLst>
              <a:ext uri="{FF2B5EF4-FFF2-40B4-BE49-F238E27FC236}">
                <a16:creationId xmlns:a16="http://schemas.microsoft.com/office/drawing/2014/main" id="{5C24873A-1793-E4AD-5341-4869F475AC87}"/>
              </a:ext>
            </a:extLst>
          </p:cNvPr>
          <p:cNvSpPr txBox="1"/>
          <p:nvPr/>
        </p:nvSpPr>
        <p:spPr>
          <a:xfrm>
            <a:off x="682282" y="2733522"/>
            <a:ext cx="234360" cy="307777"/>
          </a:xfrm>
          <a:prstGeom prst="rect">
            <a:avLst/>
          </a:prstGeom>
          <a:noFill/>
        </p:spPr>
        <p:txBody>
          <a:bodyPr wrap="none" rtlCol="0">
            <a:spAutoFit/>
          </a:bodyPr>
          <a:lstStyle/>
          <a:p>
            <a:r>
              <a:rPr lang="en-JP" dirty="0">
                <a:solidFill>
                  <a:schemeClr val="bg1"/>
                </a:solidFill>
              </a:rPr>
              <a:t>:</a:t>
            </a:r>
          </a:p>
        </p:txBody>
      </p:sp>
      <p:cxnSp>
        <p:nvCxnSpPr>
          <p:cNvPr id="72" name="Straight Arrow Connector 71">
            <a:extLst>
              <a:ext uri="{FF2B5EF4-FFF2-40B4-BE49-F238E27FC236}">
                <a16:creationId xmlns:a16="http://schemas.microsoft.com/office/drawing/2014/main" id="{2F518817-0DF0-D2D4-A73D-017656B42C47}"/>
              </a:ext>
            </a:extLst>
          </p:cNvPr>
          <p:cNvCxnSpPr>
            <a:cxnSpLocks/>
            <a:stCxn id="48" idx="3"/>
            <a:endCxn id="49" idx="1"/>
          </p:cNvCxnSpPr>
          <p:nvPr/>
        </p:nvCxnSpPr>
        <p:spPr>
          <a:xfrm>
            <a:off x="1449914" y="893873"/>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B8E81F-A6C1-D016-922F-1D19DE606868}"/>
              </a:ext>
            </a:extLst>
          </p:cNvPr>
          <p:cNvSpPr txBox="1"/>
          <p:nvPr/>
        </p:nvSpPr>
        <p:spPr>
          <a:xfrm>
            <a:off x="7066505" y="2883245"/>
            <a:ext cx="1980029" cy="307777"/>
          </a:xfrm>
          <a:prstGeom prst="rect">
            <a:avLst/>
          </a:prstGeom>
          <a:noFill/>
        </p:spPr>
        <p:txBody>
          <a:bodyPr wrap="none" rtlCol="0">
            <a:spAutoFit/>
          </a:bodyPr>
          <a:lstStyle/>
          <a:p>
            <a:r>
              <a:rPr lang="en-JP" dirty="0"/>
              <a:t>従来の離散制御器合成</a:t>
            </a:r>
          </a:p>
        </p:txBody>
      </p:sp>
      <p:sp>
        <p:nvSpPr>
          <p:cNvPr id="74" name="TextBox 73">
            <a:extLst>
              <a:ext uri="{FF2B5EF4-FFF2-40B4-BE49-F238E27FC236}">
                <a16:creationId xmlns:a16="http://schemas.microsoft.com/office/drawing/2014/main" id="{AB55ABFC-85E4-B1B1-233E-879A67AA04EA}"/>
              </a:ext>
            </a:extLst>
          </p:cNvPr>
          <p:cNvSpPr txBox="1"/>
          <p:nvPr/>
        </p:nvSpPr>
        <p:spPr>
          <a:xfrm>
            <a:off x="5009535" y="3249924"/>
            <a:ext cx="4134465" cy="307777"/>
          </a:xfrm>
          <a:prstGeom prst="rect">
            <a:avLst/>
          </a:prstGeom>
          <a:noFill/>
        </p:spPr>
        <p:txBody>
          <a:bodyPr wrap="none" rtlCol="0">
            <a:spAutoFit/>
          </a:bodyPr>
          <a:lstStyle/>
          <a:p>
            <a:r>
              <a:rPr lang="en-JP" dirty="0"/>
              <a:t>ゲーム空間の一括構築を導入した離散制御器合成</a:t>
            </a:r>
          </a:p>
        </p:txBody>
      </p:sp>
    </p:spTree>
    <p:extLst>
      <p:ext uri="{BB962C8B-B14F-4D97-AF65-F5344CB8AC3E}">
        <p14:creationId xmlns:p14="http://schemas.microsoft.com/office/powerpoint/2010/main" val="1255563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69126" y="3902831"/>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73370" y="2439978"/>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7" idx="1"/>
          </p:cNvCxnSpPr>
          <p:nvPr/>
        </p:nvCxnSpPr>
        <p:spPr>
          <a:xfrm flipV="1">
            <a:off x="1447083" y="3787249"/>
            <a:ext cx="2089476" cy="7746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300982" y="2813707"/>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300121" y="3199091"/>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300121" y="4256934"/>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300121" y="4635896"/>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227709" y="3570679"/>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78042" y="3787249"/>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8010838" y="3787248"/>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3" idx="3"/>
            <a:endCxn id="7" idx="1"/>
          </p:cNvCxnSpPr>
          <p:nvPr/>
        </p:nvCxnSpPr>
        <p:spPr>
          <a:xfrm>
            <a:off x="1451327" y="3099004"/>
            <a:ext cx="2085232" cy="6882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Chevron 194">
            <a:extLst>
              <a:ext uri="{FF2B5EF4-FFF2-40B4-BE49-F238E27FC236}">
                <a16:creationId xmlns:a16="http://schemas.microsoft.com/office/drawing/2014/main" id="{69C3195D-F048-1E74-D6CC-9C5CCA3298D1}"/>
              </a:ext>
            </a:extLst>
          </p:cNvPr>
          <p:cNvSpPr/>
          <p:nvPr/>
        </p:nvSpPr>
        <p:spPr>
          <a:xfrm>
            <a:off x="7231127" y="3496965"/>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216123" y="3441325"/>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7" idx="3"/>
            <a:endCxn id="19" idx="1"/>
          </p:cNvCxnSpPr>
          <p:nvPr/>
        </p:nvCxnSpPr>
        <p:spPr>
          <a:xfrm>
            <a:off x="4774831" y="3787249"/>
            <a:ext cx="144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605907" y="2837213"/>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83695" y="3478030"/>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83695" y="4938653"/>
            <a:ext cx="234360" cy="307777"/>
          </a:xfrm>
          <a:prstGeom prst="rect">
            <a:avLst/>
          </a:prstGeom>
          <a:noFill/>
        </p:spPr>
        <p:txBody>
          <a:bodyPr wrap="none" rtlCol="0">
            <a:spAutoFit/>
          </a:bodyPr>
          <a:lstStyle/>
          <a:p>
            <a:r>
              <a:rPr lang="en-JP" dirty="0">
                <a:solidFill>
                  <a:schemeClr val="bg1"/>
                </a:solidFill>
              </a:rPr>
              <a:t>:</a:t>
            </a:r>
          </a:p>
        </p:txBody>
      </p:sp>
      <p:sp>
        <p:nvSpPr>
          <p:cNvPr id="7" name="Chevron 6">
            <a:extLst>
              <a:ext uri="{FF2B5EF4-FFF2-40B4-BE49-F238E27FC236}">
                <a16:creationId xmlns:a16="http://schemas.microsoft.com/office/drawing/2014/main" id="{BAA50CA1-1319-2A6A-0E05-F2E334B4A215}"/>
              </a:ext>
            </a:extLst>
          </p:cNvPr>
          <p:cNvSpPr/>
          <p:nvPr/>
        </p:nvSpPr>
        <p:spPr>
          <a:xfrm>
            <a:off x="3450652" y="3496965"/>
            <a:ext cx="1324179" cy="580568"/>
          </a:xfrm>
          <a:prstGeom prst="chevron">
            <a:avLst>
              <a:gd name="adj" fmla="val 14797"/>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sp>
        <p:nvSpPr>
          <p:cNvPr id="15" name="Rounded Rectangular Callout 14">
            <a:extLst>
              <a:ext uri="{FF2B5EF4-FFF2-40B4-BE49-F238E27FC236}">
                <a16:creationId xmlns:a16="http://schemas.microsoft.com/office/drawing/2014/main" id="{769E716A-DCFB-2BE9-9791-BBE7D9685BE8}"/>
              </a:ext>
            </a:extLst>
          </p:cNvPr>
          <p:cNvSpPr/>
          <p:nvPr/>
        </p:nvSpPr>
        <p:spPr>
          <a:xfrm>
            <a:off x="2801242" y="2259113"/>
            <a:ext cx="2632769" cy="1169886"/>
          </a:xfrm>
          <a:prstGeom prst="wedgeRoundRectCallout">
            <a:avLst>
              <a:gd name="adj1" fmla="val -2888"/>
              <a:gd name="adj2" fmla="val 592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pPr algn="ctr"/>
            <a:r>
              <a:rPr lang="en-US" sz="1200" dirty="0">
                <a:solidFill>
                  <a:schemeClr val="tx2">
                    <a:lumMod val="25000"/>
                  </a:schemeClr>
                </a:solidFill>
              </a:rPr>
              <a:t>ゲーム空間より</a:t>
            </a:r>
          </a:p>
          <a:p>
            <a:pPr algn="ctr"/>
            <a:r>
              <a:rPr lang="en-US" sz="1200" dirty="0">
                <a:solidFill>
                  <a:schemeClr val="tx2">
                    <a:lumMod val="25000"/>
                  </a:schemeClr>
                </a:solidFill>
              </a:rPr>
              <a:t>大きな計算空間を構築しない</a:t>
            </a:r>
            <a:endParaRPr lang="en-JP" sz="1200" dirty="0">
              <a:solidFill>
                <a:schemeClr val="tx2">
                  <a:lumMod val="25000"/>
                </a:schemeClr>
              </a:solidFill>
            </a:endParaRPr>
          </a:p>
        </p:txBody>
      </p:sp>
      <p:sp>
        <p:nvSpPr>
          <p:cNvPr id="20" name="Rounded Rectangle 19">
            <a:extLst>
              <a:ext uri="{FF2B5EF4-FFF2-40B4-BE49-F238E27FC236}">
                <a16:creationId xmlns:a16="http://schemas.microsoft.com/office/drawing/2014/main" id="{BF96AC59-E3DB-21CB-4D60-6A3DD4DF30D6}"/>
              </a:ext>
            </a:extLst>
          </p:cNvPr>
          <p:cNvSpPr/>
          <p:nvPr/>
        </p:nvSpPr>
        <p:spPr>
          <a:xfrm>
            <a:off x="3304729" y="2779194"/>
            <a:ext cx="663493" cy="60247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全体</a:t>
            </a:r>
          </a:p>
          <a:p>
            <a:pPr algn="ctr"/>
            <a:r>
              <a:rPr lang="en-JP" sz="1100" dirty="0">
                <a:solidFill>
                  <a:schemeClr val="tx1"/>
                </a:solidFill>
              </a:rPr>
              <a:t>モデル</a:t>
            </a:r>
          </a:p>
        </p:txBody>
      </p:sp>
      <p:sp>
        <p:nvSpPr>
          <p:cNvPr id="22" name="Rounded Rectangle 21">
            <a:extLst>
              <a:ext uri="{FF2B5EF4-FFF2-40B4-BE49-F238E27FC236}">
                <a16:creationId xmlns:a16="http://schemas.microsoft.com/office/drawing/2014/main" id="{19CE0907-51A8-49A0-03FE-B1CF1CE1FAAA}"/>
              </a:ext>
            </a:extLst>
          </p:cNvPr>
          <p:cNvSpPr/>
          <p:nvPr/>
        </p:nvSpPr>
        <p:spPr>
          <a:xfrm>
            <a:off x="4347778" y="2783357"/>
            <a:ext cx="663493" cy="60247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マップ空間</a:t>
            </a:r>
          </a:p>
        </p:txBody>
      </p:sp>
      <p:sp>
        <p:nvSpPr>
          <p:cNvPr id="24" name="&quot;No&quot; Symbol 23">
            <a:extLst>
              <a:ext uri="{FF2B5EF4-FFF2-40B4-BE49-F238E27FC236}">
                <a16:creationId xmlns:a16="http://schemas.microsoft.com/office/drawing/2014/main" id="{DC5BCA6C-ED56-DBAC-24A9-59BED144ADF7}"/>
              </a:ext>
            </a:extLst>
          </p:cNvPr>
          <p:cNvSpPr/>
          <p:nvPr/>
        </p:nvSpPr>
        <p:spPr>
          <a:xfrm>
            <a:off x="4154564" y="2728218"/>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5" name="&quot;No&quot; Symbol 24">
            <a:extLst>
              <a:ext uri="{FF2B5EF4-FFF2-40B4-BE49-F238E27FC236}">
                <a16:creationId xmlns:a16="http://schemas.microsoft.com/office/drawing/2014/main" id="{ABDEE6F7-DDF9-DC4B-F389-65F6A7E71117}"/>
              </a:ext>
            </a:extLst>
          </p:cNvPr>
          <p:cNvSpPr/>
          <p:nvPr/>
        </p:nvSpPr>
        <p:spPr>
          <a:xfrm>
            <a:off x="3127163" y="2728218"/>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7" name="Rounded Rectangle 26">
            <a:extLst>
              <a:ext uri="{FF2B5EF4-FFF2-40B4-BE49-F238E27FC236}">
                <a16:creationId xmlns:a16="http://schemas.microsoft.com/office/drawing/2014/main" id="{A088CAC9-B2E4-551B-DDEF-F4BCCAADD2FB}"/>
              </a:ext>
            </a:extLst>
          </p:cNvPr>
          <p:cNvSpPr/>
          <p:nvPr/>
        </p:nvSpPr>
        <p:spPr>
          <a:xfrm>
            <a:off x="2702852" y="4210106"/>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28" name="Chevron 27">
            <a:extLst>
              <a:ext uri="{FF2B5EF4-FFF2-40B4-BE49-F238E27FC236}">
                <a16:creationId xmlns:a16="http://schemas.microsoft.com/office/drawing/2014/main" id="{786EAE35-F97A-503B-8754-2C92F8A29D5D}"/>
              </a:ext>
            </a:extLst>
          </p:cNvPr>
          <p:cNvSpPr/>
          <p:nvPr/>
        </p:nvSpPr>
        <p:spPr>
          <a:xfrm>
            <a:off x="2872824" y="4312603"/>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29" name="Chevron 28">
            <a:extLst>
              <a:ext uri="{FF2B5EF4-FFF2-40B4-BE49-F238E27FC236}">
                <a16:creationId xmlns:a16="http://schemas.microsoft.com/office/drawing/2014/main" id="{E4D15E27-0B24-5A4E-55D9-4717479D19EA}"/>
              </a:ext>
            </a:extLst>
          </p:cNvPr>
          <p:cNvSpPr/>
          <p:nvPr/>
        </p:nvSpPr>
        <p:spPr>
          <a:xfrm>
            <a:off x="3965306" y="4312603"/>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0" name="Chevron 29">
            <a:extLst>
              <a:ext uri="{FF2B5EF4-FFF2-40B4-BE49-F238E27FC236}">
                <a16:creationId xmlns:a16="http://schemas.microsoft.com/office/drawing/2014/main" id="{2F4E6E94-5696-0882-3D82-9BF0F90D53A5}"/>
              </a:ext>
            </a:extLst>
          </p:cNvPr>
          <p:cNvSpPr/>
          <p:nvPr/>
        </p:nvSpPr>
        <p:spPr>
          <a:xfrm>
            <a:off x="5103799" y="4312603"/>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31" name="TextBox 30">
            <a:extLst>
              <a:ext uri="{FF2B5EF4-FFF2-40B4-BE49-F238E27FC236}">
                <a16:creationId xmlns:a16="http://schemas.microsoft.com/office/drawing/2014/main" id="{ED527ACD-8419-A91A-BA29-274656293069}"/>
              </a:ext>
            </a:extLst>
          </p:cNvPr>
          <p:cNvSpPr txBox="1"/>
          <p:nvPr/>
        </p:nvSpPr>
        <p:spPr>
          <a:xfrm>
            <a:off x="3617924" y="4448998"/>
            <a:ext cx="364202" cy="307777"/>
          </a:xfrm>
          <a:prstGeom prst="rect">
            <a:avLst/>
          </a:prstGeom>
          <a:noFill/>
        </p:spPr>
        <p:txBody>
          <a:bodyPr wrap="square" rtlCol="0">
            <a:spAutoFit/>
          </a:bodyPr>
          <a:lstStyle/>
          <a:p>
            <a:r>
              <a:rPr lang="en-JP" dirty="0"/>
              <a:t>＋</a:t>
            </a:r>
          </a:p>
        </p:txBody>
      </p:sp>
      <p:sp>
        <p:nvSpPr>
          <p:cNvPr id="32" name="TextBox 31">
            <a:extLst>
              <a:ext uri="{FF2B5EF4-FFF2-40B4-BE49-F238E27FC236}">
                <a16:creationId xmlns:a16="http://schemas.microsoft.com/office/drawing/2014/main" id="{E6DD73DA-ECF1-4DCD-26DA-E90081B095E4}"/>
              </a:ext>
            </a:extLst>
          </p:cNvPr>
          <p:cNvSpPr txBox="1"/>
          <p:nvPr/>
        </p:nvSpPr>
        <p:spPr>
          <a:xfrm>
            <a:off x="4807077" y="4444434"/>
            <a:ext cx="364202" cy="307777"/>
          </a:xfrm>
          <a:prstGeom prst="rect">
            <a:avLst/>
          </a:prstGeom>
          <a:noFill/>
        </p:spPr>
        <p:txBody>
          <a:bodyPr wrap="square" rtlCol="0">
            <a:spAutoFit/>
          </a:bodyPr>
          <a:lstStyle/>
          <a:p>
            <a:r>
              <a:rPr lang="en-JP" dirty="0"/>
              <a:t>＋</a:t>
            </a:r>
          </a:p>
        </p:txBody>
      </p:sp>
      <p:cxnSp>
        <p:nvCxnSpPr>
          <p:cNvPr id="33" name="Straight Arrow Connector 32">
            <a:extLst>
              <a:ext uri="{FF2B5EF4-FFF2-40B4-BE49-F238E27FC236}">
                <a16:creationId xmlns:a16="http://schemas.microsoft.com/office/drawing/2014/main" id="{DB075AF4-2EA4-7D4C-088F-AF3196CD87D6}"/>
              </a:ext>
            </a:extLst>
          </p:cNvPr>
          <p:cNvCxnSpPr>
            <a:cxnSpLocks/>
            <a:stCxn id="27" idx="0"/>
            <a:endCxn id="7" idx="2"/>
          </p:cNvCxnSpPr>
          <p:nvPr/>
        </p:nvCxnSpPr>
        <p:spPr>
          <a:xfrm flipH="1" flipV="1">
            <a:off x="4069788" y="4077533"/>
            <a:ext cx="277990" cy="132573"/>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AF2B2E-46FD-C551-8268-A806B515C9BE}"/>
              </a:ext>
            </a:extLst>
          </p:cNvPr>
          <p:cNvSpPr txBox="1"/>
          <p:nvPr/>
        </p:nvSpPr>
        <p:spPr>
          <a:xfrm>
            <a:off x="3043376" y="5351346"/>
            <a:ext cx="3057247" cy="307777"/>
          </a:xfrm>
          <a:prstGeom prst="rect">
            <a:avLst/>
          </a:prstGeom>
          <a:noFill/>
        </p:spPr>
        <p:txBody>
          <a:bodyPr wrap="none" rtlCol="0">
            <a:spAutoFit/>
          </a:bodyPr>
          <a:lstStyle/>
          <a:p>
            <a:r>
              <a:rPr lang="en-JP"/>
              <a:t>図２</a:t>
            </a:r>
            <a:r>
              <a:rPr lang="ja-JP" altLang="en-US"/>
              <a:t>　ゲーム空間の一括構築</a:t>
            </a:r>
            <a:r>
              <a:rPr lang="en-JP"/>
              <a:t>の概要</a:t>
            </a:r>
          </a:p>
        </p:txBody>
      </p:sp>
    </p:spTree>
    <p:extLst>
      <p:ext uri="{BB962C8B-B14F-4D97-AF65-F5344CB8AC3E}">
        <p14:creationId xmlns:p14="http://schemas.microsoft.com/office/powerpoint/2010/main" val="91652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a:t>
              </a:fld>
              <a:endParaRPr lang="en" sz="3600" dirty="0">
                <a:solidFill>
                  <a:schemeClr val="bg1"/>
                </a:solidFill>
              </a:endParaRPr>
            </a:p>
          </p:txBody>
        </p:sp>
      </p:grpSp>
      <p:sp>
        <p:nvSpPr>
          <p:cNvPr id="12" name="Title 1">
            <a:extLst>
              <a:ext uri="{FF2B5EF4-FFF2-40B4-BE49-F238E27FC236}">
                <a16:creationId xmlns:a16="http://schemas.microsoft.com/office/drawing/2014/main" id="{F08C4F47-9938-13F6-5416-401D04F4986E}"/>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a:t>
            </a:r>
            <a:r>
              <a:rPr lang="en-US" sz="28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環境モデルの設計</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9" name="Picture 8">
            <a:extLst>
              <a:ext uri="{FF2B5EF4-FFF2-40B4-BE49-F238E27FC236}">
                <a16:creationId xmlns:a16="http://schemas.microsoft.com/office/drawing/2014/main" id="{017DE501-FD8F-BD7C-622C-2F3EDCC6A6A4}"/>
              </a:ext>
            </a:extLst>
          </p:cNvPr>
          <p:cNvPicPr>
            <a:picLocks noChangeAspect="1"/>
          </p:cNvPicPr>
          <p:nvPr/>
        </p:nvPicPr>
        <p:blipFill>
          <a:blip r:embed="rId3"/>
          <a:stretch>
            <a:fillRect/>
          </a:stretch>
        </p:blipFill>
        <p:spPr>
          <a:xfrm>
            <a:off x="3017798" y="5413323"/>
            <a:ext cx="6104936" cy="1057999"/>
          </a:xfrm>
          <a:prstGeom prst="rect">
            <a:avLst/>
          </a:prstGeom>
          <a:ln>
            <a:solidFill>
              <a:schemeClr val="accent1">
                <a:shade val="15000"/>
              </a:schemeClr>
            </a:solidFill>
          </a:ln>
        </p:spPr>
      </p:pic>
      <p:sp>
        <p:nvSpPr>
          <p:cNvPr id="10" name="Bent Arrow 9">
            <a:extLst>
              <a:ext uri="{FF2B5EF4-FFF2-40B4-BE49-F238E27FC236}">
                <a16:creationId xmlns:a16="http://schemas.microsoft.com/office/drawing/2014/main" id="{5A0AB1BD-A8E2-3AD0-67BD-6132292739BD}"/>
              </a:ext>
            </a:extLst>
          </p:cNvPr>
          <p:cNvSpPr/>
          <p:nvPr/>
        </p:nvSpPr>
        <p:spPr>
          <a:xfrm flipV="1">
            <a:off x="1509819" y="5012068"/>
            <a:ext cx="1412283" cy="1081403"/>
          </a:xfrm>
          <a:prstGeom prst="bentArrow">
            <a:avLst>
              <a:gd name="adj1" fmla="val 32217"/>
              <a:gd name="adj2" fmla="val 24510"/>
              <a:gd name="adj3" fmla="val 25000"/>
              <a:gd name="adj4" fmla="val 43750"/>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1" name="TextBox 10">
            <a:extLst>
              <a:ext uri="{FF2B5EF4-FFF2-40B4-BE49-F238E27FC236}">
                <a16:creationId xmlns:a16="http://schemas.microsoft.com/office/drawing/2014/main" id="{6E2658BD-64AC-2608-62C8-CFFE64D1C850}"/>
              </a:ext>
            </a:extLst>
          </p:cNvPr>
          <p:cNvSpPr txBox="1"/>
          <p:nvPr/>
        </p:nvSpPr>
        <p:spPr>
          <a:xfrm>
            <a:off x="1804423" y="5663525"/>
            <a:ext cx="1005403" cy="338554"/>
          </a:xfrm>
          <a:prstGeom prst="rect">
            <a:avLst/>
          </a:prstGeom>
          <a:noFill/>
        </p:spPr>
        <p:txBody>
          <a:bodyPr wrap="none" rtlCol="0">
            <a:spAutoFit/>
          </a:bodyPr>
          <a:lstStyle/>
          <a:p>
            <a:r>
              <a:rPr lang="en-JP" sz="1600" dirty="0">
                <a:solidFill>
                  <a:schemeClr val="bg1"/>
                </a:solidFill>
              </a:rPr>
              <a:t>モデル化</a:t>
            </a:r>
          </a:p>
        </p:txBody>
      </p:sp>
      <mc:AlternateContent xmlns:mc="http://schemas.openxmlformats.org/markup-compatibility/2006" xmlns:a14="http://schemas.microsoft.com/office/drawing/2010/main">
        <mc:Choice Requires="a14">
          <p:sp>
            <p:nvSpPr>
              <p:cNvPr id="13" name="Rectangular Callout 12">
                <a:extLst>
                  <a:ext uri="{FF2B5EF4-FFF2-40B4-BE49-F238E27FC236}">
                    <a16:creationId xmlns:a16="http://schemas.microsoft.com/office/drawing/2014/main" id="{AF6F6BEB-4EFB-8994-F804-216156678506}"/>
                  </a:ext>
                </a:extLst>
              </p:cNvPr>
              <p:cNvSpPr/>
              <p:nvPr/>
            </p:nvSpPr>
            <p:spPr>
              <a:xfrm>
                <a:off x="4922874" y="2736703"/>
                <a:ext cx="4019107" cy="2275365"/>
              </a:xfrm>
              <a:prstGeom prst="wedgeRectCallout">
                <a:avLst>
                  <a:gd name="adj1" fmla="val -32473"/>
                  <a:gd name="adj2" fmla="val 66792"/>
                </a:avLst>
              </a:prstGeom>
              <a:solidFill>
                <a:schemeClr val="bg1"/>
              </a:solidFill>
              <a:ln w="19050">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m:rPr>
                          <m:sty m:val="p"/>
                        </m:rPr>
                        <a:rPr lang="en-US" sz="3200" i="1" smtClean="0">
                          <a:solidFill>
                            <a:schemeClr val="tx2">
                              <a:lumMod val="25000"/>
                            </a:schemeClr>
                          </a:solidFill>
                          <a:latin typeface="Cambria Math" panose="02040503050406030204" pitchFamily="18" charset="0"/>
                        </a:rPr>
                        <m:t>m</m:t>
                      </m:r>
                      <m:r>
                        <a:rPr lang="en-US" sz="3200" b="0" i="1" smtClean="0">
                          <a:solidFill>
                            <a:schemeClr val="tx2">
                              <a:lumMod val="25000"/>
                            </a:schemeClr>
                          </a:solidFill>
                          <a:latin typeface="Cambria Math" panose="02040503050406030204" pitchFamily="18" charset="0"/>
                        </a:rPr>
                        <m:t>=</m:t>
                      </m:r>
                      <m:d>
                        <m:dPr>
                          <m:ctrlPr>
                            <a:rPr lang="en-US" sz="3200" b="0" i="1" smtClean="0">
                              <a:solidFill>
                                <a:schemeClr val="tx2">
                                  <a:lumMod val="25000"/>
                                </a:schemeClr>
                              </a:solidFill>
                              <a:latin typeface="Cambria Math" panose="02040503050406030204" pitchFamily="18" charset="0"/>
                            </a:rPr>
                          </m:ctrlPr>
                        </m:dPr>
                        <m:e>
                          <m:r>
                            <a:rPr lang="en-US" sz="3200" i="1">
                              <a:solidFill>
                                <a:schemeClr val="tx2">
                                  <a:lumMod val="25000"/>
                                </a:schemeClr>
                              </a:solidFill>
                              <a:latin typeface="Cambria Math" panose="02040503050406030204" pitchFamily="18" charset="0"/>
                            </a:rPr>
                            <m:t>𝑆</m:t>
                          </m:r>
                          <m:r>
                            <a:rPr lang="en-US" sz="3200" i="1">
                              <a:solidFill>
                                <a:schemeClr val="tx2">
                                  <a:lumMod val="25000"/>
                                </a:schemeClr>
                              </a:solidFill>
                              <a:latin typeface="Cambria Math" panose="02040503050406030204" pitchFamily="18" charset="0"/>
                            </a:rPr>
                            <m:t>,</m:t>
                          </m:r>
                          <m:r>
                            <a:rPr lang="en-US" sz="3200" i="1">
                              <a:solidFill>
                                <a:schemeClr val="tx2">
                                  <a:lumMod val="25000"/>
                                </a:schemeClr>
                              </a:solidFill>
                              <a:latin typeface="Cambria Math" panose="02040503050406030204" pitchFamily="18" charset="0"/>
                            </a:rPr>
                            <m:t>𝐴</m:t>
                          </m:r>
                          <m:r>
                            <a:rPr lang="en-US" sz="3200" i="1">
                              <a:solidFill>
                                <a:schemeClr val="tx2">
                                  <a:lumMod val="25000"/>
                                </a:schemeClr>
                              </a:solidFill>
                              <a:latin typeface="Cambria Math" panose="02040503050406030204" pitchFamily="18" charset="0"/>
                            </a:rPr>
                            <m:t>,∆,</m:t>
                          </m:r>
                          <m:sSub>
                            <m:sSubPr>
                              <m:ctrlPr>
                                <a:rPr lang="en-US" sz="3200" b="0" i="1" smtClean="0">
                                  <a:solidFill>
                                    <a:schemeClr val="tx2">
                                      <a:lumMod val="25000"/>
                                    </a:schemeClr>
                                  </a:solidFill>
                                  <a:latin typeface="Cambria Math" panose="02040503050406030204" pitchFamily="18" charset="0"/>
                                  <a:ea typeface="Cambria Math" panose="02040503050406030204" pitchFamily="18" charset="0"/>
                                </a:rPr>
                              </m:ctrlPr>
                            </m:sSubPr>
                            <m:e>
                              <m:r>
                                <a:rPr lang="en-US" sz="3200" b="0" i="1" smtClean="0">
                                  <a:solidFill>
                                    <a:schemeClr val="tx2">
                                      <a:lumMod val="25000"/>
                                    </a:schemeClr>
                                  </a:solidFill>
                                  <a:latin typeface="Cambria Math" panose="02040503050406030204" pitchFamily="18" charset="0"/>
                                  <a:ea typeface="Cambria Math" panose="02040503050406030204" pitchFamily="18" charset="0"/>
                                </a:rPr>
                                <m:t>𝑠</m:t>
                              </m:r>
                            </m:e>
                            <m:sub>
                              <m:r>
                                <a:rPr lang="en-US" sz="3200" b="0" i="1" smtClean="0">
                                  <a:solidFill>
                                    <a:schemeClr val="tx2">
                                      <a:lumMod val="25000"/>
                                    </a:schemeClr>
                                  </a:solidFill>
                                  <a:latin typeface="Cambria Math" panose="02040503050406030204" pitchFamily="18" charset="0"/>
                                  <a:ea typeface="Cambria Math" panose="02040503050406030204" pitchFamily="18" charset="0"/>
                                </a:rPr>
                                <m:t>0</m:t>
                              </m:r>
                            </m:sub>
                          </m:sSub>
                        </m:e>
                      </m:d>
                    </m:oMath>
                  </m:oMathPara>
                </a14:m>
                <a:endParaRPr lang="en-US" sz="2800" b="0" i="1" dirty="0">
                  <a:solidFill>
                    <a:schemeClr val="tx2">
                      <a:lumMod val="50000"/>
                    </a:schemeClr>
                  </a:solidFill>
                  <a:latin typeface="Cambria Math" panose="02040503050406030204" pitchFamily="18" charset="0"/>
                  <a:ea typeface="Cambria Math" panose="02040503050406030204" pitchFamily="18" charset="0"/>
                </a:endParaRPr>
              </a:p>
              <a:p>
                <a:r>
                  <a:rPr lang="ja-JP" altLang="en-US" sz="1800" b="0">
                    <a:solidFill>
                      <a:schemeClr val="tx2">
                        <a:lumMod val="25000"/>
                      </a:schemeClr>
                    </a:solidFill>
                  </a:rPr>
                  <a:t>　</a:t>
                </a:r>
                <a14:m>
                  <m:oMath xmlns:m="http://schemas.openxmlformats.org/officeDocument/2006/math">
                    <m:r>
                      <a:rPr lang="en-US" sz="1800" b="0" i="1" smtClean="0">
                        <a:solidFill>
                          <a:schemeClr val="tx2">
                            <a:lumMod val="25000"/>
                          </a:schemeClr>
                        </a:solidFill>
                        <a:latin typeface="Cambria Math" panose="02040503050406030204" pitchFamily="18" charset="0"/>
                      </a:rPr>
                      <m:t>𝑆</m:t>
                    </m:r>
                    <m:r>
                      <a:rPr lang="en-JP" sz="1800" i="1">
                        <a:solidFill>
                          <a:schemeClr val="tx2">
                            <a:lumMod val="25000"/>
                          </a:schemeClr>
                        </a:solidFill>
                        <a:latin typeface="Cambria Math" panose="02040503050406030204" pitchFamily="18" charset="0"/>
                      </a:rPr>
                      <m:t>：</m:t>
                    </m:r>
                  </m:oMath>
                </a14:m>
                <a:r>
                  <a:rPr lang="en-JP" sz="1800" dirty="0">
                    <a:solidFill>
                      <a:schemeClr val="tx2">
                        <a:lumMod val="25000"/>
                      </a:schemeClr>
                    </a:solidFill>
                  </a:rPr>
                  <a:t>状態</a:t>
                </a:r>
              </a:p>
              <a:p>
                <a:r>
                  <a:rPr lang="ja-JP" altLang="en-US" sz="1800" b="0">
                    <a:solidFill>
                      <a:schemeClr val="tx2">
                        <a:lumMod val="25000"/>
                      </a:schemeClr>
                    </a:solidFill>
                  </a:rPr>
                  <a:t>　</a:t>
                </a:r>
                <a14:m>
                  <m:oMath xmlns:m="http://schemas.openxmlformats.org/officeDocument/2006/math">
                    <m:r>
                      <a:rPr lang="en-US" sz="1800" b="0" i="1" smtClean="0">
                        <a:solidFill>
                          <a:schemeClr val="tx2">
                            <a:lumMod val="25000"/>
                          </a:schemeClr>
                        </a:solidFill>
                        <a:latin typeface="Cambria Math" panose="02040503050406030204" pitchFamily="18" charset="0"/>
                      </a:rPr>
                      <m:t>𝐴</m:t>
                    </m:r>
                    <m:r>
                      <a:rPr lang="en-JP" sz="1800" i="1">
                        <a:solidFill>
                          <a:schemeClr val="tx2">
                            <a:lumMod val="25000"/>
                          </a:schemeClr>
                        </a:solidFill>
                        <a:latin typeface="Cambria Math" panose="02040503050406030204" pitchFamily="18" charset="0"/>
                      </a:rPr>
                      <m:t>：</m:t>
                    </m:r>
                  </m:oMath>
                </a14:m>
                <a:r>
                  <a:rPr lang="en-JP" sz="1800" dirty="0">
                    <a:solidFill>
                      <a:schemeClr val="tx2">
                        <a:lumMod val="25000"/>
                      </a:schemeClr>
                    </a:solidFill>
                  </a:rPr>
                  <a:t>事象（</a:t>
                </a:r>
                <a14:m>
                  <m:oMath xmlns:m="http://schemas.openxmlformats.org/officeDocument/2006/math">
                    <m:sSup>
                      <m:sSupPr>
                        <m:ctrlPr>
                          <a:rPr lang="en-US" sz="1800" i="1">
                            <a:solidFill>
                              <a:schemeClr val="tx2">
                                <a:lumMod val="25000"/>
                              </a:schemeClr>
                            </a:solidFill>
                            <a:latin typeface="Cambria Math" panose="02040503050406030204" pitchFamily="18" charset="0"/>
                          </a:rPr>
                        </m:ctrlPr>
                      </m:sSupPr>
                      <m:e>
                        <m:r>
                          <a:rPr lang="en-US" sz="1800" b="0" i="1" smtClean="0">
                            <a:solidFill>
                              <a:schemeClr val="tx2">
                                <a:lumMod val="25000"/>
                              </a:schemeClr>
                            </a:solidFill>
                            <a:latin typeface="Cambria Math" panose="02040503050406030204" pitchFamily="18" charset="0"/>
                          </a:rPr>
                          <m:t>𝐴</m:t>
                        </m:r>
                        <m:r>
                          <a:rPr lang="en-US" sz="1800" b="0" i="1" smtClean="0">
                            <a:solidFill>
                              <a:schemeClr val="tx2">
                                <a:lumMod val="25000"/>
                              </a:schemeClr>
                            </a:solidFill>
                            <a:latin typeface="Cambria Math" panose="02040503050406030204" pitchFamily="18" charset="0"/>
                          </a:rPr>
                          <m:t>=</m:t>
                        </m:r>
                        <m:r>
                          <a:rPr lang="en-US" sz="1800" i="1">
                            <a:solidFill>
                              <a:schemeClr val="tx2">
                                <a:lumMod val="25000"/>
                              </a:schemeClr>
                            </a:solidFill>
                            <a:latin typeface="Cambria Math" panose="02040503050406030204" pitchFamily="18" charset="0"/>
                          </a:rPr>
                          <m:t>𝐴</m:t>
                        </m:r>
                      </m:e>
                      <m:sup>
                        <m:r>
                          <a:rPr lang="en-US" sz="1800" i="1">
                            <a:solidFill>
                              <a:schemeClr val="tx2">
                                <a:lumMod val="25000"/>
                              </a:schemeClr>
                            </a:solidFill>
                            <a:latin typeface="Cambria Math" panose="02040503050406030204" pitchFamily="18" charset="0"/>
                          </a:rPr>
                          <m:t>+</m:t>
                        </m:r>
                      </m:sup>
                    </m:sSup>
                    <m:r>
                      <a:rPr lang="en-US" sz="1800" i="1">
                        <a:solidFill>
                          <a:schemeClr val="tx2">
                            <a:lumMod val="25000"/>
                          </a:schemeClr>
                        </a:solidFill>
                        <a:latin typeface="Cambria Math" panose="02040503050406030204" pitchFamily="18" charset="0"/>
                        <a:ea typeface="Cambria Math" panose="02040503050406030204" pitchFamily="18" charset="0"/>
                      </a:rPr>
                      <m:t>∪</m:t>
                    </m:r>
                    <m:sSup>
                      <m:sSupPr>
                        <m:ctrlPr>
                          <a:rPr lang="en-US" sz="1800" i="1">
                            <a:solidFill>
                              <a:schemeClr val="tx2">
                                <a:lumMod val="25000"/>
                              </a:schemeClr>
                            </a:solidFill>
                            <a:latin typeface="Cambria Math" panose="02040503050406030204" pitchFamily="18" charset="0"/>
                          </a:rPr>
                        </m:ctrlPr>
                      </m:sSupPr>
                      <m:e>
                        <m:r>
                          <a:rPr lang="en-US" sz="1800" i="1">
                            <a:solidFill>
                              <a:schemeClr val="tx2">
                                <a:lumMod val="25000"/>
                              </a:schemeClr>
                            </a:solidFill>
                            <a:latin typeface="Cambria Math" panose="02040503050406030204" pitchFamily="18" charset="0"/>
                          </a:rPr>
                          <m:t>𝐴</m:t>
                        </m:r>
                      </m:e>
                      <m:sup>
                        <m:r>
                          <a:rPr lang="en-US" sz="1800" i="1">
                            <a:solidFill>
                              <a:schemeClr val="tx2">
                                <a:lumMod val="25000"/>
                              </a:schemeClr>
                            </a:solidFill>
                            <a:latin typeface="Cambria Math" panose="02040503050406030204" pitchFamily="18" charset="0"/>
                          </a:rPr>
                          <m:t>−</m:t>
                        </m:r>
                      </m:sup>
                    </m:sSup>
                  </m:oMath>
                </a14:m>
                <a:r>
                  <a:rPr lang="en-JP" sz="1800" dirty="0">
                    <a:solidFill>
                      <a:schemeClr val="tx2">
                        <a:lumMod val="25000"/>
                      </a:schemeClr>
                    </a:solidFill>
                  </a:rPr>
                  <a:t>）</a:t>
                </a:r>
              </a:p>
              <a:p>
                <a:r>
                  <a:rPr lang="ja-JP" altLang="en-US" sz="1800">
                    <a:solidFill>
                      <a:schemeClr val="tx2">
                        <a:lumMod val="25000"/>
                      </a:schemeClr>
                    </a:solidFill>
                  </a:rPr>
                  <a:t>　</a:t>
                </a:r>
                <a14:m>
                  <m:oMath xmlns:m="http://schemas.openxmlformats.org/officeDocument/2006/math">
                    <m:sSup>
                      <m:sSupPr>
                        <m:ctrlPr>
                          <a:rPr lang="en-US" sz="1800" i="1" smtClean="0">
                            <a:solidFill>
                              <a:schemeClr val="tx2">
                                <a:lumMod val="25000"/>
                              </a:schemeClr>
                            </a:solidFill>
                            <a:latin typeface="Cambria Math" panose="02040503050406030204" pitchFamily="18" charset="0"/>
                          </a:rPr>
                        </m:ctrlPr>
                      </m:sSupPr>
                      <m:e>
                        <m:r>
                          <a:rPr lang="en-US" sz="1800" i="1">
                            <a:solidFill>
                              <a:schemeClr val="tx2">
                                <a:lumMod val="25000"/>
                              </a:schemeClr>
                            </a:solidFill>
                            <a:latin typeface="Cambria Math" panose="02040503050406030204" pitchFamily="18" charset="0"/>
                          </a:rPr>
                          <m:t>𝐴</m:t>
                        </m:r>
                      </m:e>
                      <m:sup>
                        <m:r>
                          <a:rPr lang="en-US" sz="1800" i="1">
                            <a:solidFill>
                              <a:schemeClr val="tx2">
                                <a:lumMod val="25000"/>
                              </a:schemeClr>
                            </a:solidFill>
                            <a:latin typeface="Cambria Math" panose="02040503050406030204" pitchFamily="18" charset="0"/>
                          </a:rPr>
                          <m:t>+</m:t>
                        </m:r>
                      </m:sup>
                    </m:sSup>
                    <m:r>
                      <a:rPr lang="en-JP" sz="1800" i="1" smtClean="0">
                        <a:solidFill>
                          <a:schemeClr val="tx2">
                            <a:lumMod val="25000"/>
                          </a:schemeClr>
                        </a:solidFill>
                        <a:latin typeface="Cambria Math" panose="02040503050406030204" pitchFamily="18" charset="0"/>
                      </a:rPr>
                      <m:t>：</m:t>
                    </m:r>
                  </m:oMath>
                </a14:m>
                <a:r>
                  <a:rPr lang="en-JP" sz="1800" dirty="0">
                    <a:solidFill>
                      <a:schemeClr val="tx2">
                        <a:lumMod val="25000"/>
                      </a:schemeClr>
                    </a:solidFill>
                  </a:rPr>
                  <a:t>制御可能な事象（実線矢印）</a:t>
                </a:r>
              </a:p>
              <a:p>
                <a:r>
                  <a:rPr lang="ja-JP" altLang="en-US" sz="1800">
                    <a:solidFill>
                      <a:schemeClr val="tx2">
                        <a:lumMod val="25000"/>
                      </a:schemeClr>
                    </a:solidFill>
                  </a:rPr>
                  <a:t>　</a:t>
                </a:r>
                <a14:m>
                  <m:oMath xmlns:m="http://schemas.openxmlformats.org/officeDocument/2006/math">
                    <m:sSup>
                      <m:sSupPr>
                        <m:ctrlPr>
                          <a:rPr lang="en-US" sz="1800" i="1" smtClean="0">
                            <a:solidFill>
                              <a:schemeClr val="tx2">
                                <a:lumMod val="25000"/>
                              </a:schemeClr>
                            </a:solidFill>
                            <a:latin typeface="Cambria Math" panose="02040503050406030204" pitchFamily="18" charset="0"/>
                          </a:rPr>
                        </m:ctrlPr>
                      </m:sSupPr>
                      <m:e>
                        <m:r>
                          <a:rPr lang="en-US" sz="1800" i="1">
                            <a:solidFill>
                              <a:schemeClr val="tx2">
                                <a:lumMod val="25000"/>
                              </a:schemeClr>
                            </a:solidFill>
                            <a:latin typeface="Cambria Math" panose="02040503050406030204" pitchFamily="18" charset="0"/>
                          </a:rPr>
                          <m:t>𝐴</m:t>
                        </m:r>
                      </m:e>
                      <m:sup>
                        <m:r>
                          <a:rPr lang="en-US" sz="1800" b="0" i="1" smtClean="0">
                            <a:solidFill>
                              <a:schemeClr val="tx2">
                                <a:lumMod val="25000"/>
                              </a:schemeClr>
                            </a:solidFill>
                            <a:latin typeface="Cambria Math" panose="02040503050406030204" pitchFamily="18" charset="0"/>
                          </a:rPr>
                          <m:t>−</m:t>
                        </m:r>
                      </m:sup>
                    </m:sSup>
                    <m:r>
                      <a:rPr lang="en-JP" sz="1800" i="1">
                        <a:solidFill>
                          <a:schemeClr val="tx2">
                            <a:lumMod val="25000"/>
                          </a:schemeClr>
                        </a:solidFill>
                        <a:latin typeface="Cambria Math" panose="02040503050406030204" pitchFamily="18" charset="0"/>
                      </a:rPr>
                      <m:t>：</m:t>
                    </m:r>
                  </m:oMath>
                </a14:m>
                <a:r>
                  <a:rPr lang="en-JP" sz="1800" dirty="0">
                    <a:solidFill>
                      <a:schemeClr val="tx2">
                        <a:lumMod val="25000"/>
                      </a:schemeClr>
                    </a:solidFill>
                  </a:rPr>
                  <a:t>制御不能な事象（点線矢印）</a:t>
                </a:r>
              </a:p>
              <a:p>
                <a:r>
                  <a:rPr lang="ja-JP" altLang="en-US" sz="1800" b="0">
                    <a:solidFill>
                      <a:schemeClr val="tx2">
                        <a:lumMod val="25000"/>
                      </a:schemeClr>
                    </a:solidFill>
                    <a:latin typeface="+mn-ea"/>
                  </a:rPr>
                  <a:t>　</a:t>
                </a:r>
                <a14:m>
                  <m:oMath xmlns:m="http://schemas.openxmlformats.org/officeDocument/2006/math">
                    <m:r>
                      <a:rPr lang="en-US" sz="1800" b="0" i="1" smtClean="0">
                        <a:solidFill>
                          <a:schemeClr val="tx2">
                            <a:lumMod val="25000"/>
                          </a:schemeClr>
                        </a:solidFill>
                        <a:latin typeface="Cambria Math" panose="02040503050406030204" pitchFamily="18" charset="0"/>
                        <a:ea typeface="Cambria Math" panose="02040503050406030204" pitchFamily="18" charset="0"/>
                      </a:rPr>
                      <m:t>∆ </m:t>
                    </m:r>
                    <m:r>
                      <a:rPr lang="en-JP" sz="1800" i="1">
                        <a:solidFill>
                          <a:schemeClr val="tx2">
                            <a:lumMod val="25000"/>
                          </a:schemeClr>
                        </a:solidFill>
                        <a:latin typeface="Cambria Math" panose="02040503050406030204" pitchFamily="18" charset="0"/>
                        <a:ea typeface="Cambria Math" panose="02040503050406030204" pitchFamily="18" charset="0"/>
                      </a:rPr>
                      <m:t>：</m:t>
                    </m:r>
                  </m:oMath>
                </a14:m>
                <a:r>
                  <a:rPr lang="en-US" sz="1800" dirty="0">
                    <a:solidFill>
                      <a:schemeClr val="tx2">
                        <a:lumMod val="25000"/>
                      </a:schemeClr>
                    </a:solidFill>
                  </a:rPr>
                  <a:t> 遷移（</a:t>
                </a:r>
                <a14:m>
                  <m:oMath xmlns:m="http://schemas.openxmlformats.org/officeDocument/2006/math">
                    <m:r>
                      <a:rPr lang="en-US" sz="1800" i="1">
                        <a:solidFill>
                          <a:schemeClr val="tx2">
                            <a:lumMod val="25000"/>
                          </a:schemeClr>
                        </a:solidFill>
                        <a:latin typeface="Cambria Math" panose="02040503050406030204" pitchFamily="18" charset="0"/>
                      </a:rPr>
                      <m:t>𝑆</m:t>
                    </m:r>
                    <m:r>
                      <a:rPr lang="en-US" sz="1800" i="1" smtClean="0">
                        <a:solidFill>
                          <a:schemeClr val="tx2">
                            <a:lumMod val="25000"/>
                          </a:schemeClr>
                        </a:solidFill>
                        <a:latin typeface="Cambria Math" panose="02040503050406030204" pitchFamily="18" charset="0"/>
                        <a:ea typeface="Cambria Math" panose="02040503050406030204" pitchFamily="18" charset="0"/>
                      </a:rPr>
                      <m:t>×</m:t>
                    </m:r>
                    <m:r>
                      <a:rPr lang="en-US" sz="1800" i="1">
                        <a:solidFill>
                          <a:schemeClr val="tx2">
                            <a:lumMod val="25000"/>
                          </a:schemeClr>
                        </a:solidFill>
                        <a:latin typeface="Cambria Math" panose="02040503050406030204" pitchFamily="18" charset="0"/>
                      </a:rPr>
                      <m:t>𝐴</m:t>
                    </m:r>
                    <m:r>
                      <a:rPr lang="en-US" sz="1800" i="1">
                        <a:solidFill>
                          <a:schemeClr val="tx2">
                            <a:lumMod val="25000"/>
                          </a:schemeClr>
                        </a:solidFill>
                        <a:latin typeface="Cambria Math" panose="02040503050406030204" pitchFamily="18" charset="0"/>
                        <a:ea typeface="Cambria Math" panose="02040503050406030204" pitchFamily="18" charset="0"/>
                      </a:rPr>
                      <m:t>×</m:t>
                    </m:r>
                    <m:r>
                      <a:rPr lang="en-US" sz="1800" b="0" i="1" smtClean="0">
                        <a:solidFill>
                          <a:schemeClr val="tx2">
                            <a:lumMod val="25000"/>
                          </a:schemeClr>
                        </a:solidFill>
                        <a:latin typeface="Cambria Math" panose="02040503050406030204" pitchFamily="18" charset="0"/>
                        <a:ea typeface="Cambria Math" panose="02040503050406030204" pitchFamily="18" charset="0"/>
                      </a:rPr>
                      <m:t>𝑆</m:t>
                    </m:r>
                  </m:oMath>
                </a14:m>
                <a:r>
                  <a:rPr lang="en-JP" sz="1800" dirty="0">
                    <a:solidFill>
                      <a:schemeClr val="tx2">
                        <a:lumMod val="25000"/>
                      </a:schemeClr>
                    </a:solidFill>
                  </a:rPr>
                  <a:t>）</a:t>
                </a:r>
              </a:p>
              <a:p>
                <a:r>
                  <a:rPr lang="ja-JP" altLang="en-US" sz="1800" b="0">
                    <a:solidFill>
                      <a:schemeClr val="tx2">
                        <a:lumMod val="25000"/>
                      </a:schemeClr>
                    </a:solidFill>
                    <a:latin typeface="+mn-ea"/>
                  </a:rPr>
                  <a:t>　</a:t>
                </a:r>
                <a14:m>
                  <m:oMath xmlns:m="http://schemas.openxmlformats.org/officeDocument/2006/math">
                    <m:sSub>
                      <m:sSubPr>
                        <m:ctrlPr>
                          <a:rPr lang="en-US" sz="1800" b="0" i="1" smtClean="0">
                            <a:solidFill>
                              <a:schemeClr val="tx2">
                                <a:lumMod val="25000"/>
                              </a:schemeClr>
                            </a:solidFill>
                            <a:latin typeface="Cambria Math" panose="02040503050406030204" pitchFamily="18" charset="0"/>
                            <a:ea typeface="Cambria Math" panose="02040503050406030204" pitchFamily="18" charset="0"/>
                          </a:rPr>
                        </m:ctrlPr>
                      </m:sSubPr>
                      <m:e>
                        <m:r>
                          <a:rPr lang="en-US" sz="1800" b="0" i="1" smtClean="0">
                            <a:solidFill>
                              <a:schemeClr val="tx2">
                                <a:lumMod val="25000"/>
                              </a:schemeClr>
                            </a:solidFill>
                            <a:latin typeface="Cambria Math" panose="02040503050406030204" pitchFamily="18" charset="0"/>
                            <a:ea typeface="Cambria Math" panose="02040503050406030204" pitchFamily="18" charset="0"/>
                          </a:rPr>
                          <m:t>𝑠</m:t>
                        </m:r>
                      </m:e>
                      <m:sub>
                        <m:r>
                          <a:rPr lang="en-US" sz="1800" b="0" i="1" smtClean="0">
                            <a:solidFill>
                              <a:schemeClr val="tx2">
                                <a:lumMod val="25000"/>
                              </a:schemeClr>
                            </a:solidFill>
                            <a:latin typeface="Cambria Math" panose="02040503050406030204" pitchFamily="18" charset="0"/>
                            <a:ea typeface="Cambria Math" panose="02040503050406030204" pitchFamily="18" charset="0"/>
                          </a:rPr>
                          <m:t>0</m:t>
                        </m:r>
                      </m:sub>
                    </m:sSub>
                    <m:r>
                      <a:rPr lang="en-JP" sz="1800" i="1">
                        <a:solidFill>
                          <a:schemeClr val="tx2">
                            <a:lumMod val="25000"/>
                          </a:schemeClr>
                        </a:solidFill>
                        <a:latin typeface="Cambria Math" panose="02040503050406030204" pitchFamily="18" charset="0"/>
                        <a:ea typeface="Cambria Math" panose="02040503050406030204" pitchFamily="18" charset="0"/>
                      </a:rPr>
                      <m:t>：</m:t>
                    </m:r>
                  </m:oMath>
                </a14:m>
                <a:r>
                  <a:rPr lang="en-JP" sz="1800" dirty="0">
                    <a:solidFill>
                      <a:schemeClr val="tx2">
                        <a:lumMod val="25000"/>
                      </a:schemeClr>
                    </a:solidFill>
                  </a:rPr>
                  <a:t>初期状態（</a:t>
                </a:r>
                <a14:m>
                  <m:oMath xmlns:m="http://schemas.openxmlformats.org/officeDocument/2006/math">
                    <m:sSub>
                      <m:sSubPr>
                        <m:ctrlPr>
                          <a:rPr lang="en-US" sz="1800" i="1">
                            <a:solidFill>
                              <a:schemeClr val="tx2">
                                <a:lumMod val="25000"/>
                              </a:schemeClr>
                            </a:solidFill>
                            <a:latin typeface="Cambria Math" panose="02040503050406030204" pitchFamily="18" charset="0"/>
                            <a:ea typeface="Cambria Math" panose="02040503050406030204" pitchFamily="18" charset="0"/>
                          </a:rPr>
                        </m:ctrlPr>
                      </m:sSubPr>
                      <m:e>
                        <m:r>
                          <a:rPr lang="en-US" sz="1800" i="1">
                            <a:solidFill>
                              <a:schemeClr val="tx2">
                                <a:lumMod val="25000"/>
                              </a:schemeClr>
                            </a:solidFill>
                            <a:latin typeface="Cambria Math" panose="02040503050406030204" pitchFamily="18" charset="0"/>
                            <a:ea typeface="Cambria Math" panose="02040503050406030204" pitchFamily="18" charset="0"/>
                          </a:rPr>
                          <m:t>𝑠</m:t>
                        </m:r>
                      </m:e>
                      <m:sub>
                        <m:r>
                          <a:rPr lang="en-US" sz="1800" i="1">
                            <a:solidFill>
                              <a:schemeClr val="tx2">
                                <a:lumMod val="25000"/>
                              </a:schemeClr>
                            </a:solidFill>
                            <a:latin typeface="Cambria Math" panose="02040503050406030204" pitchFamily="18" charset="0"/>
                            <a:ea typeface="Cambria Math" panose="02040503050406030204" pitchFamily="18" charset="0"/>
                          </a:rPr>
                          <m:t>0</m:t>
                        </m:r>
                      </m:sub>
                    </m:sSub>
                    <m:r>
                      <a:rPr lang="en-US" sz="1800" i="1" smtClean="0">
                        <a:solidFill>
                          <a:schemeClr val="tx2">
                            <a:lumMod val="25000"/>
                          </a:schemeClr>
                        </a:solidFill>
                        <a:latin typeface="Cambria Math" panose="02040503050406030204" pitchFamily="18" charset="0"/>
                        <a:ea typeface="Cambria Math" panose="02040503050406030204" pitchFamily="18" charset="0"/>
                      </a:rPr>
                      <m:t>∈</m:t>
                    </m:r>
                    <m:r>
                      <a:rPr lang="en-US" sz="1800" b="0" i="1" smtClean="0">
                        <a:solidFill>
                          <a:schemeClr val="tx2">
                            <a:lumMod val="25000"/>
                          </a:schemeClr>
                        </a:solidFill>
                        <a:latin typeface="Cambria Math" panose="02040503050406030204" pitchFamily="18" charset="0"/>
                        <a:ea typeface="Cambria Math" panose="02040503050406030204" pitchFamily="18" charset="0"/>
                      </a:rPr>
                      <m:t>𝑆</m:t>
                    </m:r>
                  </m:oMath>
                </a14:m>
                <a:r>
                  <a:rPr lang="en-JP" sz="1800" dirty="0">
                    <a:solidFill>
                      <a:schemeClr val="tx2">
                        <a:lumMod val="25000"/>
                      </a:schemeClr>
                    </a:solidFill>
                  </a:rPr>
                  <a:t>）</a:t>
                </a:r>
              </a:p>
            </p:txBody>
          </p:sp>
        </mc:Choice>
        <mc:Fallback xmlns="">
          <p:sp>
            <p:nvSpPr>
              <p:cNvPr id="13" name="Rectangular Callout 12">
                <a:extLst>
                  <a:ext uri="{FF2B5EF4-FFF2-40B4-BE49-F238E27FC236}">
                    <a16:creationId xmlns:a16="http://schemas.microsoft.com/office/drawing/2014/main" id="{AF6F6BEB-4EFB-8994-F804-216156678506}"/>
                  </a:ext>
                </a:extLst>
              </p:cNvPr>
              <p:cNvSpPr>
                <a:spLocks noRot="1" noChangeAspect="1" noMove="1" noResize="1" noEditPoints="1" noAdjustHandles="1" noChangeArrowheads="1" noChangeShapeType="1" noTextEdit="1"/>
              </p:cNvSpPr>
              <p:nvPr/>
            </p:nvSpPr>
            <p:spPr>
              <a:xfrm>
                <a:off x="4922874" y="2736703"/>
                <a:ext cx="4019107" cy="2275365"/>
              </a:xfrm>
              <a:prstGeom prst="wedgeRectCallout">
                <a:avLst>
                  <a:gd name="adj1" fmla="val -32473"/>
                  <a:gd name="adj2" fmla="val 66792"/>
                </a:avLst>
              </a:prstGeom>
              <a:blipFill>
                <a:blip r:embed="rId4"/>
                <a:stretch>
                  <a:fillRect/>
                </a:stretch>
              </a:blipFill>
              <a:ln w="19050">
                <a:solidFill>
                  <a:schemeClr val="tx2">
                    <a:lumMod val="50000"/>
                  </a:schemeClr>
                </a:solidFill>
              </a:ln>
            </p:spPr>
            <p:txBody>
              <a:bodyPr/>
              <a:lstStyle/>
              <a:p>
                <a:r>
                  <a:rPr lang="en-JP">
                    <a:noFill/>
                  </a:rPr>
                  <a:t> </a:t>
                </a:r>
              </a:p>
            </p:txBody>
          </p:sp>
        </mc:Fallback>
      </mc:AlternateContent>
      <p:sp>
        <p:nvSpPr>
          <p:cNvPr id="14" name="Rectangle 13">
            <a:extLst>
              <a:ext uri="{FF2B5EF4-FFF2-40B4-BE49-F238E27FC236}">
                <a16:creationId xmlns:a16="http://schemas.microsoft.com/office/drawing/2014/main" id="{7E2E1C34-A7CD-C8A3-F15A-99F0206F7D6E}"/>
              </a:ext>
            </a:extLst>
          </p:cNvPr>
          <p:cNvSpPr/>
          <p:nvPr/>
        </p:nvSpPr>
        <p:spPr>
          <a:xfrm>
            <a:off x="4922874" y="2267642"/>
            <a:ext cx="4019107" cy="463969"/>
          </a:xfrm>
          <a:prstGeom prst="rect">
            <a:avLst/>
          </a:prstGeom>
          <a:solidFill>
            <a:schemeClr val="tx2">
              <a:lumMod val="25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800" dirty="0"/>
              <a:t>LTS：Labeled Transition System </a:t>
            </a:r>
            <a:r>
              <a:rPr lang="en-JP" dirty="0"/>
              <a:t>[1]</a:t>
            </a:r>
            <a:endParaRPr lang="en-JP" sz="1800" dirty="0"/>
          </a:p>
        </p:txBody>
      </p:sp>
      <p:sp>
        <p:nvSpPr>
          <p:cNvPr id="3" name="TextBox 2">
            <a:extLst>
              <a:ext uri="{FF2B5EF4-FFF2-40B4-BE49-F238E27FC236}">
                <a16:creationId xmlns:a16="http://schemas.microsoft.com/office/drawing/2014/main" id="{5747D585-9280-064F-042E-B769AB794DFC}"/>
              </a:ext>
            </a:extLst>
          </p:cNvPr>
          <p:cNvSpPr txBox="1"/>
          <p:nvPr/>
        </p:nvSpPr>
        <p:spPr>
          <a:xfrm>
            <a:off x="155232" y="6425225"/>
            <a:ext cx="8808822" cy="430887"/>
          </a:xfrm>
          <a:prstGeom prst="rect">
            <a:avLst/>
          </a:prstGeom>
          <a:noFill/>
          <a:ln>
            <a:noFill/>
          </a:ln>
        </p:spPr>
        <p:txBody>
          <a:bodyPr wrap="square" rtlCol="0">
            <a:spAutoFit/>
          </a:bodyPr>
          <a:lstStyle/>
          <a:p>
            <a:endParaRPr lang="en-US" sz="1100" b="0" i="0" dirty="0">
              <a:solidFill>
                <a:schemeClr val="tx2">
                  <a:lumMod val="50000"/>
                </a:schemeClr>
              </a:solidFill>
              <a:effectLst/>
              <a:latin typeface="+mn-lt"/>
            </a:endParaRPr>
          </a:p>
          <a:p>
            <a:r>
              <a:rPr lang="en-US" sz="1100" dirty="0">
                <a:solidFill>
                  <a:schemeClr val="tx2">
                    <a:lumMod val="50000"/>
                  </a:schemeClr>
                </a:solidFill>
                <a:latin typeface="+mn-lt"/>
              </a:rPr>
              <a:t>[</a:t>
            </a:r>
            <a:r>
              <a:rPr lang="en-US" altLang="ja-JP" sz="1100" dirty="0">
                <a:solidFill>
                  <a:schemeClr val="tx2">
                    <a:lumMod val="50000"/>
                  </a:schemeClr>
                </a:solidFill>
                <a:latin typeface="+mn-lt"/>
              </a:rPr>
              <a:t>1</a:t>
            </a:r>
            <a:r>
              <a:rPr lang="en-US" sz="1100" dirty="0">
                <a:solidFill>
                  <a:schemeClr val="tx2">
                    <a:lumMod val="50000"/>
                  </a:schemeClr>
                </a:solidFill>
                <a:latin typeface="+mn-lt"/>
              </a:rPr>
              <a:t>] Jeﬀ Magee and Jeﬀ Kramer. Concurrency: State Models and Java Programs. Wiley Publishing, 2006.</a:t>
            </a:r>
            <a:endParaRPr lang="en-JP" sz="1100" dirty="0">
              <a:solidFill>
                <a:schemeClr val="tx2">
                  <a:lumMod val="50000"/>
                </a:schemeClr>
              </a:solidFill>
              <a:latin typeface="+mn-lt"/>
            </a:endParaRPr>
          </a:p>
        </p:txBody>
      </p:sp>
      <p:sp>
        <p:nvSpPr>
          <p:cNvPr id="17" name="Text Placeholder 2">
            <a:extLst>
              <a:ext uri="{FF2B5EF4-FFF2-40B4-BE49-F238E27FC236}">
                <a16:creationId xmlns:a16="http://schemas.microsoft.com/office/drawing/2014/main" id="{EC4F3452-E740-7ECD-0E80-74062CA0BACF}"/>
              </a:ext>
            </a:extLst>
          </p:cNvPr>
          <p:cNvSpPr txBox="1">
            <a:spLocks/>
          </p:cNvSpPr>
          <p:nvPr/>
        </p:nvSpPr>
        <p:spPr>
          <a:xfrm>
            <a:off x="558800" y="1422399"/>
            <a:ext cx="8585200" cy="77466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1"/>
                </a:solidFill>
              </a:rPr>
              <a:t>環境</a:t>
            </a:r>
            <a:r>
              <a:rPr lang="ja-JP" altLang="en-US" sz="2800">
                <a:solidFill>
                  <a:schemeClr val="tx2">
                    <a:lumMod val="25000"/>
                  </a:schemeClr>
                </a:solidFill>
              </a:rPr>
              <a:t>を</a:t>
            </a:r>
            <a:r>
              <a:rPr lang="ja-JP" altLang="en-US" sz="2800" b="1" u="sng">
                <a:solidFill>
                  <a:srgbClr val="FF0000"/>
                </a:solidFill>
              </a:rPr>
              <a:t>環境モデル</a:t>
            </a:r>
            <a:r>
              <a:rPr lang="ja-JP" altLang="en-US" sz="2800">
                <a:solidFill>
                  <a:schemeClr val="tx2">
                    <a:lumMod val="25000"/>
                  </a:schemeClr>
                </a:solidFill>
              </a:rPr>
              <a:t>としてモデル化</a:t>
            </a:r>
            <a:endParaRPr lang="en-US" altLang="ja-JP" sz="2800" dirty="0">
              <a:solidFill>
                <a:schemeClr val="tx2">
                  <a:lumMod val="25000"/>
                </a:schemeClr>
              </a:solidFill>
            </a:endParaRPr>
          </a:p>
        </p:txBody>
      </p:sp>
      <p:sp>
        <p:nvSpPr>
          <p:cNvPr id="18" name="TextBox 17">
            <a:extLst>
              <a:ext uri="{FF2B5EF4-FFF2-40B4-BE49-F238E27FC236}">
                <a16:creationId xmlns:a16="http://schemas.microsoft.com/office/drawing/2014/main" id="{41589EDB-474E-6D00-5FB4-CBE83796887F}"/>
              </a:ext>
            </a:extLst>
          </p:cNvPr>
          <p:cNvSpPr txBox="1"/>
          <p:nvPr/>
        </p:nvSpPr>
        <p:spPr>
          <a:xfrm>
            <a:off x="3017798" y="5079044"/>
            <a:ext cx="1920719" cy="338554"/>
          </a:xfrm>
          <a:prstGeom prst="rect">
            <a:avLst/>
          </a:prstGeom>
          <a:noFill/>
        </p:spPr>
        <p:txBody>
          <a:bodyPr wrap="none" rtlCol="0">
            <a:spAutoFit/>
          </a:bodyPr>
          <a:lstStyle/>
          <a:p>
            <a:r>
              <a:rPr lang="en-JP" sz="1600" b="1" dirty="0"/>
              <a:t>ROOM</a:t>
            </a:r>
            <a:r>
              <a:rPr lang="en-JP" b="1" dirty="0">
                <a:solidFill>
                  <a:schemeClr val="tx1"/>
                </a:solidFill>
              </a:rPr>
              <a:t>：環境モデル</a:t>
            </a:r>
            <a:endParaRPr lang="en-JP" sz="1600" b="1" dirty="0">
              <a:solidFill>
                <a:schemeClr val="tx1"/>
              </a:solidFill>
            </a:endParaRPr>
          </a:p>
        </p:txBody>
      </p:sp>
      <p:pic>
        <p:nvPicPr>
          <p:cNvPr id="2" name="Picture 1">
            <a:extLst>
              <a:ext uri="{FF2B5EF4-FFF2-40B4-BE49-F238E27FC236}">
                <a16:creationId xmlns:a16="http://schemas.microsoft.com/office/drawing/2014/main" id="{31B3973A-D515-B7D6-8D94-90A0BA9106B2}"/>
              </a:ext>
            </a:extLst>
          </p:cNvPr>
          <p:cNvPicPr>
            <a:picLocks noChangeAspect="1"/>
          </p:cNvPicPr>
          <p:nvPr/>
        </p:nvPicPr>
        <p:blipFill>
          <a:blip r:embed="rId5"/>
          <a:stretch>
            <a:fillRect/>
          </a:stretch>
        </p:blipFill>
        <p:spPr>
          <a:xfrm>
            <a:off x="155232" y="2528814"/>
            <a:ext cx="4280676" cy="2350798"/>
          </a:xfrm>
          <a:prstGeom prst="rect">
            <a:avLst/>
          </a:prstGeom>
          <a:ln>
            <a:solidFill>
              <a:schemeClr val="tx1"/>
            </a:solidFill>
          </a:ln>
        </p:spPr>
      </p:pic>
      <p:sp>
        <p:nvSpPr>
          <p:cNvPr id="8" name="TextBox 7">
            <a:extLst>
              <a:ext uri="{FF2B5EF4-FFF2-40B4-BE49-F238E27FC236}">
                <a16:creationId xmlns:a16="http://schemas.microsoft.com/office/drawing/2014/main" id="{FF3B7ED5-0B3D-017B-9FDA-D3699938F32A}"/>
              </a:ext>
            </a:extLst>
          </p:cNvPr>
          <p:cNvSpPr txBox="1"/>
          <p:nvPr/>
        </p:nvSpPr>
        <p:spPr>
          <a:xfrm>
            <a:off x="155232" y="2232913"/>
            <a:ext cx="1620957" cy="307777"/>
          </a:xfrm>
          <a:prstGeom prst="rect">
            <a:avLst/>
          </a:prstGeom>
          <a:noFill/>
        </p:spPr>
        <p:txBody>
          <a:bodyPr wrap="none" rtlCol="0">
            <a:spAutoFit/>
          </a:bodyPr>
          <a:lstStyle/>
          <a:p>
            <a:r>
              <a:rPr lang="en-JP"/>
              <a:t>人数管理システム</a:t>
            </a:r>
          </a:p>
        </p:txBody>
      </p:sp>
    </p:spTree>
    <p:extLst>
      <p:ext uri="{BB962C8B-B14F-4D97-AF65-F5344CB8AC3E}">
        <p14:creationId xmlns:p14="http://schemas.microsoft.com/office/powerpoint/2010/main" val="573307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8DC0689-1851-FA36-872D-6C832B5B5667}"/>
              </a:ext>
            </a:extLst>
          </p:cNvPr>
          <p:cNvSpPr/>
          <p:nvPr/>
        </p:nvSpPr>
        <p:spPr>
          <a:xfrm>
            <a:off x="106373" y="526851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3" name="Rounded Rectangle 2">
            <a:extLst>
              <a:ext uri="{FF2B5EF4-FFF2-40B4-BE49-F238E27FC236}">
                <a16:creationId xmlns:a16="http://schemas.microsoft.com/office/drawing/2014/main" id="{7A5FFC45-F57D-061C-71D9-C31ABF15E722}"/>
              </a:ext>
            </a:extLst>
          </p:cNvPr>
          <p:cNvSpPr/>
          <p:nvPr/>
        </p:nvSpPr>
        <p:spPr>
          <a:xfrm>
            <a:off x="110617" y="380565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cxnSp>
        <p:nvCxnSpPr>
          <p:cNvPr id="112" name="Elbow Connector 111">
            <a:extLst>
              <a:ext uri="{FF2B5EF4-FFF2-40B4-BE49-F238E27FC236}">
                <a16:creationId xmlns:a16="http://schemas.microsoft.com/office/drawing/2014/main" id="{2F8DBF69-E9FE-B644-4FEF-83FCBDCB642E}"/>
              </a:ext>
            </a:extLst>
          </p:cNvPr>
          <p:cNvCxnSpPr>
            <a:cxnSpLocks/>
            <a:stCxn id="2" idx="3"/>
            <a:endCxn id="7" idx="1"/>
          </p:cNvCxnSpPr>
          <p:nvPr/>
        </p:nvCxnSpPr>
        <p:spPr>
          <a:xfrm flipV="1">
            <a:off x="1384330" y="5152928"/>
            <a:ext cx="2089476" cy="7746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A332F559-175A-045B-3582-D901C69B6D87}"/>
              </a:ext>
            </a:extLst>
          </p:cNvPr>
          <p:cNvSpPr/>
          <p:nvPr/>
        </p:nvSpPr>
        <p:spPr>
          <a:xfrm>
            <a:off x="238229" y="417938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115" name="Rounded Rectangle 114">
            <a:extLst>
              <a:ext uri="{FF2B5EF4-FFF2-40B4-BE49-F238E27FC236}">
                <a16:creationId xmlns:a16="http://schemas.microsoft.com/office/drawing/2014/main" id="{338826D2-0AB3-851B-9751-60004A66A8F4}"/>
              </a:ext>
            </a:extLst>
          </p:cNvPr>
          <p:cNvSpPr/>
          <p:nvPr/>
        </p:nvSpPr>
        <p:spPr>
          <a:xfrm>
            <a:off x="237368" y="456477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116" name="Rounded Rectangle 115">
            <a:extLst>
              <a:ext uri="{FF2B5EF4-FFF2-40B4-BE49-F238E27FC236}">
                <a16:creationId xmlns:a16="http://schemas.microsoft.com/office/drawing/2014/main" id="{EDCB0568-6006-E59F-6F6D-68FD7863B1AE}"/>
              </a:ext>
            </a:extLst>
          </p:cNvPr>
          <p:cNvSpPr/>
          <p:nvPr/>
        </p:nvSpPr>
        <p:spPr>
          <a:xfrm>
            <a:off x="237368" y="562261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117" name="Rounded Rectangle 116">
            <a:extLst>
              <a:ext uri="{FF2B5EF4-FFF2-40B4-BE49-F238E27FC236}">
                <a16:creationId xmlns:a16="http://schemas.microsoft.com/office/drawing/2014/main" id="{DDB817C8-A709-8753-8CF2-B46194A641FA}"/>
              </a:ext>
            </a:extLst>
          </p:cNvPr>
          <p:cNvSpPr/>
          <p:nvPr/>
        </p:nvSpPr>
        <p:spPr>
          <a:xfrm>
            <a:off x="237368" y="600157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119" name="Rounded Rectangle 118">
            <a:extLst>
              <a:ext uri="{FF2B5EF4-FFF2-40B4-BE49-F238E27FC236}">
                <a16:creationId xmlns:a16="http://schemas.microsoft.com/office/drawing/2014/main" id="{E85E201C-BA4E-1E18-08A0-AE9134E7830C}"/>
              </a:ext>
            </a:extLst>
          </p:cNvPr>
          <p:cNvSpPr/>
          <p:nvPr/>
        </p:nvSpPr>
        <p:spPr>
          <a:xfrm>
            <a:off x="8164956" y="493635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25" name="Straight Arrow Connector 124">
            <a:extLst>
              <a:ext uri="{FF2B5EF4-FFF2-40B4-BE49-F238E27FC236}">
                <a16:creationId xmlns:a16="http://schemas.microsoft.com/office/drawing/2014/main" id="{2D994DD4-9BA4-EBD0-D746-2B7AC94ECE07}"/>
              </a:ext>
            </a:extLst>
          </p:cNvPr>
          <p:cNvCxnSpPr>
            <a:cxnSpLocks/>
            <a:stCxn id="19" idx="3"/>
            <a:endCxn id="195" idx="1"/>
          </p:cNvCxnSpPr>
          <p:nvPr/>
        </p:nvCxnSpPr>
        <p:spPr>
          <a:xfrm>
            <a:off x="6915289" y="515292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196A53C-78DF-C932-7EC8-B571A72321A4}"/>
              </a:ext>
            </a:extLst>
          </p:cNvPr>
          <p:cNvCxnSpPr>
            <a:cxnSpLocks/>
            <a:stCxn id="195" idx="3"/>
            <a:endCxn id="119" idx="1"/>
          </p:cNvCxnSpPr>
          <p:nvPr/>
        </p:nvCxnSpPr>
        <p:spPr>
          <a:xfrm flipV="1">
            <a:off x="7948085" y="515292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2369767E-699F-F851-ECE2-271DE9649632}"/>
              </a:ext>
            </a:extLst>
          </p:cNvPr>
          <p:cNvCxnSpPr>
            <a:cxnSpLocks/>
            <a:stCxn id="3" idx="3"/>
            <a:endCxn id="7" idx="1"/>
          </p:cNvCxnSpPr>
          <p:nvPr/>
        </p:nvCxnSpPr>
        <p:spPr>
          <a:xfrm>
            <a:off x="1388574" y="4464683"/>
            <a:ext cx="2085232" cy="6882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Chevron 194">
            <a:extLst>
              <a:ext uri="{FF2B5EF4-FFF2-40B4-BE49-F238E27FC236}">
                <a16:creationId xmlns:a16="http://schemas.microsoft.com/office/drawing/2014/main" id="{69C3195D-F048-1E74-D6CC-9C5CCA3298D1}"/>
              </a:ext>
            </a:extLst>
          </p:cNvPr>
          <p:cNvSpPr/>
          <p:nvPr/>
        </p:nvSpPr>
        <p:spPr>
          <a:xfrm>
            <a:off x="7168374" y="486264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19" name="Rounded Rectangle 18">
            <a:extLst>
              <a:ext uri="{FF2B5EF4-FFF2-40B4-BE49-F238E27FC236}">
                <a16:creationId xmlns:a16="http://schemas.microsoft.com/office/drawing/2014/main" id="{E6A68E92-8AEF-C5F8-C0E8-415E514FB48D}"/>
              </a:ext>
            </a:extLst>
          </p:cNvPr>
          <p:cNvSpPr/>
          <p:nvPr/>
        </p:nvSpPr>
        <p:spPr>
          <a:xfrm>
            <a:off x="6153370" y="480700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cxnSp>
        <p:nvCxnSpPr>
          <p:cNvPr id="26" name="Straight Arrow Connector 25">
            <a:extLst>
              <a:ext uri="{FF2B5EF4-FFF2-40B4-BE49-F238E27FC236}">
                <a16:creationId xmlns:a16="http://schemas.microsoft.com/office/drawing/2014/main" id="{E0CE740A-ACF7-CF48-CC39-00CAFF235B3E}"/>
              </a:ext>
            </a:extLst>
          </p:cNvPr>
          <p:cNvCxnSpPr>
            <a:cxnSpLocks/>
            <a:stCxn id="7" idx="3"/>
            <a:endCxn id="19" idx="1"/>
          </p:cNvCxnSpPr>
          <p:nvPr/>
        </p:nvCxnSpPr>
        <p:spPr>
          <a:xfrm>
            <a:off x="4712078" y="5152928"/>
            <a:ext cx="144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787271-5405-14E1-5061-8068222081D9}"/>
              </a:ext>
            </a:extLst>
          </p:cNvPr>
          <p:cNvSpPr/>
          <p:nvPr/>
        </p:nvSpPr>
        <p:spPr>
          <a:xfrm>
            <a:off x="543154" y="420289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TextBox 15">
            <a:extLst>
              <a:ext uri="{FF2B5EF4-FFF2-40B4-BE49-F238E27FC236}">
                <a16:creationId xmlns:a16="http://schemas.microsoft.com/office/drawing/2014/main" id="{70779E3D-B18D-1641-FC45-6C3CFE56B0C8}"/>
              </a:ext>
            </a:extLst>
          </p:cNvPr>
          <p:cNvSpPr txBox="1"/>
          <p:nvPr/>
        </p:nvSpPr>
        <p:spPr>
          <a:xfrm>
            <a:off x="620942" y="4843709"/>
            <a:ext cx="234360" cy="307777"/>
          </a:xfrm>
          <a:prstGeom prst="rect">
            <a:avLst/>
          </a:prstGeom>
          <a:noFill/>
        </p:spPr>
        <p:txBody>
          <a:bodyPr wrap="none" rtlCol="0">
            <a:spAutoFit/>
          </a:bodyPr>
          <a:lstStyle/>
          <a:p>
            <a:r>
              <a:rPr lang="en-JP" dirty="0">
                <a:solidFill>
                  <a:schemeClr val="bg1"/>
                </a:solidFill>
              </a:rPr>
              <a:t>:</a:t>
            </a:r>
          </a:p>
        </p:txBody>
      </p:sp>
      <p:sp>
        <p:nvSpPr>
          <p:cNvPr id="18" name="TextBox 17">
            <a:extLst>
              <a:ext uri="{FF2B5EF4-FFF2-40B4-BE49-F238E27FC236}">
                <a16:creationId xmlns:a16="http://schemas.microsoft.com/office/drawing/2014/main" id="{F4F8C85D-840F-07AD-C1B7-7B2745B0F1C5}"/>
              </a:ext>
            </a:extLst>
          </p:cNvPr>
          <p:cNvSpPr txBox="1"/>
          <p:nvPr/>
        </p:nvSpPr>
        <p:spPr>
          <a:xfrm>
            <a:off x="620942" y="6304332"/>
            <a:ext cx="234360" cy="307777"/>
          </a:xfrm>
          <a:prstGeom prst="rect">
            <a:avLst/>
          </a:prstGeom>
          <a:noFill/>
        </p:spPr>
        <p:txBody>
          <a:bodyPr wrap="none" rtlCol="0">
            <a:spAutoFit/>
          </a:bodyPr>
          <a:lstStyle/>
          <a:p>
            <a:r>
              <a:rPr lang="en-JP" dirty="0">
                <a:solidFill>
                  <a:schemeClr val="bg1"/>
                </a:solidFill>
              </a:rPr>
              <a:t>:</a:t>
            </a:r>
          </a:p>
        </p:txBody>
      </p:sp>
      <p:sp>
        <p:nvSpPr>
          <p:cNvPr id="7" name="Chevron 6">
            <a:extLst>
              <a:ext uri="{FF2B5EF4-FFF2-40B4-BE49-F238E27FC236}">
                <a16:creationId xmlns:a16="http://schemas.microsoft.com/office/drawing/2014/main" id="{BAA50CA1-1319-2A6A-0E05-F2E334B4A215}"/>
              </a:ext>
            </a:extLst>
          </p:cNvPr>
          <p:cNvSpPr/>
          <p:nvPr/>
        </p:nvSpPr>
        <p:spPr>
          <a:xfrm>
            <a:off x="3387899" y="4862644"/>
            <a:ext cx="1324179" cy="580568"/>
          </a:xfrm>
          <a:prstGeom prst="chevron">
            <a:avLst>
              <a:gd name="adj" fmla="val 14797"/>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sp>
        <p:nvSpPr>
          <p:cNvPr id="15" name="Rounded Rectangular Callout 14">
            <a:extLst>
              <a:ext uri="{FF2B5EF4-FFF2-40B4-BE49-F238E27FC236}">
                <a16:creationId xmlns:a16="http://schemas.microsoft.com/office/drawing/2014/main" id="{769E716A-DCFB-2BE9-9791-BBE7D9685BE8}"/>
              </a:ext>
            </a:extLst>
          </p:cNvPr>
          <p:cNvSpPr/>
          <p:nvPr/>
        </p:nvSpPr>
        <p:spPr>
          <a:xfrm>
            <a:off x="2712196" y="5499800"/>
            <a:ext cx="2632769" cy="1318052"/>
          </a:xfrm>
          <a:prstGeom prst="wedgeRoundRectCallout">
            <a:avLst>
              <a:gd name="adj1" fmla="val 2901"/>
              <a:gd name="adj2" fmla="val -56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t"/>
          <a:lstStyle/>
          <a:p>
            <a:pPr algn="ctr"/>
            <a:r>
              <a:rPr lang="en-US" dirty="0">
                <a:solidFill>
                  <a:schemeClr val="tx2">
                    <a:lumMod val="25000"/>
                  </a:schemeClr>
                </a:solidFill>
              </a:rPr>
              <a:t>ゲーム空間より</a:t>
            </a: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20" name="Rounded Rectangle 19">
            <a:extLst>
              <a:ext uri="{FF2B5EF4-FFF2-40B4-BE49-F238E27FC236}">
                <a16:creationId xmlns:a16="http://schemas.microsoft.com/office/drawing/2014/main" id="{BF96AC59-E3DB-21CB-4D60-6A3DD4DF30D6}"/>
              </a:ext>
            </a:extLst>
          </p:cNvPr>
          <p:cNvSpPr/>
          <p:nvPr/>
        </p:nvSpPr>
        <p:spPr>
          <a:xfrm>
            <a:off x="3215683" y="6108956"/>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22" name="Rounded Rectangle 21">
            <a:extLst>
              <a:ext uri="{FF2B5EF4-FFF2-40B4-BE49-F238E27FC236}">
                <a16:creationId xmlns:a16="http://schemas.microsoft.com/office/drawing/2014/main" id="{19CE0907-51A8-49A0-03FE-B1CF1CE1FAAA}"/>
              </a:ext>
            </a:extLst>
          </p:cNvPr>
          <p:cNvSpPr/>
          <p:nvPr/>
        </p:nvSpPr>
        <p:spPr>
          <a:xfrm>
            <a:off x="4258732" y="6113119"/>
            <a:ext cx="728568" cy="66156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24" name="&quot;No&quot; Symbol 23">
            <a:extLst>
              <a:ext uri="{FF2B5EF4-FFF2-40B4-BE49-F238E27FC236}">
                <a16:creationId xmlns:a16="http://schemas.microsoft.com/office/drawing/2014/main" id="{DC5BCA6C-ED56-DBAC-24A9-59BED144ADF7}"/>
              </a:ext>
            </a:extLst>
          </p:cNvPr>
          <p:cNvSpPr/>
          <p:nvPr/>
        </p:nvSpPr>
        <p:spPr>
          <a:xfrm>
            <a:off x="4110343" y="6009490"/>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5" name="&quot;No&quot; Symbol 24">
            <a:extLst>
              <a:ext uri="{FF2B5EF4-FFF2-40B4-BE49-F238E27FC236}">
                <a16:creationId xmlns:a16="http://schemas.microsoft.com/office/drawing/2014/main" id="{ABDEE6F7-DDF9-DC4B-F389-65F6A7E71117}"/>
              </a:ext>
            </a:extLst>
          </p:cNvPr>
          <p:cNvSpPr/>
          <p:nvPr/>
        </p:nvSpPr>
        <p:spPr>
          <a:xfrm>
            <a:off x="3082942" y="6009490"/>
            <a:ext cx="382312" cy="382312"/>
          </a:xfrm>
          <a:prstGeom prst="noSmoking">
            <a:avLst>
              <a:gd name="adj" fmla="val 1725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7" name="Rounded Rectangle 26">
            <a:extLst>
              <a:ext uri="{FF2B5EF4-FFF2-40B4-BE49-F238E27FC236}">
                <a16:creationId xmlns:a16="http://schemas.microsoft.com/office/drawing/2014/main" id="{A088CAC9-B2E4-551B-DDEF-F4BCCAADD2FB}"/>
              </a:ext>
            </a:extLst>
          </p:cNvPr>
          <p:cNvSpPr/>
          <p:nvPr/>
        </p:nvSpPr>
        <p:spPr>
          <a:xfrm>
            <a:off x="3449328" y="3631392"/>
            <a:ext cx="3289852" cy="103392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JP" dirty="0">
                <a:solidFill>
                  <a:schemeClr val="tx2">
                    <a:lumMod val="25000"/>
                  </a:schemeClr>
                </a:solidFill>
              </a:rPr>
              <a:t>３つを一括実行</a:t>
            </a:r>
          </a:p>
        </p:txBody>
      </p:sp>
      <p:sp>
        <p:nvSpPr>
          <p:cNvPr id="28" name="Chevron 27">
            <a:extLst>
              <a:ext uri="{FF2B5EF4-FFF2-40B4-BE49-F238E27FC236}">
                <a16:creationId xmlns:a16="http://schemas.microsoft.com/office/drawing/2014/main" id="{786EAE35-F97A-503B-8754-2C92F8A29D5D}"/>
              </a:ext>
            </a:extLst>
          </p:cNvPr>
          <p:cNvSpPr/>
          <p:nvPr/>
        </p:nvSpPr>
        <p:spPr>
          <a:xfrm>
            <a:off x="3619300" y="373388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29" name="Chevron 28">
            <a:extLst>
              <a:ext uri="{FF2B5EF4-FFF2-40B4-BE49-F238E27FC236}">
                <a16:creationId xmlns:a16="http://schemas.microsoft.com/office/drawing/2014/main" id="{E4D15E27-0B24-5A4E-55D9-4717479D19EA}"/>
              </a:ext>
            </a:extLst>
          </p:cNvPr>
          <p:cNvSpPr/>
          <p:nvPr/>
        </p:nvSpPr>
        <p:spPr>
          <a:xfrm>
            <a:off x="4711782" y="3733889"/>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30" name="Chevron 29">
            <a:extLst>
              <a:ext uri="{FF2B5EF4-FFF2-40B4-BE49-F238E27FC236}">
                <a16:creationId xmlns:a16="http://schemas.microsoft.com/office/drawing/2014/main" id="{2F4E6E94-5696-0882-3D82-9BF0F90D53A5}"/>
              </a:ext>
            </a:extLst>
          </p:cNvPr>
          <p:cNvSpPr/>
          <p:nvPr/>
        </p:nvSpPr>
        <p:spPr>
          <a:xfrm>
            <a:off x="5850275" y="3733889"/>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31" name="TextBox 30">
            <a:extLst>
              <a:ext uri="{FF2B5EF4-FFF2-40B4-BE49-F238E27FC236}">
                <a16:creationId xmlns:a16="http://schemas.microsoft.com/office/drawing/2014/main" id="{ED527ACD-8419-A91A-BA29-274656293069}"/>
              </a:ext>
            </a:extLst>
          </p:cNvPr>
          <p:cNvSpPr txBox="1"/>
          <p:nvPr/>
        </p:nvSpPr>
        <p:spPr>
          <a:xfrm>
            <a:off x="4364400" y="3870284"/>
            <a:ext cx="364202" cy="307777"/>
          </a:xfrm>
          <a:prstGeom prst="rect">
            <a:avLst/>
          </a:prstGeom>
          <a:noFill/>
        </p:spPr>
        <p:txBody>
          <a:bodyPr wrap="none" rtlCol="0">
            <a:spAutoFit/>
          </a:bodyPr>
          <a:lstStyle/>
          <a:p>
            <a:r>
              <a:rPr lang="en-JP" dirty="0"/>
              <a:t>＋</a:t>
            </a:r>
          </a:p>
        </p:txBody>
      </p:sp>
      <p:sp>
        <p:nvSpPr>
          <p:cNvPr id="32" name="TextBox 31">
            <a:extLst>
              <a:ext uri="{FF2B5EF4-FFF2-40B4-BE49-F238E27FC236}">
                <a16:creationId xmlns:a16="http://schemas.microsoft.com/office/drawing/2014/main" id="{E6DD73DA-ECF1-4DCD-26DA-E90081B095E4}"/>
              </a:ext>
            </a:extLst>
          </p:cNvPr>
          <p:cNvSpPr txBox="1"/>
          <p:nvPr/>
        </p:nvSpPr>
        <p:spPr>
          <a:xfrm>
            <a:off x="5553553" y="3865720"/>
            <a:ext cx="364202" cy="307777"/>
          </a:xfrm>
          <a:prstGeom prst="rect">
            <a:avLst/>
          </a:prstGeom>
          <a:noFill/>
        </p:spPr>
        <p:txBody>
          <a:bodyPr wrap="none" rtlCol="0">
            <a:spAutoFit/>
          </a:bodyPr>
          <a:lstStyle/>
          <a:p>
            <a:r>
              <a:rPr lang="en-JP" dirty="0"/>
              <a:t>＋</a:t>
            </a:r>
          </a:p>
        </p:txBody>
      </p:sp>
      <p:cxnSp>
        <p:nvCxnSpPr>
          <p:cNvPr id="33" name="Straight Arrow Connector 32">
            <a:extLst>
              <a:ext uri="{FF2B5EF4-FFF2-40B4-BE49-F238E27FC236}">
                <a16:creationId xmlns:a16="http://schemas.microsoft.com/office/drawing/2014/main" id="{DB075AF4-2EA4-7D4C-088F-AF3196CD87D6}"/>
              </a:ext>
            </a:extLst>
          </p:cNvPr>
          <p:cNvCxnSpPr>
            <a:cxnSpLocks/>
            <a:stCxn id="27" idx="2"/>
          </p:cNvCxnSpPr>
          <p:nvPr/>
        </p:nvCxnSpPr>
        <p:spPr>
          <a:xfrm flipH="1">
            <a:off x="4572000" y="4665321"/>
            <a:ext cx="522254" cy="150915"/>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F6EDA4-DAE1-F791-9606-61159EBC49F4}"/>
              </a:ext>
            </a:extLst>
          </p:cNvPr>
          <p:cNvCxnSpPr>
            <a:cxnSpLocks/>
          </p:cNvCxnSpPr>
          <p:nvPr/>
        </p:nvCxnSpPr>
        <p:spPr>
          <a:xfrm>
            <a:off x="237368" y="3214835"/>
            <a:ext cx="868111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DD129828-BFC8-3F3A-4AFB-8560FE1E900C}"/>
              </a:ext>
            </a:extLst>
          </p:cNvPr>
          <p:cNvSpPr/>
          <p:nvPr/>
        </p:nvSpPr>
        <p:spPr>
          <a:xfrm>
            <a:off x="167713" y="1697700"/>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48" name="Rounded Rectangle 47">
            <a:extLst>
              <a:ext uri="{FF2B5EF4-FFF2-40B4-BE49-F238E27FC236}">
                <a16:creationId xmlns:a16="http://schemas.microsoft.com/office/drawing/2014/main" id="{5536DBCD-9977-90EB-CC73-C381D38E7F89}"/>
              </a:ext>
            </a:extLst>
          </p:cNvPr>
          <p:cNvSpPr/>
          <p:nvPr/>
        </p:nvSpPr>
        <p:spPr>
          <a:xfrm>
            <a:off x="171957" y="234847"/>
            <a:ext cx="1277957" cy="1318052"/>
          </a:xfrm>
          <a:prstGeom prst="roundRect">
            <a:avLst>
              <a:gd name="adj" fmla="val 11495"/>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49" name="Chevron 48">
            <a:extLst>
              <a:ext uri="{FF2B5EF4-FFF2-40B4-BE49-F238E27FC236}">
                <a16:creationId xmlns:a16="http://schemas.microsoft.com/office/drawing/2014/main" id="{1B4A1DF5-9767-DE6F-4A06-3EC4E4964748}"/>
              </a:ext>
            </a:extLst>
          </p:cNvPr>
          <p:cNvSpPr/>
          <p:nvPr/>
        </p:nvSpPr>
        <p:spPr>
          <a:xfrm>
            <a:off x="1535363" y="60673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50" name="Elbow Connector 49">
            <a:extLst>
              <a:ext uri="{FF2B5EF4-FFF2-40B4-BE49-F238E27FC236}">
                <a16:creationId xmlns:a16="http://schemas.microsoft.com/office/drawing/2014/main" id="{9532ABD6-27C7-BA21-0EC9-F45972F5E39A}"/>
              </a:ext>
            </a:extLst>
          </p:cNvPr>
          <p:cNvCxnSpPr>
            <a:cxnSpLocks/>
            <a:stCxn id="47" idx="3"/>
            <a:endCxn id="61" idx="1"/>
          </p:cNvCxnSpPr>
          <p:nvPr/>
        </p:nvCxnSpPr>
        <p:spPr>
          <a:xfrm flipV="1">
            <a:off x="1445670" y="1582118"/>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4909711-D251-9CC3-821F-02E6F19D8B47}"/>
              </a:ext>
            </a:extLst>
          </p:cNvPr>
          <p:cNvSpPr/>
          <p:nvPr/>
        </p:nvSpPr>
        <p:spPr>
          <a:xfrm>
            <a:off x="299569" y="60857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52" name="Rounded Rectangle 51">
            <a:extLst>
              <a:ext uri="{FF2B5EF4-FFF2-40B4-BE49-F238E27FC236}">
                <a16:creationId xmlns:a16="http://schemas.microsoft.com/office/drawing/2014/main" id="{F8B48F24-1E8B-531C-B282-01A1D165CDA1}"/>
              </a:ext>
            </a:extLst>
          </p:cNvPr>
          <p:cNvSpPr/>
          <p:nvPr/>
        </p:nvSpPr>
        <p:spPr>
          <a:xfrm>
            <a:off x="298708" y="99396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53" name="Rounded Rectangle 52">
            <a:extLst>
              <a:ext uri="{FF2B5EF4-FFF2-40B4-BE49-F238E27FC236}">
                <a16:creationId xmlns:a16="http://schemas.microsoft.com/office/drawing/2014/main" id="{D7C8086E-F8CA-B245-A3E6-C472F52AC0B4}"/>
              </a:ext>
            </a:extLst>
          </p:cNvPr>
          <p:cNvSpPr/>
          <p:nvPr/>
        </p:nvSpPr>
        <p:spPr>
          <a:xfrm>
            <a:off x="298708" y="205180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54" name="Rounded Rectangle 53">
            <a:extLst>
              <a:ext uri="{FF2B5EF4-FFF2-40B4-BE49-F238E27FC236}">
                <a16:creationId xmlns:a16="http://schemas.microsoft.com/office/drawing/2014/main" id="{89F820F7-22DD-C9DA-769A-FE762AB73BB2}"/>
              </a:ext>
            </a:extLst>
          </p:cNvPr>
          <p:cNvSpPr/>
          <p:nvPr/>
        </p:nvSpPr>
        <p:spPr>
          <a:xfrm>
            <a:off x="298708" y="24307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55" name="Rounded Rectangle 54">
            <a:extLst>
              <a:ext uri="{FF2B5EF4-FFF2-40B4-BE49-F238E27FC236}">
                <a16:creationId xmlns:a16="http://schemas.microsoft.com/office/drawing/2014/main" id="{C36BBAD5-8EF3-E067-BEDF-8191CF7985E6}"/>
              </a:ext>
            </a:extLst>
          </p:cNvPr>
          <p:cNvSpPr/>
          <p:nvPr/>
        </p:nvSpPr>
        <p:spPr>
          <a:xfrm>
            <a:off x="8226296" y="136554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56" name="Straight Arrow Connector 55">
            <a:extLst>
              <a:ext uri="{FF2B5EF4-FFF2-40B4-BE49-F238E27FC236}">
                <a16:creationId xmlns:a16="http://schemas.microsoft.com/office/drawing/2014/main" id="{06D3476A-FE52-8D15-7495-ADDE97421914}"/>
              </a:ext>
            </a:extLst>
          </p:cNvPr>
          <p:cNvCxnSpPr>
            <a:cxnSpLocks/>
            <a:stCxn id="65" idx="3"/>
            <a:endCxn id="62" idx="1"/>
          </p:cNvCxnSpPr>
          <p:nvPr/>
        </p:nvCxnSpPr>
        <p:spPr>
          <a:xfrm>
            <a:off x="6976629" y="158211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90ACC-2ED8-128B-5A2E-2B09062624DE}"/>
              </a:ext>
            </a:extLst>
          </p:cNvPr>
          <p:cNvCxnSpPr>
            <a:cxnSpLocks/>
            <a:stCxn id="62" idx="3"/>
            <a:endCxn id="55" idx="1"/>
          </p:cNvCxnSpPr>
          <p:nvPr/>
        </p:nvCxnSpPr>
        <p:spPr>
          <a:xfrm flipV="1">
            <a:off x="8009425" y="158211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109725CD-6CD6-F37E-4F39-631605BC23DD}"/>
              </a:ext>
            </a:extLst>
          </p:cNvPr>
          <p:cNvCxnSpPr>
            <a:cxnSpLocks/>
            <a:stCxn id="59" idx="3"/>
            <a:endCxn id="61" idx="1"/>
          </p:cNvCxnSpPr>
          <p:nvPr/>
        </p:nvCxnSpPr>
        <p:spPr>
          <a:xfrm>
            <a:off x="3161364" y="900861"/>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C84A2B5-A9E9-D6A6-8A32-F1842417461C}"/>
              </a:ext>
            </a:extLst>
          </p:cNvPr>
          <p:cNvSpPr/>
          <p:nvPr/>
        </p:nvSpPr>
        <p:spPr>
          <a:xfrm>
            <a:off x="2399445" y="55493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60" name="Straight Arrow Connector 59">
            <a:extLst>
              <a:ext uri="{FF2B5EF4-FFF2-40B4-BE49-F238E27FC236}">
                <a16:creationId xmlns:a16="http://schemas.microsoft.com/office/drawing/2014/main" id="{E3AA59F4-937F-2B6A-89E6-F990915526F0}"/>
              </a:ext>
            </a:extLst>
          </p:cNvPr>
          <p:cNvCxnSpPr>
            <a:cxnSpLocks/>
            <a:stCxn id="49" idx="3"/>
            <a:endCxn id="59" idx="1"/>
          </p:cNvCxnSpPr>
          <p:nvPr/>
        </p:nvCxnSpPr>
        <p:spPr>
          <a:xfrm>
            <a:off x="2297282" y="897023"/>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4083854A-DABA-74B7-1C9A-56652C459A18}"/>
              </a:ext>
            </a:extLst>
          </p:cNvPr>
          <p:cNvSpPr/>
          <p:nvPr/>
        </p:nvSpPr>
        <p:spPr>
          <a:xfrm>
            <a:off x="3363332" y="1291834"/>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2" name="Chevron 61">
            <a:extLst>
              <a:ext uri="{FF2B5EF4-FFF2-40B4-BE49-F238E27FC236}">
                <a16:creationId xmlns:a16="http://schemas.microsoft.com/office/drawing/2014/main" id="{E7400DEB-4E2A-95DC-1F0F-886EEA7CB0C8}"/>
              </a:ext>
            </a:extLst>
          </p:cNvPr>
          <p:cNvSpPr/>
          <p:nvPr/>
        </p:nvSpPr>
        <p:spPr>
          <a:xfrm>
            <a:off x="7229714" y="129183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63" name="Straight Arrow Connector 62">
            <a:extLst>
              <a:ext uri="{FF2B5EF4-FFF2-40B4-BE49-F238E27FC236}">
                <a16:creationId xmlns:a16="http://schemas.microsoft.com/office/drawing/2014/main" id="{6928FE2A-B879-E336-4473-87DD0A6216B7}"/>
              </a:ext>
            </a:extLst>
          </p:cNvPr>
          <p:cNvCxnSpPr>
            <a:cxnSpLocks/>
            <a:stCxn id="61" idx="3"/>
            <a:endCxn id="64" idx="1"/>
          </p:cNvCxnSpPr>
          <p:nvPr/>
        </p:nvCxnSpPr>
        <p:spPr>
          <a:xfrm>
            <a:off x="4226044" y="1582118"/>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BDA0E6BB-5DA4-13E4-D49C-E67C853B832C}"/>
              </a:ext>
            </a:extLst>
          </p:cNvPr>
          <p:cNvSpPr/>
          <p:nvPr/>
        </p:nvSpPr>
        <p:spPr>
          <a:xfrm>
            <a:off x="4374266"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5" name="Rounded Rectangle 64">
            <a:extLst>
              <a:ext uri="{FF2B5EF4-FFF2-40B4-BE49-F238E27FC236}">
                <a16:creationId xmlns:a16="http://schemas.microsoft.com/office/drawing/2014/main" id="{967A3365-B00F-383C-18D5-0200B44E37B0}"/>
              </a:ext>
            </a:extLst>
          </p:cNvPr>
          <p:cNvSpPr/>
          <p:nvPr/>
        </p:nvSpPr>
        <p:spPr>
          <a:xfrm>
            <a:off x="6214710"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66" name="Chevron 65">
            <a:extLst>
              <a:ext uri="{FF2B5EF4-FFF2-40B4-BE49-F238E27FC236}">
                <a16:creationId xmlns:a16="http://schemas.microsoft.com/office/drawing/2014/main" id="{6F4AAB0C-AB1A-B382-A6CA-475C8AB550EE}"/>
              </a:ext>
            </a:extLst>
          </p:cNvPr>
          <p:cNvSpPr/>
          <p:nvPr/>
        </p:nvSpPr>
        <p:spPr>
          <a:xfrm>
            <a:off x="5289683" y="1294304"/>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67" name="Straight Arrow Connector 66">
            <a:extLst>
              <a:ext uri="{FF2B5EF4-FFF2-40B4-BE49-F238E27FC236}">
                <a16:creationId xmlns:a16="http://schemas.microsoft.com/office/drawing/2014/main" id="{D7674515-DF99-8907-5E41-360E897A7A0D}"/>
              </a:ext>
            </a:extLst>
          </p:cNvPr>
          <p:cNvCxnSpPr>
            <a:cxnSpLocks/>
            <a:stCxn id="66" idx="3"/>
            <a:endCxn id="65" idx="1"/>
          </p:cNvCxnSpPr>
          <p:nvPr/>
        </p:nvCxnSpPr>
        <p:spPr>
          <a:xfrm flipV="1">
            <a:off x="6061212" y="1582118"/>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84F1ED-2420-FECA-B479-B916F26957A5}"/>
              </a:ext>
            </a:extLst>
          </p:cNvPr>
          <p:cNvCxnSpPr>
            <a:cxnSpLocks/>
            <a:stCxn id="64" idx="3"/>
            <a:endCxn id="66" idx="1"/>
          </p:cNvCxnSpPr>
          <p:nvPr/>
        </p:nvCxnSpPr>
        <p:spPr>
          <a:xfrm>
            <a:off x="5136185" y="1582118"/>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A1167E8-47C4-A97B-8D30-5CE098A37F35}"/>
              </a:ext>
            </a:extLst>
          </p:cNvPr>
          <p:cNvSpPr/>
          <p:nvPr/>
        </p:nvSpPr>
        <p:spPr>
          <a:xfrm>
            <a:off x="604494" y="63208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TextBox 69">
            <a:extLst>
              <a:ext uri="{FF2B5EF4-FFF2-40B4-BE49-F238E27FC236}">
                <a16:creationId xmlns:a16="http://schemas.microsoft.com/office/drawing/2014/main" id="{E6774574-3DFB-7F20-DB20-6120DB0FB883}"/>
              </a:ext>
            </a:extLst>
          </p:cNvPr>
          <p:cNvSpPr txBox="1"/>
          <p:nvPr/>
        </p:nvSpPr>
        <p:spPr>
          <a:xfrm>
            <a:off x="682282" y="1272899"/>
            <a:ext cx="234360" cy="307777"/>
          </a:xfrm>
          <a:prstGeom prst="rect">
            <a:avLst/>
          </a:prstGeom>
          <a:noFill/>
        </p:spPr>
        <p:txBody>
          <a:bodyPr wrap="none" rtlCol="0">
            <a:spAutoFit/>
          </a:bodyPr>
          <a:lstStyle/>
          <a:p>
            <a:r>
              <a:rPr lang="en-JP" dirty="0">
                <a:solidFill>
                  <a:schemeClr val="bg1"/>
                </a:solidFill>
              </a:rPr>
              <a:t>:</a:t>
            </a:r>
          </a:p>
        </p:txBody>
      </p:sp>
      <p:sp>
        <p:nvSpPr>
          <p:cNvPr id="71" name="TextBox 70">
            <a:extLst>
              <a:ext uri="{FF2B5EF4-FFF2-40B4-BE49-F238E27FC236}">
                <a16:creationId xmlns:a16="http://schemas.microsoft.com/office/drawing/2014/main" id="{5C24873A-1793-E4AD-5341-4869F475AC87}"/>
              </a:ext>
            </a:extLst>
          </p:cNvPr>
          <p:cNvSpPr txBox="1"/>
          <p:nvPr/>
        </p:nvSpPr>
        <p:spPr>
          <a:xfrm>
            <a:off x="682282" y="2733522"/>
            <a:ext cx="234360" cy="307777"/>
          </a:xfrm>
          <a:prstGeom prst="rect">
            <a:avLst/>
          </a:prstGeom>
          <a:noFill/>
        </p:spPr>
        <p:txBody>
          <a:bodyPr wrap="none" rtlCol="0">
            <a:spAutoFit/>
          </a:bodyPr>
          <a:lstStyle/>
          <a:p>
            <a:r>
              <a:rPr lang="en-JP" dirty="0">
                <a:solidFill>
                  <a:schemeClr val="bg1"/>
                </a:solidFill>
              </a:rPr>
              <a:t>:</a:t>
            </a:r>
          </a:p>
        </p:txBody>
      </p:sp>
      <p:cxnSp>
        <p:nvCxnSpPr>
          <p:cNvPr id="72" name="Straight Arrow Connector 71">
            <a:extLst>
              <a:ext uri="{FF2B5EF4-FFF2-40B4-BE49-F238E27FC236}">
                <a16:creationId xmlns:a16="http://schemas.microsoft.com/office/drawing/2014/main" id="{2F518817-0DF0-D2D4-A73D-017656B42C47}"/>
              </a:ext>
            </a:extLst>
          </p:cNvPr>
          <p:cNvCxnSpPr>
            <a:cxnSpLocks/>
            <a:stCxn id="48" idx="3"/>
            <a:endCxn id="49" idx="1"/>
          </p:cNvCxnSpPr>
          <p:nvPr/>
        </p:nvCxnSpPr>
        <p:spPr>
          <a:xfrm>
            <a:off x="1449914" y="893873"/>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B8E81F-A6C1-D016-922F-1D19DE606868}"/>
              </a:ext>
            </a:extLst>
          </p:cNvPr>
          <p:cNvSpPr txBox="1"/>
          <p:nvPr/>
        </p:nvSpPr>
        <p:spPr>
          <a:xfrm>
            <a:off x="7066505" y="2883245"/>
            <a:ext cx="1980029" cy="307777"/>
          </a:xfrm>
          <a:prstGeom prst="rect">
            <a:avLst/>
          </a:prstGeom>
          <a:noFill/>
        </p:spPr>
        <p:txBody>
          <a:bodyPr wrap="none" rtlCol="0">
            <a:spAutoFit/>
          </a:bodyPr>
          <a:lstStyle/>
          <a:p>
            <a:r>
              <a:rPr lang="en-JP" dirty="0"/>
              <a:t>従来の離散制御器合成</a:t>
            </a:r>
          </a:p>
        </p:txBody>
      </p:sp>
      <p:sp>
        <p:nvSpPr>
          <p:cNvPr id="74" name="TextBox 73">
            <a:extLst>
              <a:ext uri="{FF2B5EF4-FFF2-40B4-BE49-F238E27FC236}">
                <a16:creationId xmlns:a16="http://schemas.microsoft.com/office/drawing/2014/main" id="{AB55ABFC-85E4-B1B1-233E-879A67AA04EA}"/>
              </a:ext>
            </a:extLst>
          </p:cNvPr>
          <p:cNvSpPr txBox="1"/>
          <p:nvPr/>
        </p:nvSpPr>
        <p:spPr>
          <a:xfrm>
            <a:off x="5009535" y="3249924"/>
            <a:ext cx="4134465" cy="307777"/>
          </a:xfrm>
          <a:prstGeom prst="rect">
            <a:avLst/>
          </a:prstGeom>
          <a:noFill/>
        </p:spPr>
        <p:txBody>
          <a:bodyPr wrap="none" rtlCol="0">
            <a:spAutoFit/>
          </a:bodyPr>
          <a:lstStyle/>
          <a:p>
            <a:r>
              <a:rPr lang="en-JP" dirty="0"/>
              <a:t>ゲーム空間の一括構築を導入した離散制御器合成</a:t>
            </a:r>
          </a:p>
        </p:txBody>
      </p:sp>
    </p:spTree>
    <p:extLst>
      <p:ext uri="{BB962C8B-B14F-4D97-AF65-F5344CB8AC3E}">
        <p14:creationId xmlns:p14="http://schemas.microsoft.com/office/powerpoint/2010/main" val="2196180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82F6EDA4-DAE1-F791-9606-61159EBC49F4}"/>
              </a:ext>
            </a:extLst>
          </p:cNvPr>
          <p:cNvCxnSpPr>
            <a:cxnSpLocks/>
          </p:cNvCxnSpPr>
          <p:nvPr/>
        </p:nvCxnSpPr>
        <p:spPr>
          <a:xfrm>
            <a:off x="237368" y="3214835"/>
            <a:ext cx="868111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DD129828-BFC8-3F3A-4AFB-8560FE1E900C}"/>
              </a:ext>
            </a:extLst>
          </p:cNvPr>
          <p:cNvSpPr/>
          <p:nvPr/>
        </p:nvSpPr>
        <p:spPr>
          <a:xfrm>
            <a:off x="167713" y="1697700"/>
            <a:ext cx="1277957" cy="1318052"/>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監視モデル</a:t>
            </a:r>
          </a:p>
        </p:txBody>
      </p:sp>
      <p:sp>
        <p:nvSpPr>
          <p:cNvPr id="48" name="Rounded Rectangle 47">
            <a:extLst>
              <a:ext uri="{FF2B5EF4-FFF2-40B4-BE49-F238E27FC236}">
                <a16:creationId xmlns:a16="http://schemas.microsoft.com/office/drawing/2014/main" id="{5536DBCD-9977-90EB-CC73-C381D38E7F89}"/>
              </a:ext>
            </a:extLst>
          </p:cNvPr>
          <p:cNvSpPr/>
          <p:nvPr/>
        </p:nvSpPr>
        <p:spPr>
          <a:xfrm>
            <a:off x="171957" y="234847"/>
            <a:ext cx="1277957" cy="1318052"/>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環境モデル</a:t>
            </a:r>
          </a:p>
        </p:txBody>
      </p:sp>
      <p:sp>
        <p:nvSpPr>
          <p:cNvPr id="49" name="Chevron 48">
            <a:extLst>
              <a:ext uri="{FF2B5EF4-FFF2-40B4-BE49-F238E27FC236}">
                <a16:creationId xmlns:a16="http://schemas.microsoft.com/office/drawing/2014/main" id="{1B4A1DF5-9767-DE6F-4A06-3EC4E4964748}"/>
              </a:ext>
            </a:extLst>
          </p:cNvPr>
          <p:cNvSpPr/>
          <p:nvPr/>
        </p:nvSpPr>
        <p:spPr>
          <a:xfrm>
            <a:off x="1535363" y="606739"/>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cxnSp>
        <p:nvCxnSpPr>
          <p:cNvPr id="50" name="Elbow Connector 49">
            <a:extLst>
              <a:ext uri="{FF2B5EF4-FFF2-40B4-BE49-F238E27FC236}">
                <a16:creationId xmlns:a16="http://schemas.microsoft.com/office/drawing/2014/main" id="{9532ABD6-27C7-BA21-0EC9-F45972F5E39A}"/>
              </a:ext>
            </a:extLst>
          </p:cNvPr>
          <p:cNvCxnSpPr>
            <a:cxnSpLocks/>
            <a:stCxn id="47" idx="3"/>
            <a:endCxn id="61" idx="1"/>
          </p:cNvCxnSpPr>
          <p:nvPr/>
        </p:nvCxnSpPr>
        <p:spPr>
          <a:xfrm flipV="1">
            <a:off x="1445670" y="1582118"/>
            <a:ext cx="2003569" cy="774608"/>
          </a:xfrm>
          <a:prstGeom prst="bentConnector3">
            <a:avLst>
              <a:gd name="adj1" fmla="val 928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4909711-D251-9CC3-821F-02E6F19D8B47}"/>
              </a:ext>
            </a:extLst>
          </p:cNvPr>
          <p:cNvSpPr/>
          <p:nvPr/>
        </p:nvSpPr>
        <p:spPr>
          <a:xfrm>
            <a:off x="299569" y="608576"/>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1</a:t>
            </a:r>
            <a:endParaRPr lang="en-JP" sz="1000" dirty="0">
              <a:solidFill>
                <a:schemeClr val="tx1"/>
              </a:solidFill>
            </a:endParaRPr>
          </a:p>
        </p:txBody>
      </p:sp>
      <p:sp>
        <p:nvSpPr>
          <p:cNvPr id="52" name="Rounded Rectangle 51">
            <a:extLst>
              <a:ext uri="{FF2B5EF4-FFF2-40B4-BE49-F238E27FC236}">
                <a16:creationId xmlns:a16="http://schemas.microsoft.com/office/drawing/2014/main" id="{F8B48F24-1E8B-531C-B282-01A1D165CDA1}"/>
              </a:ext>
            </a:extLst>
          </p:cNvPr>
          <p:cNvSpPr/>
          <p:nvPr/>
        </p:nvSpPr>
        <p:spPr>
          <a:xfrm>
            <a:off x="298708" y="993960"/>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 2</a:t>
            </a:r>
            <a:endParaRPr lang="en-JP" sz="1000" dirty="0">
              <a:solidFill>
                <a:schemeClr val="tx1"/>
              </a:solidFill>
            </a:endParaRPr>
          </a:p>
        </p:txBody>
      </p:sp>
      <p:sp>
        <p:nvSpPr>
          <p:cNvPr id="53" name="Rounded Rectangle 52">
            <a:extLst>
              <a:ext uri="{FF2B5EF4-FFF2-40B4-BE49-F238E27FC236}">
                <a16:creationId xmlns:a16="http://schemas.microsoft.com/office/drawing/2014/main" id="{D7C8086E-F8CA-B245-A3E6-C472F52AC0B4}"/>
              </a:ext>
            </a:extLst>
          </p:cNvPr>
          <p:cNvSpPr/>
          <p:nvPr/>
        </p:nvSpPr>
        <p:spPr>
          <a:xfrm>
            <a:off x="298708" y="2051803"/>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1</a:t>
            </a:r>
            <a:endParaRPr lang="en-JP" sz="1000" dirty="0">
              <a:solidFill>
                <a:schemeClr val="tx1"/>
              </a:solidFill>
            </a:endParaRPr>
          </a:p>
        </p:txBody>
      </p:sp>
      <p:sp>
        <p:nvSpPr>
          <p:cNvPr id="54" name="Rounded Rectangle 53">
            <a:extLst>
              <a:ext uri="{FF2B5EF4-FFF2-40B4-BE49-F238E27FC236}">
                <a16:creationId xmlns:a16="http://schemas.microsoft.com/office/drawing/2014/main" id="{89F820F7-22DD-C9DA-769A-FE762AB73BB2}"/>
              </a:ext>
            </a:extLst>
          </p:cNvPr>
          <p:cNvSpPr/>
          <p:nvPr/>
        </p:nvSpPr>
        <p:spPr>
          <a:xfrm>
            <a:off x="298708" y="2430765"/>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 2</a:t>
            </a:r>
            <a:endParaRPr lang="en-JP" sz="1000" dirty="0">
              <a:solidFill>
                <a:schemeClr val="tx1"/>
              </a:solidFill>
            </a:endParaRPr>
          </a:p>
        </p:txBody>
      </p:sp>
      <p:sp>
        <p:nvSpPr>
          <p:cNvPr id="55" name="Rounded Rectangle 54">
            <a:extLst>
              <a:ext uri="{FF2B5EF4-FFF2-40B4-BE49-F238E27FC236}">
                <a16:creationId xmlns:a16="http://schemas.microsoft.com/office/drawing/2014/main" id="{C36BBAD5-8EF3-E067-BEDF-8191CF7985E6}"/>
              </a:ext>
            </a:extLst>
          </p:cNvPr>
          <p:cNvSpPr/>
          <p:nvPr/>
        </p:nvSpPr>
        <p:spPr>
          <a:xfrm>
            <a:off x="8226296" y="1365548"/>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56" name="Straight Arrow Connector 55">
            <a:extLst>
              <a:ext uri="{FF2B5EF4-FFF2-40B4-BE49-F238E27FC236}">
                <a16:creationId xmlns:a16="http://schemas.microsoft.com/office/drawing/2014/main" id="{06D3476A-FE52-8D15-7495-ADDE97421914}"/>
              </a:ext>
            </a:extLst>
          </p:cNvPr>
          <p:cNvCxnSpPr>
            <a:cxnSpLocks/>
            <a:stCxn id="65" idx="3"/>
            <a:endCxn id="62" idx="1"/>
          </p:cNvCxnSpPr>
          <p:nvPr/>
        </p:nvCxnSpPr>
        <p:spPr>
          <a:xfrm>
            <a:off x="6976629" y="1582118"/>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90ACC-2ED8-128B-5A2E-2B09062624DE}"/>
              </a:ext>
            </a:extLst>
          </p:cNvPr>
          <p:cNvCxnSpPr>
            <a:cxnSpLocks/>
            <a:stCxn id="62" idx="3"/>
            <a:endCxn id="55" idx="1"/>
          </p:cNvCxnSpPr>
          <p:nvPr/>
        </p:nvCxnSpPr>
        <p:spPr>
          <a:xfrm flipV="1">
            <a:off x="8009425" y="1582117"/>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109725CD-6CD6-F37E-4F39-631605BC23DD}"/>
              </a:ext>
            </a:extLst>
          </p:cNvPr>
          <p:cNvCxnSpPr>
            <a:cxnSpLocks/>
            <a:stCxn id="59" idx="3"/>
            <a:endCxn id="61" idx="1"/>
          </p:cNvCxnSpPr>
          <p:nvPr/>
        </p:nvCxnSpPr>
        <p:spPr>
          <a:xfrm>
            <a:off x="3161364" y="900861"/>
            <a:ext cx="287875" cy="6812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C84A2B5-A9E9-D6A6-8A32-F1842417461C}"/>
              </a:ext>
            </a:extLst>
          </p:cNvPr>
          <p:cNvSpPr/>
          <p:nvPr/>
        </p:nvSpPr>
        <p:spPr>
          <a:xfrm>
            <a:off x="2399445" y="554937"/>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60" name="Straight Arrow Connector 59">
            <a:extLst>
              <a:ext uri="{FF2B5EF4-FFF2-40B4-BE49-F238E27FC236}">
                <a16:creationId xmlns:a16="http://schemas.microsoft.com/office/drawing/2014/main" id="{E3AA59F4-937F-2B6A-89E6-F990915526F0}"/>
              </a:ext>
            </a:extLst>
          </p:cNvPr>
          <p:cNvCxnSpPr>
            <a:cxnSpLocks/>
            <a:stCxn id="49" idx="3"/>
            <a:endCxn id="59" idx="1"/>
          </p:cNvCxnSpPr>
          <p:nvPr/>
        </p:nvCxnSpPr>
        <p:spPr>
          <a:xfrm>
            <a:off x="2297282" y="897023"/>
            <a:ext cx="102163" cy="3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4083854A-DABA-74B7-1C9A-56652C459A18}"/>
              </a:ext>
            </a:extLst>
          </p:cNvPr>
          <p:cNvSpPr/>
          <p:nvPr/>
        </p:nvSpPr>
        <p:spPr>
          <a:xfrm>
            <a:off x="3363332" y="1291834"/>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2" name="Chevron 61">
            <a:extLst>
              <a:ext uri="{FF2B5EF4-FFF2-40B4-BE49-F238E27FC236}">
                <a16:creationId xmlns:a16="http://schemas.microsoft.com/office/drawing/2014/main" id="{E7400DEB-4E2A-95DC-1F0F-886EEA7CB0C8}"/>
              </a:ext>
            </a:extLst>
          </p:cNvPr>
          <p:cNvSpPr/>
          <p:nvPr/>
        </p:nvSpPr>
        <p:spPr>
          <a:xfrm>
            <a:off x="7229714" y="1291834"/>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cxnSp>
        <p:nvCxnSpPr>
          <p:cNvPr id="63" name="Straight Arrow Connector 62">
            <a:extLst>
              <a:ext uri="{FF2B5EF4-FFF2-40B4-BE49-F238E27FC236}">
                <a16:creationId xmlns:a16="http://schemas.microsoft.com/office/drawing/2014/main" id="{6928FE2A-B879-E336-4473-87DD0A6216B7}"/>
              </a:ext>
            </a:extLst>
          </p:cNvPr>
          <p:cNvCxnSpPr>
            <a:cxnSpLocks/>
            <a:stCxn id="61" idx="3"/>
            <a:endCxn id="64" idx="1"/>
          </p:cNvCxnSpPr>
          <p:nvPr/>
        </p:nvCxnSpPr>
        <p:spPr>
          <a:xfrm>
            <a:off x="4226044" y="1582118"/>
            <a:ext cx="148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BDA0E6BB-5DA4-13E4-D49C-E67C853B832C}"/>
              </a:ext>
            </a:extLst>
          </p:cNvPr>
          <p:cNvSpPr/>
          <p:nvPr/>
        </p:nvSpPr>
        <p:spPr>
          <a:xfrm>
            <a:off x="4374266"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5" name="Rounded Rectangle 64">
            <a:extLst>
              <a:ext uri="{FF2B5EF4-FFF2-40B4-BE49-F238E27FC236}">
                <a16:creationId xmlns:a16="http://schemas.microsoft.com/office/drawing/2014/main" id="{967A3365-B00F-383C-18D5-0200B44E37B0}"/>
              </a:ext>
            </a:extLst>
          </p:cNvPr>
          <p:cNvSpPr/>
          <p:nvPr/>
        </p:nvSpPr>
        <p:spPr>
          <a:xfrm>
            <a:off x="6214710" y="1236194"/>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66" name="Chevron 65">
            <a:extLst>
              <a:ext uri="{FF2B5EF4-FFF2-40B4-BE49-F238E27FC236}">
                <a16:creationId xmlns:a16="http://schemas.microsoft.com/office/drawing/2014/main" id="{6F4AAB0C-AB1A-B382-A6CA-475C8AB550EE}"/>
              </a:ext>
            </a:extLst>
          </p:cNvPr>
          <p:cNvSpPr/>
          <p:nvPr/>
        </p:nvSpPr>
        <p:spPr>
          <a:xfrm>
            <a:off x="5289683" y="1294304"/>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cxnSp>
        <p:nvCxnSpPr>
          <p:cNvPr id="67" name="Straight Arrow Connector 66">
            <a:extLst>
              <a:ext uri="{FF2B5EF4-FFF2-40B4-BE49-F238E27FC236}">
                <a16:creationId xmlns:a16="http://schemas.microsoft.com/office/drawing/2014/main" id="{D7674515-DF99-8907-5E41-360E897A7A0D}"/>
              </a:ext>
            </a:extLst>
          </p:cNvPr>
          <p:cNvCxnSpPr>
            <a:cxnSpLocks/>
            <a:stCxn id="66" idx="3"/>
            <a:endCxn id="65" idx="1"/>
          </p:cNvCxnSpPr>
          <p:nvPr/>
        </p:nvCxnSpPr>
        <p:spPr>
          <a:xfrm flipV="1">
            <a:off x="6061212" y="1582118"/>
            <a:ext cx="153498"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84F1ED-2420-FECA-B479-B916F26957A5}"/>
              </a:ext>
            </a:extLst>
          </p:cNvPr>
          <p:cNvCxnSpPr>
            <a:cxnSpLocks/>
            <a:stCxn id="64" idx="3"/>
            <a:endCxn id="66" idx="1"/>
          </p:cNvCxnSpPr>
          <p:nvPr/>
        </p:nvCxnSpPr>
        <p:spPr>
          <a:xfrm>
            <a:off x="5136185" y="1582118"/>
            <a:ext cx="239405"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A1167E8-47C4-A97B-8D30-5CE098A37F35}"/>
              </a:ext>
            </a:extLst>
          </p:cNvPr>
          <p:cNvSpPr/>
          <p:nvPr/>
        </p:nvSpPr>
        <p:spPr>
          <a:xfrm>
            <a:off x="604494" y="632082"/>
            <a:ext cx="1277957" cy="551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TextBox 69">
            <a:extLst>
              <a:ext uri="{FF2B5EF4-FFF2-40B4-BE49-F238E27FC236}">
                <a16:creationId xmlns:a16="http://schemas.microsoft.com/office/drawing/2014/main" id="{E6774574-3DFB-7F20-DB20-6120DB0FB883}"/>
              </a:ext>
            </a:extLst>
          </p:cNvPr>
          <p:cNvSpPr txBox="1"/>
          <p:nvPr/>
        </p:nvSpPr>
        <p:spPr>
          <a:xfrm>
            <a:off x="682282" y="1272899"/>
            <a:ext cx="234360" cy="307777"/>
          </a:xfrm>
          <a:prstGeom prst="rect">
            <a:avLst/>
          </a:prstGeom>
          <a:noFill/>
        </p:spPr>
        <p:txBody>
          <a:bodyPr wrap="none" rtlCol="0">
            <a:spAutoFit/>
          </a:bodyPr>
          <a:lstStyle/>
          <a:p>
            <a:r>
              <a:rPr lang="en-JP" dirty="0">
                <a:solidFill>
                  <a:schemeClr val="bg1"/>
                </a:solidFill>
              </a:rPr>
              <a:t>:</a:t>
            </a:r>
          </a:p>
        </p:txBody>
      </p:sp>
      <p:sp>
        <p:nvSpPr>
          <p:cNvPr id="71" name="TextBox 70">
            <a:extLst>
              <a:ext uri="{FF2B5EF4-FFF2-40B4-BE49-F238E27FC236}">
                <a16:creationId xmlns:a16="http://schemas.microsoft.com/office/drawing/2014/main" id="{5C24873A-1793-E4AD-5341-4869F475AC87}"/>
              </a:ext>
            </a:extLst>
          </p:cNvPr>
          <p:cNvSpPr txBox="1"/>
          <p:nvPr/>
        </p:nvSpPr>
        <p:spPr>
          <a:xfrm>
            <a:off x="682282" y="2733522"/>
            <a:ext cx="234360" cy="307777"/>
          </a:xfrm>
          <a:prstGeom prst="rect">
            <a:avLst/>
          </a:prstGeom>
          <a:noFill/>
        </p:spPr>
        <p:txBody>
          <a:bodyPr wrap="none" rtlCol="0">
            <a:spAutoFit/>
          </a:bodyPr>
          <a:lstStyle/>
          <a:p>
            <a:r>
              <a:rPr lang="en-JP" dirty="0">
                <a:solidFill>
                  <a:schemeClr val="bg1"/>
                </a:solidFill>
              </a:rPr>
              <a:t>:</a:t>
            </a:r>
          </a:p>
        </p:txBody>
      </p:sp>
      <p:cxnSp>
        <p:nvCxnSpPr>
          <p:cNvPr id="72" name="Straight Arrow Connector 71">
            <a:extLst>
              <a:ext uri="{FF2B5EF4-FFF2-40B4-BE49-F238E27FC236}">
                <a16:creationId xmlns:a16="http://schemas.microsoft.com/office/drawing/2014/main" id="{2F518817-0DF0-D2D4-A73D-017656B42C47}"/>
              </a:ext>
            </a:extLst>
          </p:cNvPr>
          <p:cNvCxnSpPr>
            <a:cxnSpLocks/>
            <a:stCxn id="48" idx="3"/>
            <a:endCxn id="49" idx="1"/>
          </p:cNvCxnSpPr>
          <p:nvPr/>
        </p:nvCxnSpPr>
        <p:spPr>
          <a:xfrm>
            <a:off x="1449914" y="893873"/>
            <a:ext cx="171356" cy="3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B8E81F-A6C1-D016-922F-1D19DE606868}"/>
              </a:ext>
            </a:extLst>
          </p:cNvPr>
          <p:cNvSpPr txBox="1"/>
          <p:nvPr/>
        </p:nvSpPr>
        <p:spPr>
          <a:xfrm>
            <a:off x="7066505" y="2883245"/>
            <a:ext cx="1980029" cy="307777"/>
          </a:xfrm>
          <a:prstGeom prst="rect">
            <a:avLst/>
          </a:prstGeom>
          <a:noFill/>
        </p:spPr>
        <p:txBody>
          <a:bodyPr wrap="none" rtlCol="0">
            <a:spAutoFit/>
          </a:bodyPr>
          <a:lstStyle/>
          <a:p>
            <a:r>
              <a:rPr lang="en-JP" dirty="0"/>
              <a:t>従来の離散制御器合成</a:t>
            </a:r>
          </a:p>
        </p:txBody>
      </p:sp>
      <p:sp>
        <p:nvSpPr>
          <p:cNvPr id="74" name="TextBox 73">
            <a:extLst>
              <a:ext uri="{FF2B5EF4-FFF2-40B4-BE49-F238E27FC236}">
                <a16:creationId xmlns:a16="http://schemas.microsoft.com/office/drawing/2014/main" id="{AB55ABFC-85E4-B1B1-233E-879A67AA04EA}"/>
              </a:ext>
            </a:extLst>
          </p:cNvPr>
          <p:cNvSpPr txBox="1"/>
          <p:nvPr/>
        </p:nvSpPr>
        <p:spPr>
          <a:xfrm>
            <a:off x="5289683" y="3238329"/>
            <a:ext cx="3775393" cy="307777"/>
          </a:xfrm>
          <a:prstGeom prst="rect">
            <a:avLst/>
          </a:prstGeom>
          <a:noFill/>
        </p:spPr>
        <p:txBody>
          <a:bodyPr wrap="none" rtlCol="0">
            <a:spAutoFit/>
          </a:bodyPr>
          <a:lstStyle/>
          <a:p>
            <a:r>
              <a:rPr lang="en-JP" dirty="0"/>
              <a:t>制御器の段階構築を導入した離散制御器合成</a:t>
            </a:r>
          </a:p>
        </p:txBody>
      </p:sp>
      <p:sp>
        <p:nvSpPr>
          <p:cNvPr id="4" name="Rounded Rectangle 3">
            <a:extLst>
              <a:ext uri="{FF2B5EF4-FFF2-40B4-BE49-F238E27FC236}">
                <a16:creationId xmlns:a16="http://schemas.microsoft.com/office/drawing/2014/main" id="{326D3FF8-8B38-3FD9-1D18-05D5AA0B8BC5}"/>
              </a:ext>
            </a:extLst>
          </p:cNvPr>
          <p:cNvSpPr/>
          <p:nvPr/>
        </p:nvSpPr>
        <p:spPr>
          <a:xfrm>
            <a:off x="181023" y="3604488"/>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 name="Rounded Rectangle 4">
            <a:extLst>
              <a:ext uri="{FF2B5EF4-FFF2-40B4-BE49-F238E27FC236}">
                <a16:creationId xmlns:a16="http://schemas.microsoft.com/office/drawing/2014/main" id="{911A30F0-76AE-7242-9DA8-198B0BDB684C}"/>
              </a:ext>
            </a:extLst>
          </p:cNvPr>
          <p:cNvSpPr/>
          <p:nvPr/>
        </p:nvSpPr>
        <p:spPr>
          <a:xfrm>
            <a:off x="295818" y="3963241"/>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6" name="Rounded Rectangle 5">
            <a:extLst>
              <a:ext uri="{FF2B5EF4-FFF2-40B4-BE49-F238E27FC236}">
                <a16:creationId xmlns:a16="http://schemas.microsoft.com/office/drawing/2014/main" id="{0502AA84-234C-4C55-6643-89F33118A45C}"/>
              </a:ext>
            </a:extLst>
          </p:cNvPr>
          <p:cNvSpPr/>
          <p:nvPr/>
        </p:nvSpPr>
        <p:spPr>
          <a:xfrm>
            <a:off x="295818" y="434990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8" name="Chevron 7">
            <a:extLst>
              <a:ext uri="{FF2B5EF4-FFF2-40B4-BE49-F238E27FC236}">
                <a16:creationId xmlns:a16="http://schemas.microsoft.com/office/drawing/2014/main" id="{E4FC5BBF-035A-E858-22AA-98F54397C16F}"/>
              </a:ext>
            </a:extLst>
          </p:cNvPr>
          <p:cNvSpPr/>
          <p:nvPr/>
        </p:nvSpPr>
        <p:spPr>
          <a:xfrm>
            <a:off x="1455371" y="4838337"/>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9" name="Rounded Rectangle 8">
            <a:extLst>
              <a:ext uri="{FF2B5EF4-FFF2-40B4-BE49-F238E27FC236}">
                <a16:creationId xmlns:a16="http://schemas.microsoft.com/office/drawing/2014/main" id="{1E9B8B54-1D5D-E456-0E91-1B3E0672F048}"/>
              </a:ext>
            </a:extLst>
          </p:cNvPr>
          <p:cNvSpPr/>
          <p:nvPr/>
        </p:nvSpPr>
        <p:spPr>
          <a:xfrm>
            <a:off x="295815" y="4729385"/>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C9590073-6CF6-7305-93F6-75EACED06CC8}"/>
              </a:ext>
            </a:extLst>
          </p:cNvPr>
          <p:cNvSpPr/>
          <p:nvPr/>
        </p:nvSpPr>
        <p:spPr>
          <a:xfrm>
            <a:off x="181023" y="523220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B63A5CFC-600D-3B65-413C-6015CD1EB152}"/>
              </a:ext>
            </a:extLst>
          </p:cNvPr>
          <p:cNvSpPr/>
          <p:nvPr/>
        </p:nvSpPr>
        <p:spPr>
          <a:xfrm>
            <a:off x="295818" y="5590962"/>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ACE7A4C3-D443-753E-20C5-D08468DB5FF5}"/>
              </a:ext>
            </a:extLst>
          </p:cNvPr>
          <p:cNvSpPr/>
          <p:nvPr/>
        </p:nvSpPr>
        <p:spPr>
          <a:xfrm>
            <a:off x="295818" y="5977630"/>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4" name="Rounded Rectangle 13">
            <a:extLst>
              <a:ext uri="{FF2B5EF4-FFF2-40B4-BE49-F238E27FC236}">
                <a16:creationId xmlns:a16="http://schemas.microsoft.com/office/drawing/2014/main" id="{FB29CE6C-B8C4-CBC7-24D5-D111B7D671CE}"/>
              </a:ext>
            </a:extLst>
          </p:cNvPr>
          <p:cNvSpPr/>
          <p:nvPr/>
        </p:nvSpPr>
        <p:spPr>
          <a:xfrm>
            <a:off x="295815" y="6357106"/>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17" name="Elbow Connector 16">
            <a:extLst>
              <a:ext uri="{FF2B5EF4-FFF2-40B4-BE49-F238E27FC236}">
                <a16:creationId xmlns:a16="http://schemas.microsoft.com/office/drawing/2014/main" id="{F65BA185-B7CD-7BB6-56AD-F4D7BECECD5A}"/>
              </a:ext>
            </a:extLst>
          </p:cNvPr>
          <p:cNvCxnSpPr>
            <a:cxnSpLocks/>
            <a:stCxn id="4" idx="3"/>
            <a:endCxn id="8" idx="1"/>
          </p:cNvCxnSpPr>
          <p:nvPr/>
        </p:nvCxnSpPr>
        <p:spPr>
          <a:xfrm>
            <a:off x="1274523" y="4374292"/>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E75EA85-03E7-F2C2-8766-68FF7D178485}"/>
              </a:ext>
            </a:extLst>
          </p:cNvPr>
          <p:cNvCxnSpPr>
            <a:cxnSpLocks/>
            <a:stCxn id="10" idx="3"/>
            <a:endCxn id="8" idx="1"/>
          </p:cNvCxnSpPr>
          <p:nvPr/>
        </p:nvCxnSpPr>
        <p:spPr>
          <a:xfrm flipV="1">
            <a:off x="1274523" y="5180307"/>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F74EB026-6114-9CB8-6AC2-5911D3914D78}"/>
              </a:ext>
            </a:extLst>
          </p:cNvPr>
          <p:cNvSpPr/>
          <p:nvPr/>
        </p:nvSpPr>
        <p:spPr>
          <a:xfrm>
            <a:off x="2506050" y="3604488"/>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34" name="Rounded Rectangle 33">
            <a:extLst>
              <a:ext uri="{FF2B5EF4-FFF2-40B4-BE49-F238E27FC236}">
                <a16:creationId xmlns:a16="http://schemas.microsoft.com/office/drawing/2014/main" id="{1CC1AA82-7DF3-D70E-5460-693139E52232}"/>
              </a:ext>
            </a:extLst>
          </p:cNvPr>
          <p:cNvSpPr/>
          <p:nvPr/>
        </p:nvSpPr>
        <p:spPr>
          <a:xfrm>
            <a:off x="2620845" y="3963241"/>
            <a:ext cx="863030" cy="67803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35" name="Rounded Rectangle 34">
            <a:extLst>
              <a:ext uri="{FF2B5EF4-FFF2-40B4-BE49-F238E27FC236}">
                <a16:creationId xmlns:a16="http://schemas.microsoft.com/office/drawing/2014/main" id="{9597E2A9-CA39-B8F0-ABD5-08D3012C13E5}"/>
              </a:ext>
            </a:extLst>
          </p:cNvPr>
          <p:cNvSpPr/>
          <p:nvPr/>
        </p:nvSpPr>
        <p:spPr>
          <a:xfrm>
            <a:off x="2620842" y="4729385"/>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36" name="Rounded Rectangle 35">
            <a:extLst>
              <a:ext uri="{FF2B5EF4-FFF2-40B4-BE49-F238E27FC236}">
                <a16:creationId xmlns:a16="http://schemas.microsoft.com/office/drawing/2014/main" id="{B5A6DF49-6B4F-1374-71E3-65EE1758BBC7}"/>
              </a:ext>
            </a:extLst>
          </p:cNvPr>
          <p:cNvSpPr/>
          <p:nvPr/>
        </p:nvSpPr>
        <p:spPr>
          <a:xfrm>
            <a:off x="2506050" y="523220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37" name="Rounded Rectangle 36">
            <a:extLst>
              <a:ext uri="{FF2B5EF4-FFF2-40B4-BE49-F238E27FC236}">
                <a16:creationId xmlns:a16="http://schemas.microsoft.com/office/drawing/2014/main" id="{27125578-A03F-233E-35BC-C9E005E5E7DA}"/>
              </a:ext>
            </a:extLst>
          </p:cNvPr>
          <p:cNvSpPr/>
          <p:nvPr/>
        </p:nvSpPr>
        <p:spPr>
          <a:xfrm>
            <a:off x="2620845" y="5977630"/>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38" name="Elbow Connector 37">
            <a:extLst>
              <a:ext uri="{FF2B5EF4-FFF2-40B4-BE49-F238E27FC236}">
                <a16:creationId xmlns:a16="http://schemas.microsoft.com/office/drawing/2014/main" id="{F1B02757-69F6-FB14-F2A2-5870E965DB3C}"/>
              </a:ext>
            </a:extLst>
          </p:cNvPr>
          <p:cNvCxnSpPr>
            <a:cxnSpLocks/>
            <a:stCxn id="8" idx="3"/>
            <a:endCxn id="23" idx="1"/>
          </p:cNvCxnSpPr>
          <p:nvPr/>
        </p:nvCxnSpPr>
        <p:spPr>
          <a:xfrm flipV="1">
            <a:off x="2272003" y="4374292"/>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F48423C-5A59-996A-F1A2-B9E5F99AD200}"/>
              </a:ext>
            </a:extLst>
          </p:cNvPr>
          <p:cNvCxnSpPr>
            <a:cxnSpLocks/>
            <a:stCxn id="8" idx="3"/>
            <a:endCxn id="36" idx="1"/>
          </p:cNvCxnSpPr>
          <p:nvPr/>
        </p:nvCxnSpPr>
        <p:spPr>
          <a:xfrm>
            <a:off x="2272003" y="5180307"/>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hevron 39">
            <a:extLst>
              <a:ext uri="{FF2B5EF4-FFF2-40B4-BE49-F238E27FC236}">
                <a16:creationId xmlns:a16="http://schemas.microsoft.com/office/drawing/2014/main" id="{5B7EEDD2-0428-746B-5759-E4D2166A6776}"/>
              </a:ext>
            </a:extLst>
          </p:cNvPr>
          <p:cNvSpPr/>
          <p:nvPr/>
        </p:nvSpPr>
        <p:spPr>
          <a:xfrm>
            <a:off x="3772910" y="4838337"/>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41" name="Elbow Connector 40">
            <a:extLst>
              <a:ext uri="{FF2B5EF4-FFF2-40B4-BE49-F238E27FC236}">
                <a16:creationId xmlns:a16="http://schemas.microsoft.com/office/drawing/2014/main" id="{B4EAC68C-CBB0-C529-BBF2-1CD4D7A12126}"/>
              </a:ext>
            </a:extLst>
          </p:cNvPr>
          <p:cNvCxnSpPr>
            <a:cxnSpLocks/>
            <a:stCxn id="23" idx="3"/>
            <a:endCxn id="40" idx="1"/>
          </p:cNvCxnSpPr>
          <p:nvPr/>
        </p:nvCxnSpPr>
        <p:spPr>
          <a:xfrm>
            <a:off x="3599550" y="4374292"/>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B774D0C0-F110-D241-1143-9E3AD16C1214}"/>
              </a:ext>
            </a:extLst>
          </p:cNvPr>
          <p:cNvCxnSpPr>
            <a:cxnSpLocks/>
            <a:stCxn id="36" idx="3"/>
            <a:endCxn id="40" idx="1"/>
          </p:cNvCxnSpPr>
          <p:nvPr/>
        </p:nvCxnSpPr>
        <p:spPr>
          <a:xfrm flipV="1">
            <a:off x="3599550" y="5180307"/>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hevron 42">
            <a:extLst>
              <a:ext uri="{FF2B5EF4-FFF2-40B4-BE49-F238E27FC236}">
                <a16:creationId xmlns:a16="http://schemas.microsoft.com/office/drawing/2014/main" id="{569711E0-69EE-C504-FBBF-E3F727A44E2F}"/>
              </a:ext>
            </a:extLst>
          </p:cNvPr>
          <p:cNvSpPr/>
          <p:nvPr/>
        </p:nvSpPr>
        <p:spPr>
          <a:xfrm>
            <a:off x="6910210" y="4838337"/>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45" name="Rounded Rectangle 44">
            <a:extLst>
              <a:ext uri="{FF2B5EF4-FFF2-40B4-BE49-F238E27FC236}">
                <a16:creationId xmlns:a16="http://schemas.microsoft.com/office/drawing/2014/main" id="{90B48B0D-EDC5-44F9-7E2B-97E6C13B72EA}"/>
              </a:ext>
            </a:extLst>
          </p:cNvPr>
          <p:cNvSpPr/>
          <p:nvPr/>
        </p:nvSpPr>
        <p:spPr>
          <a:xfrm>
            <a:off x="7954453" y="3604488"/>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46" name="Rounded Rectangle 45">
            <a:extLst>
              <a:ext uri="{FF2B5EF4-FFF2-40B4-BE49-F238E27FC236}">
                <a16:creationId xmlns:a16="http://schemas.microsoft.com/office/drawing/2014/main" id="{89C63178-099E-C97B-7DB4-6800B8754908}"/>
              </a:ext>
            </a:extLst>
          </p:cNvPr>
          <p:cNvSpPr/>
          <p:nvPr/>
        </p:nvSpPr>
        <p:spPr>
          <a:xfrm>
            <a:off x="8069248" y="418652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75" name="Rounded Rectangle 74">
            <a:extLst>
              <a:ext uri="{FF2B5EF4-FFF2-40B4-BE49-F238E27FC236}">
                <a16:creationId xmlns:a16="http://schemas.microsoft.com/office/drawing/2014/main" id="{D04098C6-633A-1D43-6BB5-48DF26690E3C}"/>
              </a:ext>
            </a:extLst>
          </p:cNvPr>
          <p:cNvSpPr/>
          <p:nvPr/>
        </p:nvSpPr>
        <p:spPr>
          <a:xfrm>
            <a:off x="7954453" y="5232209"/>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76" name="Elbow Connector 75">
            <a:extLst>
              <a:ext uri="{FF2B5EF4-FFF2-40B4-BE49-F238E27FC236}">
                <a16:creationId xmlns:a16="http://schemas.microsoft.com/office/drawing/2014/main" id="{1908D4BD-C16A-B856-29F1-96BA565A03C4}"/>
              </a:ext>
            </a:extLst>
          </p:cNvPr>
          <p:cNvCxnSpPr>
            <a:cxnSpLocks/>
            <a:stCxn id="43" idx="3"/>
            <a:endCxn id="45" idx="1"/>
          </p:cNvCxnSpPr>
          <p:nvPr/>
        </p:nvCxnSpPr>
        <p:spPr>
          <a:xfrm flipV="1">
            <a:off x="7726842" y="4374292"/>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5B3F7874-8935-1466-86CB-5D7F9A37A5BA}"/>
              </a:ext>
            </a:extLst>
          </p:cNvPr>
          <p:cNvCxnSpPr>
            <a:cxnSpLocks/>
            <a:stCxn id="43" idx="3"/>
            <a:endCxn id="75" idx="1"/>
          </p:cNvCxnSpPr>
          <p:nvPr/>
        </p:nvCxnSpPr>
        <p:spPr>
          <a:xfrm>
            <a:off x="7726842" y="5180307"/>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B40681-8EEA-3820-D0F8-37E7EC85105F}"/>
              </a:ext>
            </a:extLst>
          </p:cNvPr>
          <p:cNvCxnSpPr>
            <a:cxnSpLocks/>
          </p:cNvCxnSpPr>
          <p:nvPr/>
        </p:nvCxnSpPr>
        <p:spPr>
          <a:xfrm flipH="1">
            <a:off x="4710222" y="5180307"/>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Wave 78">
            <a:extLst>
              <a:ext uri="{FF2B5EF4-FFF2-40B4-BE49-F238E27FC236}">
                <a16:creationId xmlns:a16="http://schemas.microsoft.com/office/drawing/2014/main" id="{65AB5645-BCD8-53F4-1A1C-CA9435F8EF36}"/>
              </a:ext>
            </a:extLst>
          </p:cNvPr>
          <p:cNvSpPr/>
          <p:nvPr/>
        </p:nvSpPr>
        <p:spPr>
          <a:xfrm>
            <a:off x="5264700" y="4941074"/>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ounded Rectangle 79">
            <a:extLst>
              <a:ext uri="{FF2B5EF4-FFF2-40B4-BE49-F238E27FC236}">
                <a16:creationId xmlns:a16="http://schemas.microsoft.com/office/drawing/2014/main" id="{46619988-E866-15D1-7592-C79877528485}"/>
              </a:ext>
            </a:extLst>
          </p:cNvPr>
          <p:cNvSpPr/>
          <p:nvPr/>
        </p:nvSpPr>
        <p:spPr>
          <a:xfrm>
            <a:off x="2620842" y="6357106"/>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81" name="TextBox 80">
            <a:extLst>
              <a:ext uri="{FF2B5EF4-FFF2-40B4-BE49-F238E27FC236}">
                <a16:creationId xmlns:a16="http://schemas.microsoft.com/office/drawing/2014/main" id="{DB533C3C-6CA1-E4EC-F947-F51E31AA347F}"/>
              </a:ext>
            </a:extLst>
          </p:cNvPr>
          <p:cNvSpPr txBox="1"/>
          <p:nvPr/>
        </p:nvSpPr>
        <p:spPr>
          <a:xfrm>
            <a:off x="3883849" y="5687933"/>
            <a:ext cx="3954929" cy="523220"/>
          </a:xfrm>
          <a:prstGeom prst="rect">
            <a:avLst/>
          </a:prstGeom>
          <a:noFill/>
        </p:spPr>
        <p:txBody>
          <a:bodyPr wrap="none" rtlCol="0">
            <a:spAutoFit/>
          </a:bodyPr>
          <a:lstStyle/>
          <a:p>
            <a:r>
              <a:rPr lang="en-JP" dirty="0"/>
              <a:t>監視モデル全てが環境モデルに反映されるまで</a:t>
            </a:r>
            <a:br>
              <a:rPr lang="en-JP" dirty="0"/>
            </a:br>
            <a:r>
              <a:rPr lang="en-JP" dirty="0"/>
              <a:t>部分分析を繰り返し行う</a:t>
            </a:r>
          </a:p>
        </p:txBody>
      </p:sp>
      <p:sp>
        <p:nvSpPr>
          <p:cNvPr id="82" name="Rounded Rectangle 81">
            <a:extLst>
              <a:ext uri="{FF2B5EF4-FFF2-40B4-BE49-F238E27FC236}">
                <a16:creationId xmlns:a16="http://schemas.microsoft.com/office/drawing/2014/main" id="{5C89B438-0A6F-56E1-1DEF-3C7CBF93061F}"/>
              </a:ext>
            </a:extLst>
          </p:cNvPr>
          <p:cNvSpPr/>
          <p:nvPr/>
        </p:nvSpPr>
        <p:spPr>
          <a:xfrm>
            <a:off x="2618808" y="5588564"/>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3" name="Rounded Rectangle 82">
            <a:extLst>
              <a:ext uri="{FF2B5EF4-FFF2-40B4-BE49-F238E27FC236}">
                <a16:creationId xmlns:a16="http://schemas.microsoft.com/office/drawing/2014/main" id="{2180F958-CFB4-D08D-8DD5-B9FC56356105}"/>
              </a:ext>
            </a:extLst>
          </p:cNvPr>
          <p:cNvSpPr/>
          <p:nvPr/>
        </p:nvSpPr>
        <p:spPr>
          <a:xfrm>
            <a:off x="8069251" y="5589952"/>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4" name="Rounded Rectangle 83">
            <a:extLst>
              <a:ext uri="{FF2B5EF4-FFF2-40B4-BE49-F238E27FC236}">
                <a16:creationId xmlns:a16="http://schemas.microsoft.com/office/drawing/2014/main" id="{39BE8B90-A0AE-87F0-060D-3EE006A8CB10}"/>
              </a:ext>
            </a:extLst>
          </p:cNvPr>
          <p:cNvSpPr/>
          <p:nvPr/>
        </p:nvSpPr>
        <p:spPr>
          <a:xfrm>
            <a:off x="8069251" y="5976620"/>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5" name="Rounded Rectangle 84">
            <a:extLst>
              <a:ext uri="{FF2B5EF4-FFF2-40B4-BE49-F238E27FC236}">
                <a16:creationId xmlns:a16="http://schemas.microsoft.com/office/drawing/2014/main" id="{28011E43-A764-C55C-8DBC-9472A79C285D}"/>
              </a:ext>
            </a:extLst>
          </p:cNvPr>
          <p:cNvSpPr/>
          <p:nvPr/>
        </p:nvSpPr>
        <p:spPr>
          <a:xfrm>
            <a:off x="8069248" y="6356096"/>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86" name="Group 85">
            <a:extLst>
              <a:ext uri="{FF2B5EF4-FFF2-40B4-BE49-F238E27FC236}">
                <a16:creationId xmlns:a16="http://schemas.microsoft.com/office/drawing/2014/main" id="{2C72DE0B-A64E-1613-ADF5-133ED8275C45}"/>
              </a:ext>
            </a:extLst>
          </p:cNvPr>
          <p:cNvGrpSpPr/>
          <p:nvPr/>
        </p:nvGrpSpPr>
        <p:grpSpPr>
          <a:xfrm>
            <a:off x="3795260" y="4196976"/>
            <a:ext cx="888241" cy="550622"/>
            <a:chOff x="4353282" y="3351161"/>
            <a:chExt cx="888241" cy="550622"/>
          </a:xfrm>
        </p:grpSpPr>
        <p:sp>
          <p:nvSpPr>
            <p:cNvPr id="87" name="Rounded Rectangular Callout 86">
              <a:extLst>
                <a:ext uri="{FF2B5EF4-FFF2-40B4-BE49-F238E27FC236}">
                  <a16:creationId xmlns:a16="http://schemas.microsoft.com/office/drawing/2014/main" id="{4BAC651E-13E4-9810-0F93-8BDECDA49AB6}"/>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88" name="Rounded Rectangle 87">
              <a:extLst>
                <a:ext uri="{FF2B5EF4-FFF2-40B4-BE49-F238E27FC236}">
                  <a16:creationId xmlns:a16="http://schemas.microsoft.com/office/drawing/2014/main" id="{75FC073C-0DA6-C03F-6644-6EAEA5F00535}"/>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89" name="Group 88">
            <a:extLst>
              <a:ext uri="{FF2B5EF4-FFF2-40B4-BE49-F238E27FC236}">
                <a16:creationId xmlns:a16="http://schemas.microsoft.com/office/drawing/2014/main" id="{3B96CAC3-FDCE-711B-2747-98AB32723256}"/>
              </a:ext>
            </a:extLst>
          </p:cNvPr>
          <p:cNvGrpSpPr/>
          <p:nvPr/>
        </p:nvGrpSpPr>
        <p:grpSpPr>
          <a:xfrm>
            <a:off x="1458653" y="4196976"/>
            <a:ext cx="888241" cy="550622"/>
            <a:chOff x="4353282" y="3351161"/>
            <a:chExt cx="888241" cy="550622"/>
          </a:xfrm>
        </p:grpSpPr>
        <p:sp>
          <p:nvSpPr>
            <p:cNvPr id="90" name="Rounded Rectangular Callout 89">
              <a:extLst>
                <a:ext uri="{FF2B5EF4-FFF2-40B4-BE49-F238E27FC236}">
                  <a16:creationId xmlns:a16="http://schemas.microsoft.com/office/drawing/2014/main" id="{C8BED390-2BA3-1A3F-C1DC-81E7A4D0EF5D}"/>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91" name="Rounded Rectangle 90">
              <a:extLst>
                <a:ext uri="{FF2B5EF4-FFF2-40B4-BE49-F238E27FC236}">
                  <a16:creationId xmlns:a16="http://schemas.microsoft.com/office/drawing/2014/main" id="{4DD1E564-F9E6-7D65-D097-ADA789714EA0}"/>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92" name="Group 91">
            <a:extLst>
              <a:ext uri="{FF2B5EF4-FFF2-40B4-BE49-F238E27FC236}">
                <a16:creationId xmlns:a16="http://schemas.microsoft.com/office/drawing/2014/main" id="{EB5E3F04-A5FE-3816-7937-125DE321C62C}"/>
              </a:ext>
            </a:extLst>
          </p:cNvPr>
          <p:cNvGrpSpPr/>
          <p:nvPr/>
        </p:nvGrpSpPr>
        <p:grpSpPr>
          <a:xfrm>
            <a:off x="6870502" y="4196976"/>
            <a:ext cx="888241" cy="550622"/>
            <a:chOff x="4353282" y="3351161"/>
            <a:chExt cx="888241" cy="550622"/>
          </a:xfrm>
        </p:grpSpPr>
        <p:sp>
          <p:nvSpPr>
            <p:cNvPr id="93" name="Rounded Rectangular Callout 92">
              <a:extLst>
                <a:ext uri="{FF2B5EF4-FFF2-40B4-BE49-F238E27FC236}">
                  <a16:creationId xmlns:a16="http://schemas.microsoft.com/office/drawing/2014/main" id="{DCF6A799-9CC1-4660-BD20-54DD39ED0BE7}"/>
                </a:ext>
              </a:extLst>
            </p:cNvPr>
            <p:cNvSpPr/>
            <p:nvPr/>
          </p:nvSpPr>
          <p:spPr>
            <a:xfrm>
              <a:off x="4353282" y="3351161"/>
              <a:ext cx="888241" cy="550622"/>
            </a:xfrm>
            <a:prstGeom prst="wedgeRoundRectCallout">
              <a:avLst>
                <a:gd name="adj1" fmla="val 2724"/>
                <a:gd name="adj2" fmla="val 75384"/>
                <a:gd name="adj3" fmla="val 16667"/>
              </a:avLst>
            </a:prstGeom>
            <a:solidFill>
              <a:srgbClr val="F20153"/>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bg1"/>
                  </a:solidFill>
                </a:rPr>
                <a:t>　　　　　　</a:t>
              </a:r>
              <a:r>
                <a:rPr lang="en-JP" sz="1100" dirty="0">
                  <a:solidFill>
                    <a:schemeClr val="bg1"/>
                  </a:solidFill>
                </a:rPr>
                <a:t>の</a:t>
              </a:r>
            </a:p>
            <a:p>
              <a:pPr algn="ctr"/>
              <a:endParaRPr lang="en-JP" sz="300" dirty="0">
                <a:solidFill>
                  <a:schemeClr val="bg1"/>
                </a:solidFill>
              </a:endParaRPr>
            </a:p>
            <a:p>
              <a:pPr algn="ctr"/>
              <a:r>
                <a:rPr lang="en-JP" sz="1100" dirty="0">
                  <a:solidFill>
                    <a:schemeClr val="bg1"/>
                  </a:solidFill>
                </a:rPr>
                <a:t>安全性保証</a:t>
              </a:r>
            </a:p>
          </p:txBody>
        </p:sp>
        <p:sp>
          <p:nvSpPr>
            <p:cNvPr id="94" name="Rounded Rectangle 93">
              <a:extLst>
                <a:ext uri="{FF2B5EF4-FFF2-40B4-BE49-F238E27FC236}">
                  <a16:creationId xmlns:a16="http://schemas.microsoft.com/office/drawing/2014/main" id="{8FEFEF1E-2A2F-1A4B-A30B-8E1504C8DF21}"/>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Tree>
    <p:extLst>
      <p:ext uri="{BB962C8B-B14F-4D97-AF65-F5344CB8AC3E}">
        <p14:creationId xmlns:p14="http://schemas.microsoft.com/office/powerpoint/2010/main" val="1169660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AB55ABFC-85E4-B1B1-233E-879A67AA04EA}"/>
              </a:ext>
            </a:extLst>
          </p:cNvPr>
          <p:cNvSpPr txBox="1"/>
          <p:nvPr/>
        </p:nvSpPr>
        <p:spPr>
          <a:xfrm>
            <a:off x="5289683" y="1759152"/>
            <a:ext cx="3775393" cy="307777"/>
          </a:xfrm>
          <a:prstGeom prst="rect">
            <a:avLst/>
          </a:prstGeom>
          <a:noFill/>
        </p:spPr>
        <p:txBody>
          <a:bodyPr wrap="none" rtlCol="0">
            <a:spAutoFit/>
          </a:bodyPr>
          <a:lstStyle/>
          <a:p>
            <a:r>
              <a:rPr lang="en-JP" dirty="0"/>
              <a:t>制御器の段階構築を導入した離散制御器合成</a:t>
            </a:r>
          </a:p>
        </p:txBody>
      </p:sp>
      <p:sp>
        <p:nvSpPr>
          <p:cNvPr id="4" name="Rounded Rectangle 3">
            <a:extLst>
              <a:ext uri="{FF2B5EF4-FFF2-40B4-BE49-F238E27FC236}">
                <a16:creationId xmlns:a16="http://schemas.microsoft.com/office/drawing/2014/main" id="{326D3FF8-8B38-3FD9-1D18-05D5AA0B8BC5}"/>
              </a:ext>
            </a:extLst>
          </p:cNvPr>
          <p:cNvSpPr/>
          <p:nvPr/>
        </p:nvSpPr>
        <p:spPr>
          <a:xfrm>
            <a:off x="181023" y="212531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5" name="Rounded Rectangle 4">
            <a:extLst>
              <a:ext uri="{FF2B5EF4-FFF2-40B4-BE49-F238E27FC236}">
                <a16:creationId xmlns:a16="http://schemas.microsoft.com/office/drawing/2014/main" id="{911A30F0-76AE-7242-9DA8-198B0BDB684C}"/>
              </a:ext>
            </a:extLst>
          </p:cNvPr>
          <p:cNvSpPr/>
          <p:nvPr/>
        </p:nvSpPr>
        <p:spPr>
          <a:xfrm>
            <a:off x="295818" y="2484064"/>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環境モデル1</a:t>
            </a:r>
            <a:endParaRPr lang="en-JP" sz="1100" dirty="0">
              <a:solidFill>
                <a:schemeClr val="tx1"/>
              </a:solidFill>
            </a:endParaRPr>
          </a:p>
        </p:txBody>
      </p:sp>
      <p:sp>
        <p:nvSpPr>
          <p:cNvPr id="6" name="Rounded Rectangle 5">
            <a:extLst>
              <a:ext uri="{FF2B5EF4-FFF2-40B4-BE49-F238E27FC236}">
                <a16:creationId xmlns:a16="http://schemas.microsoft.com/office/drawing/2014/main" id="{0502AA84-234C-4C55-6643-89F33118A45C}"/>
              </a:ext>
            </a:extLst>
          </p:cNvPr>
          <p:cNvSpPr/>
          <p:nvPr/>
        </p:nvSpPr>
        <p:spPr>
          <a:xfrm>
            <a:off x="295818" y="2870732"/>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環境モデル2</a:t>
            </a:r>
            <a:endParaRPr lang="en-JP" sz="1100" dirty="0">
              <a:solidFill>
                <a:schemeClr val="tx1"/>
              </a:solidFill>
            </a:endParaRPr>
          </a:p>
        </p:txBody>
      </p:sp>
      <p:sp>
        <p:nvSpPr>
          <p:cNvPr id="8" name="Chevron 7">
            <a:extLst>
              <a:ext uri="{FF2B5EF4-FFF2-40B4-BE49-F238E27FC236}">
                <a16:creationId xmlns:a16="http://schemas.microsoft.com/office/drawing/2014/main" id="{E4FC5BBF-035A-E858-22AA-98F54397C16F}"/>
              </a:ext>
            </a:extLst>
          </p:cNvPr>
          <p:cNvSpPr/>
          <p:nvPr/>
        </p:nvSpPr>
        <p:spPr>
          <a:xfrm>
            <a:off x="1455371" y="3359160"/>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9" name="Rounded Rectangle 8">
            <a:extLst>
              <a:ext uri="{FF2B5EF4-FFF2-40B4-BE49-F238E27FC236}">
                <a16:creationId xmlns:a16="http://schemas.microsoft.com/office/drawing/2014/main" id="{1E9B8B54-1D5D-E456-0E91-1B3E0672F048}"/>
              </a:ext>
            </a:extLst>
          </p:cNvPr>
          <p:cNvSpPr/>
          <p:nvPr/>
        </p:nvSpPr>
        <p:spPr>
          <a:xfrm>
            <a:off x="295815" y="325020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環境モデル</a:t>
            </a:r>
            <a:r>
              <a:rPr lang="en-US" altLang="ja-JP" sz="1000" dirty="0">
                <a:solidFill>
                  <a:schemeClr val="tx1"/>
                </a:solidFill>
              </a:rPr>
              <a:t>3</a:t>
            </a:r>
            <a:endParaRPr lang="en-JP" sz="1100" dirty="0">
              <a:solidFill>
                <a:schemeClr val="tx1"/>
              </a:solidFill>
            </a:endParaRPr>
          </a:p>
        </p:txBody>
      </p:sp>
      <p:sp>
        <p:nvSpPr>
          <p:cNvPr id="10" name="Rounded Rectangle 9">
            <a:extLst>
              <a:ext uri="{FF2B5EF4-FFF2-40B4-BE49-F238E27FC236}">
                <a16:creationId xmlns:a16="http://schemas.microsoft.com/office/drawing/2014/main" id="{C9590073-6CF6-7305-93F6-75EACED06CC8}"/>
              </a:ext>
            </a:extLst>
          </p:cNvPr>
          <p:cNvSpPr/>
          <p:nvPr/>
        </p:nvSpPr>
        <p:spPr>
          <a:xfrm>
            <a:off x="181023" y="3753032"/>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11" name="Rounded Rectangle 10">
            <a:extLst>
              <a:ext uri="{FF2B5EF4-FFF2-40B4-BE49-F238E27FC236}">
                <a16:creationId xmlns:a16="http://schemas.microsoft.com/office/drawing/2014/main" id="{B63A5CFC-600D-3B65-413C-6015CD1EB152}"/>
              </a:ext>
            </a:extLst>
          </p:cNvPr>
          <p:cNvSpPr/>
          <p:nvPr/>
        </p:nvSpPr>
        <p:spPr>
          <a:xfrm>
            <a:off x="295818" y="4111785"/>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12" name="Rounded Rectangle 11">
            <a:extLst>
              <a:ext uri="{FF2B5EF4-FFF2-40B4-BE49-F238E27FC236}">
                <a16:creationId xmlns:a16="http://schemas.microsoft.com/office/drawing/2014/main" id="{ACE7A4C3-D443-753E-20C5-D08468DB5FF5}"/>
              </a:ext>
            </a:extLst>
          </p:cNvPr>
          <p:cNvSpPr/>
          <p:nvPr/>
        </p:nvSpPr>
        <p:spPr>
          <a:xfrm>
            <a:off x="295818" y="4498453"/>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14" name="Rounded Rectangle 13">
            <a:extLst>
              <a:ext uri="{FF2B5EF4-FFF2-40B4-BE49-F238E27FC236}">
                <a16:creationId xmlns:a16="http://schemas.microsoft.com/office/drawing/2014/main" id="{FB29CE6C-B8C4-CBC7-24D5-D111B7D671CE}"/>
              </a:ext>
            </a:extLst>
          </p:cNvPr>
          <p:cNvSpPr/>
          <p:nvPr/>
        </p:nvSpPr>
        <p:spPr>
          <a:xfrm>
            <a:off x="295815" y="487792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cxnSp>
        <p:nvCxnSpPr>
          <p:cNvPr id="17" name="Elbow Connector 16">
            <a:extLst>
              <a:ext uri="{FF2B5EF4-FFF2-40B4-BE49-F238E27FC236}">
                <a16:creationId xmlns:a16="http://schemas.microsoft.com/office/drawing/2014/main" id="{F65BA185-B7CD-7BB6-56AD-F4D7BECECD5A}"/>
              </a:ext>
            </a:extLst>
          </p:cNvPr>
          <p:cNvCxnSpPr>
            <a:cxnSpLocks/>
            <a:stCxn id="4" idx="3"/>
            <a:endCxn id="8" idx="1"/>
          </p:cNvCxnSpPr>
          <p:nvPr/>
        </p:nvCxnSpPr>
        <p:spPr>
          <a:xfrm>
            <a:off x="1274523" y="2895115"/>
            <a:ext cx="255739" cy="8060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E75EA85-03E7-F2C2-8766-68FF7D178485}"/>
              </a:ext>
            </a:extLst>
          </p:cNvPr>
          <p:cNvCxnSpPr>
            <a:cxnSpLocks/>
            <a:stCxn id="10" idx="3"/>
            <a:endCxn id="8" idx="1"/>
          </p:cNvCxnSpPr>
          <p:nvPr/>
        </p:nvCxnSpPr>
        <p:spPr>
          <a:xfrm flipV="1">
            <a:off x="1274523" y="3701130"/>
            <a:ext cx="255739"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F74EB026-6114-9CB8-6AC2-5911D3914D78}"/>
              </a:ext>
            </a:extLst>
          </p:cNvPr>
          <p:cNvSpPr/>
          <p:nvPr/>
        </p:nvSpPr>
        <p:spPr>
          <a:xfrm>
            <a:off x="2506050" y="212531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34" name="Rounded Rectangle 33">
            <a:extLst>
              <a:ext uri="{FF2B5EF4-FFF2-40B4-BE49-F238E27FC236}">
                <a16:creationId xmlns:a16="http://schemas.microsoft.com/office/drawing/2014/main" id="{1CC1AA82-7DF3-D70E-5460-693139E52232}"/>
              </a:ext>
            </a:extLst>
          </p:cNvPr>
          <p:cNvSpPr/>
          <p:nvPr/>
        </p:nvSpPr>
        <p:spPr>
          <a:xfrm>
            <a:off x="2620845" y="2484064"/>
            <a:ext cx="863030" cy="67803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部分</a:t>
            </a:r>
            <a:br>
              <a:rPr lang="en-JP" sz="1000" dirty="0">
                <a:solidFill>
                  <a:schemeClr val="tx1"/>
                </a:solidFill>
              </a:rPr>
            </a:br>
            <a:r>
              <a:rPr lang="en-JP" sz="1000" dirty="0">
                <a:solidFill>
                  <a:schemeClr val="tx1"/>
                </a:solidFill>
              </a:rPr>
              <a:t>制御器</a:t>
            </a:r>
          </a:p>
        </p:txBody>
      </p:sp>
      <p:sp>
        <p:nvSpPr>
          <p:cNvPr id="35" name="Rounded Rectangle 34">
            <a:extLst>
              <a:ext uri="{FF2B5EF4-FFF2-40B4-BE49-F238E27FC236}">
                <a16:creationId xmlns:a16="http://schemas.microsoft.com/office/drawing/2014/main" id="{9597E2A9-CA39-B8F0-ABD5-08D3012C13E5}"/>
              </a:ext>
            </a:extLst>
          </p:cNvPr>
          <p:cNvSpPr/>
          <p:nvPr/>
        </p:nvSpPr>
        <p:spPr>
          <a:xfrm>
            <a:off x="2620842" y="3250208"/>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環境モデル</a:t>
            </a:r>
          </a:p>
          <a:p>
            <a:pPr algn="ctr"/>
            <a:r>
              <a:rPr lang="en-JP" sz="1000" dirty="0">
                <a:solidFill>
                  <a:schemeClr val="tx1"/>
                </a:solidFill>
              </a:rPr>
              <a:t>3</a:t>
            </a:r>
          </a:p>
        </p:txBody>
      </p:sp>
      <p:sp>
        <p:nvSpPr>
          <p:cNvPr id="36" name="Rounded Rectangle 35">
            <a:extLst>
              <a:ext uri="{FF2B5EF4-FFF2-40B4-BE49-F238E27FC236}">
                <a16:creationId xmlns:a16="http://schemas.microsoft.com/office/drawing/2014/main" id="{B5A6DF49-6B4F-1374-71E3-65EE1758BBC7}"/>
              </a:ext>
            </a:extLst>
          </p:cNvPr>
          <p:cNvSpPr/>
          <p:nvPr/>
        </p:nvSpPr>
        <p:spPr>
          <a:xfrm>
            <a:off x="2506050" y="3753032"/>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sp>
        <p:nvSpPr>
          <p:cNvPr id="37" name="Rounded Rectangle 36">
            <a:extLst>
              <a:ext uri="{FF2B5EF4-FFF2-40B4-BE49-F238E27FC236}">
                <a16:creationId xmlns:a16="http://schemas.microsoft.com/office/drawing/2014/main" id="{27125578-A03F-233E-35BC-C9E005E5E7DA}"/>
              </a:ext>
            </a:extLst>
          </p:cNvPr>
          <p:cNvSpPr/>
          <p:nvPr/>
        </p:nvSpPr>
        <p:spPr>
          <a:xfrm>
            <a:off x="2620845" y="4498453"/>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監視モデル</a:t>
            </a:r>
            <a:br>
              <a:rPr lang="en-US" sz="1000" dirty="0">
                <a:solidFill>
                  <a:schemeClr val="tx1"/>
                </a:solidFill>
              </a:rPr>
            </a:br>
            <a:r>
              <a:rPr lang="en-US" sz="1000" dirty="0">
                <a:solidFill>
                  <a:schemeClr val="tx1"/>
                </a:solidFill>
              </a:rPr>
              <a:t>2</a:t>
            </a:r>
            <a:endParaRPr lang="en-JP" sz="1100" dirty="0">
              <a:solidFill>
                <a:schemeClr val="tx1"/>
              </a:solidFill>
            </a:endParaRPr>
          </a:p>
        </p:txBody>
      </p:sp>
      <p:cxnSp>
        <p:nvCxnSpPr>
          <p:cNvPr id="38" name="Elbow Connector 37">
            <a:extLst>
              <a:ext uri="{FF2B5EF4-FFF2-40B4-BE49-F238E27FC236}">
                <a16:creationId xmlns:a16="http://schemas.microsoft.com/office/drawing/2014/main" id="{F1B02757-69F6-FB14-F2A2-5870E965DB3C}"/>
              </a:ext>
            </a:extLst>
          </p:cNvPr>
          <p:cNvCxnSpPr>
            <a:cxnSpLocks/>
            <a:stCxn id="8" idx="3"/>
            <a:endCxn id="23" idx="1"/>
          </p:cNvCxnSpPr>
          <p:nvPr/>
        </p:nvCxnSpPr>
        <p:spPr>
          <a:xfrm flipV="1">
            <a:off x="2272003" y="2895115"/>
            <a:ext cx="234047"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F48423C-5A59-996A-F1A2-B9E5F99AD200}"/>
              </a:ext>
            </a:extLst>
          </p:cNvPr>
          <p:cNvCxnSpPr>
            <a:cxnSpLocks/>
            <a:stCxn id="8" idx="3"/>
            <a:endCxn id="36" idx="1"/>
          </p:cNvCxnSpPr>
          <p:nvPr/>
        </p:nvCxnSpPr>
        <p:spPr>
          <a:xfrm>
            <a:off x="2272003" y="3701130"/>
            <a:ext cx="234047"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hevron 39">
            <a:extLst>
              <a:ext uri="{FF2B5EF4-FFF2-40B4-BE49-F238E27FC236}">
                <a16:creationId xmlns:a16="http://schemas.microsoft.com/office/drawing/2014/main" id="{5B7EEDD2-0428-746B-5759-E4D2166A6776}"/>
              </a:ext>
            </a:extLst>
          </p:cNvPr>
          <p:cNvSpPr/>
          <p:nvPr/>
        </p:nvSpPr>
        <p:spPr>
          <a:xfrm>
            <a:off x="3772910" y="3359160"/>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cxnSp>
        <p:nvCxnSpPr>
          <p:cNvPr id="41" name="Elbow Connector 40">
            <a:extLst>
              <a:ext uri="{FF2B5EF4-FFF2-40B4-BE49-F238E27FC236}">
                <a16:creationId xmlns:a16="http://schemas.microsoft.com/office/drawing/2014/main" id="{B4EAC68C-CBB0-C529-BBF2-1CD4D7A12126}"/>
              </a:ext>
            </a:extLst>
          </p:cNvPr>
          <p:cNvCxnSpPr>
            <a:cxnSpLocks/>
            <a:stCxn id="23" idx="3"/>
            <a:endCxn id="40" idx="1"/>
          </p:cNvCxnSpPr>
          <p:nvPr/>
        </p:nvCxnSpPr>
        <p:spPr>
          <a:xfrm>
            <a:off x="3599550" y="2895115"/>
            <a:ext cx="24825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B774D0C0-F110-D241-1143-9E3AD16C1214}"/>
              </a:ext>
            </a:extLst>
          </p:cNvPr>
          <p:cNvCxnSpPr>
            <a:cxnSpLocks/>
            <a:stCxn id="36" idx="3"/>
            <a:endCxn id="40" idx="1"/>
          </p:cNvCxnSpPr>
          <p:nvPr/>
        </p:nvCxnSpPr>
        <p:spPr>
          <a:xfrm flipV="1">
            <a:off x="3599550" y="3701130"/>
            <a:ext cx="24825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hevron 42">
            <a:extLst>
              <a:ext uri="{FF2B5EF4-FFF2-40B4-BE49-F238E27FC236}">
                <a16:creationId xmlns:a16="http://schemas.microsoft.com/office/drawing/2014/main" id="{569711E0-69EE-C504-FBBF-E3F727A44E2F}"/>
              </a:ext>
            </a:extLst>
          </p:cNvPr>
          <p:cNvSpPr/>
          <p:nvPr/>
        </p:nvSpPr>
        <p:spPr>
          <a:xfrm>
            <a:off x="6910210" y="3359160"/>
            <a:ext cx="816632" cy="683940"/>
          </a:xfrm>
          <a:prstGeom prst="chevron">
            <a:avLst>
              <a:gd name="adj" fmla="val 10950"/>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部分</a:t>
            </a:r>
          </a:p>
          <a:p>
            <a:pPr algn="ctr"/>
            <a:r>
              <a:rPr lang="en-JP" sz="1600" b="1" dirty="0">
                <a:solidFill>
                  <a:schemeClr val="bg1"/>
                </a:solidFill>
              </a:rPr>
              <a:t>合成</a:t>
            </a:r>
          </a:p>
        </p:txBody>
      </p:sp>
      <p:sp>
        <p:nvSpPr>
          <p:cNvPr id="45" name="Rounded Rectangle 44">
            <a:extLst>
              <a:ext uri="{FF2B5EF4-FFF2-40B4-BE49-F238E27FC236}">
                <a16:creationId xmlns:a16="http://schemas.microsoft.com/office/drawing/2014/main" id="{90B48B0D-EDC5-44F9-7E2B-97E6C13B72EA}"/>
              </a:ext>
            </a:extLst>
          </p:cNvPr>
          <p:cNvSpPr/>
          <p:nvPr/>
        </p:nvSpPr>
        <p:spPr>
          <a:xfrm>
            <a:off x="7954453" y="2125311"/>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環境モデル</a:t>
            </a:r>
          </a:p>
        </p:txBody>
      </p:sp>
      <p:sp>
        <p:nvSpPr>
          <p:cNvPr id="46" name="Rounded Rectangle 45">
            <a:extLst>
              <a:ext uri="{FF2B5EF4-FFF2-40B4-BE49-F238E27FC236}">
                <a16:creationId xmlns:a16="http://schemas.microsoft.com/office/drawing/2014/main" id="{89C63178-099E-C97B-7DB4-6800B8754908}"/>
              </a:ext>
            </a:extLst>
          </p:cNvPr>
          <p:cNvSpPr/>
          <p:nvPr/>
        </p:nvSpPr>
        <p:spPr>
          <a:xfrm>
            <a:off x="8069248" y="2707351"/>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100" dirty="0">
                <a:solidFill>
                  <a:schemeClr val="tx1"/>
                </a:solidFill>
              </a:rPr>
              <a:t>制御器</a:t>
            </a:r>
          </a:p>
        </p:txBody>
      </p:sp>
      <p:sp>
        <p:nvSpPr>
          <p:cNvPr id="75" name="Rounded Rectangle 74">
            <a:extLst>
              <a:ext uri="{FF2B5EF4-FFF2-40B4-BE49-F238E27FC236}">
                <a16:creationId xmlns:a16="http://schemas.microsoft.com/office/drawing/2014/main" id="{D04098C6-633A-1D43-6BB5-48DF26690E3C}"/>
              </a:ext>
            </a:extLst>
          </p:cNvPr>
          <p:cNvSpPr/>
          <p:nvPr/>
        </p:nvSpPr>
        <p:spPr>
          <a:xfrm>
            <a:off x="7954453" y="3753032"/>
            <a:ext cx="1093500" cy="1539607"/>
          </a:xfrm>
          <a:prstGeom prst="roundRect">
            <a:avLst>
              <a:gd name="adj" fmla="val 11495"/>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1200" dirty="0"/>
              <a:t>監視モデル</a:t>
            </a:r>
          </a:p>
        </p:txBody>
      </p:sp>
      <p:cxnSp>
        <p:nvCxnSpPr>
          <p:cNvPr id="76" name="Elbow Connector 75">
            <a:extLst>
              <a:ext uri="{FF2B5EF4-FFF2-40B4-BE49-F238E27FC236}">
                <a16:creationId xmlns:a16="http://schemas.microsoft.com/office/drawing/2014/main" id="{1908D4BD-C16A-B856-29F1-96BA565A03C4}"/>
              </a:ext>
            </a:extLst>
          </p:cNvPr>
          <p:cNvCxnSpPr>
            <a:cxnSpLocks/>
            <a:stCxn id="43" idx="3"/>
            <a:endCxn id="45" idx="1"/>
          </p:cNvCxnSpPr>
          <p:nvPr/>
        </p:nvCxnSpPr>
        <p:spPr>
          <a:xfrm flipV="1">
            <a:off x="7726842" y="2895115"/>
            <a:ext cx="227611" cy="8060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5B3F7874-8935-1466-86CB-5D7F9A37A5BA}"/>
              </a:ext>
            </a:extLst>
          </p:cNvPr>
          <p:cNvCxnSpPr>
            <a:cxnSpLocks/>
            <a:stCxn id="43" idx="3"/>
            <a:endCxn id="75" idx="1"/>
          </p:cNvCxnSpPr>
          <p:nvPr/>
        </p:nvCxnSpPr>
        <p:spPr>
          <a:xfrm>
            <a:off x="7726842" y="3701130"/>
            <a:ext cx="227611" cy="82170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B40681-8EEA-3820-D0F8-37E7EC85105F}"/>
              </a:ext>
            </a:extLst>
          </p:cNvPr>
          <p:cNvCxnSpPr>
            <a:cxnSpLocks/>
          </p:cNvCxnSpPr>
          <p:nvPr/>
        </p:nvCxnSpPr>
        <p:spPr>
          <a:xfrm flipH="1">
            <a:off x="4710222" y="3701130"/>
            <a:ext cx="2093658" cy="0"/>
          </a:xfrm>
          <a:prstGeom prst="line">
            <a:avLst/>
          </a:prstGeom>
          <a:ln w="9525">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Wave 78">
            <a:extLst>
              <a:ext uri="{FF2B5EF4-FFF2-40B4-BE49-F238E27FC236}">
                <a16:creationId xmlns:a16="http://schemas.microsoft.com/office/drawing/2014/main" id="{65AB5645-BCD8-53F4-1A1C-CA9435F8EF36}"/>
              </a:ext>
            </a:extLst>
          </p:cNvPr>
          <p:cNvSpPr/>
          <p:nvPr/>
        </p:nvSpPr>
        <p:spPr>
          <a:xfrm>
            <a:off x="5264700" y="3461897"/>
            <a:ext cx="882503" cy="478465"/>
          </a:xfrm>
          <a:prstGeom prst="wave">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ounded Rectangle 79">
            <a:extLst>
              <a:ext uri="{FF2B5EF4-FFF2-40B4-BE49-F238E27FC236}">
                <a16:creationId xmlns:a16="http://schemas.microsoft.com/office/drawing/2014/main" id="{46619988-E866-15D1-7592-C79877528485}"/>
              </a:ext>
            </a:extLst>
          </p:cNvPr>
          <p:cNvSpPr/>
          <p:nvPr/>
        </p:nvSpPr>
        <p:spPr>
          <a:xfrm>
            <a:off x="2620842" y="4877929"/>
            <a:ext cx="863030"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sp>
        <p:nvSpPr>
          <p:cNvPr id="81" name="TextBox 80">
            <a:extLst>
              <a:ext uri="{FF2B5EF4-FFF2-40B4-BE49-F238E27FC236}">
                <a16:creationId xmlns:a16="http://schemas.microsoft.com/office/drawing/2014/main" id="{DB533C3C-6CA1-E4EC-F947-F51E31AA347F}"/>
              </a:ext>
            </a:extLst>
          </p:cNvPr>
          <p:cNvSpPr txBox="1"/>
          <p:nvPr/>
        </p:nvSpPr>
        <p:spPr>
          <a:xfrm>
            <a:off x="3883849" y="4208756"/>
            <a:ext cx="3954929" cy="523220"/>
          </a:xfrm>
          <a:prstGeom prst="rect">
            <a:avLst/>
          </a:prstGeom>
          <a:noFill/>
        </p:spPr>
        <p:txBody>
          <a:bodyPr wrap="none" rtlCol="0">
            <a:spAutoFit/>
          </a:bodyPr>
          <a:lstStyle/>
          <a:p>
            <a:r>
              <a:rPr lang="en-JP" dirty="0"/>
              <a:t>監視モデル全てが環境モデルに反映されるまで</a:t>
            </a:r>
            <a:br>
              <a:rPr lang="en-JP" dirty="0"/>
            </a:br>
            <a:r>
              <a:rPr lang="en-JP" dirty="0"/>
              <a:t>部分分析を繰り返し行う</a:t>
            </a:r>
          </a:p>
        </p:txBody>
      </p:sp>
      <p:sp>
        <p:nvSpPr>
          <p:cNvPr id="82" name="Rounded Rectangle 81">
            <a:extLst>
              <a:ext uri="{FF2B5EF4-FFF2-40B4-BE49-F238E27FC236}">
                <a16:creationId xmlns:a16="http://schemas.microsoft.com/office/drawing/2014/main" id="{5C89B438-0A6F-56E1-1DEF-3C7CBF93061F}"/>
              </a:ext>
            </a:extLst>
          </p:cNvPr>
          <p:cNvSpPr/>
          <p:nvPr/>
        </p:nvSpPr>
        <p:spPr>
          <a:xfrm>
            <a:off x="2618808" y="4109387"/>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3" name="Rounded Rectangle 82">
            <a:extLst>
              <a:ext uri="{FF2B5EF4-FFF2-40B4-BE49-F238E27FC236}">
                <a16:creationId xmlns:a16="http://schemas.microsoft.com/office/drawing/2014/main" id="{2180F958-CFB4-D08D-8DD5-B9FC56356105}"/>
              </a:ext>
            </a:extLst>
          </p:cNvPr>
          <p:cNvSpPr/>
          <p:nvPr/>
        </p:nvSpPr>
        <p:spPr>
          <a:xfrm>
            <a:off x="8069251" y="4110775"/>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監視モデル1</a:t>
            </a:r>
          </a:p>
        </p:txBody>
      </p:sp>
      <p:sp>
        <p:nvSpPr>
          <p:cNvPr id="84" name="Rounded Rectangle 83">
            <a:extLst>
              <a:ext uri="{FF2B5EF4-FFF2-40B4-BE49-F238E27FC236}">
                <a16:creationId xmlns:a16="http://schemas.microsoft.com/office/drawing/2014/main" id="{39BE8B90-A0AE-87F0-060D-3EE006A8CB10}"/>
              </a:ext>
            </a:extLst>
          </p:cNvPr>
          <p:cNvSpPr/>
          <p:nvPr/>
        </p:nvSpPr>
        <p:spPr>
          <a:xfrm>
            <a:off x="8069251" y="4497443"/>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監視モデル2</a:t>
            </a:r>
          </a:p>
        </p:txBody>
      </p:sp>
      <p:sp>
        <p:nvSpPr>
          <p:cNvPr id="85" name="Rounded Rectangle 84">
            <a:extLst>
              <a:ext uri="{FF2B5EF4-FFF2-40B4-BE49-F238E27FC236}">
                <a16:creationId xmlns:a16="http://schemas.microsoft.com/office/drawing/2014/main" id="{28011E43-A764-C55C-8DBC-9472A79C285D}"/>
              </a:ext>
            </a:extLst>
          </p:cNvPr>
          <p:cNvSpPr/>
          <p:nvPr/>
        </p:nvSpPr>
        <p:spPr>
          <a:xfrm>
            <a:off x="8069248" y="4876919"/>
            <a:ext cx="863030" cy="345009"/>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a:solidFill>
                  <a:schemeClr val="tx1"/>
                </a:solidFill>
              </a:rPr>
              <a:t>監視モデル</a:t>
            </a:r>
            <a:r>
              <a:rPr lang="en-US" altLang="ja-JP" sz="1000" dirty="0">
                <a:solidFill>
                  <a:schemeClr val="tx1"/>
                </a:solidFill>
              </a:rPr>
              <a:t>3</a:t>
            </a:r>
            <a:endParaRPr lang="en-JP" sz="1000" dirty="0">
              <a:solidFill>
                <a:schemeClr val="tx1"/>
              </a:solidFill>
            </a:endParaRPr>
          </a:p>
        </p:txBody>
      </p:sp>
      <p:grpSp>
        <p:nvGrpSpPr>
          <p:cNvPr id="86" name="Group 85">
            <a:extLst>
              <a:ext uri="{FF2B5EF4-FFF2-40B4-BE49-F238E27FC236}">
                <a16:creationId xmlns:a16="http://schemas.microsoft.com/office/drawing/2014/main" id="{2C72DE0B-A64E-1613-ADF5-133ED8275C45}"/>
              </a:ext>
            </a:extLst>
          </p:cNvPr>
          <p:cNvGrpSpPr/>
          <p:nvPr/>
        </p:nvGrpSpPr>
        <p:grpSpPr>
          <a:xfrm>
            <a:off x="3795260" y="2717799"/>
            <a:ext cx="888241" cy="550622"/>
            <a:chOff x="4353282" y="3351161"/>
            <a:chExt cx="888241" cy="550622"/>
          </a:xfrm>
        </p:grpSpPr>
        <p:sp>
          <p:nvSpPr>
            <p:cNvPr id="87" name="Rounded Rectangular Callout 86">
              <a:extLst>
                <a:ext uri="{FF2B5EF4-FFF2-40B4-BE49-F238E27FC236}">
                  <a16:creationId xmlns:a16="http://schemas.microsoft.com/office/drawing/2014/main" id="{4BAC651E-13E4-9810-0F93-8BDECDA49AB6}"/>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88" name="Rounded Rectangle 87">
              <a:extLst>
                <a:ext uri="{FF2B5EF4-FFF2-40B4-BE49-F238E27FC236}">
                  <a16:creationId xmlns:a16="http://schemas.microsoft.com/office/drawing/2014/main" id="{75FC073C-0DA6-C03F-6644-6EAEA5F00535}"/>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altLang="ja-JP" sz="700" dirty="0">
                  <a:solidFill>
                    <a:schemeClr val="tx1"/>
                  </a:solidFill>
                </a:rPr>
                <a:t>2</a:t>
              </a:r>
              <a:endParaRPr lang="en-JP" sz="700" dirty="0">
                <a:solidFill>
                  <a:schemeClr val="tx1"/>
                </a:solidFill>
              </a:endParaRPr>
            </a:p>
          </p:txBody>
        </p:sp>
      </p:grpSp>
      <p:grpSp>
        <p:nvGrpSpPr>
          <p:cNvPr id="89" name="Group 88">
            <a:extLst>
              <a:ext uri="{FF2B5EF4-FFF2-40B4-BE49-F238E27FC236}">
                <a16:creationId xmlns:a16="http://schemas.microsoft.com/office/drawing/2014/main" id="{3B96CAC3-FDCE-711B-2747-98AB32723256}"/>
              </a:ext>
            </a:extLst>
          </p:cNvPr>
          <p:cNvGrpSpPr/>
          <p:nvPr/>
        </p:nvGrpSpPr>
        <p:grpSpPr>
          <a:xfrm>
            <a:off x="1458653" y="2717799"/>
            <a:ext cx="888241" cy="550622"/>
            <a:chOff x="4353282" y="3351161"/>
            <a:chExt cx="888241" cy="550622"/>
          </a:xfrm>
        </p:grpSpPr>
        <p:sp>
          <p:nvSpPr>
            <p:cNvPr id="90" name="Rounded Rectangular Callout 89">
              <a:extLst>
                <a:ext uri="{FF2B5EF4-FFF2-40B4-BE49-F238E27FC236}">
                  <a16:creationId xmlns:a16="http://schemas.microsoft.com/office/drawing/2014/main" id="{C8BED390-2BA3-1A3F-C1DC-81E7A4D0EF5D}"/>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91" name="Rounded Rectangle 90">
              <a:extLst>
                <a:ext uri="{FF2B5EF4-FFF2-40B4-BE49-F238E27FC236}">
                  <a16:creationId xmlns:a16="http://schemas.microsoft.com/office/drawing/2014/main" id="{4DD1E564-F9E6-7D65-D097-ADA789714EA0}"/>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1</a:t>
              </a:r>
              <a:endParaRPr lang="en-JP" sz="700" dirty="0">
                <a:solidFill>
                  <a:schemeClr val="tx1"/>
                </a:solidFill>
              </a:endParaRPr>
            </a:p>
          </p:txBody>
        </p:sp>
      </p:grpSp>
      <p:grpSp>
        <p:nvGrpSpPr>
          <p:cNvPr id="92" name="Group 91">
            <a:extLst>
              <a:ext uri="{FF2B5EF4-FFF2-40B4-BE49-F238E27FC236}">
                <a16:creationId xmlns:a16="http://schemas.microsoft.com/office/drawing/2014/main" id="{EB5E3F04-A5FE-3816-7937-125DE321C62C}"/>
              </a:ext>
            </a:extLst>
          </p:cNvPr>
          <p:cNvGrpSpPr/>
          <p:nvPr/>
        </p:nvGrpSpPr>
        <p:grpSpPr>
          <a:xfrm>
            <a:off x="6870502" y="2717799"/>
            <a:ext cx="888241" cy="550622"/>
            <a:chOff x="4353282" y="3351161"/>
            <a:chExt cx="888241" cy="550622"/>
          </a:xfrm>
        </p:grpSpPr>
        <p:sp>
          <p:nvSpPr>
            <p:cNvPr id="93" name="Rounded Rectangular Callout 92">
              <a:extLst>
                <a:ext uri="{FF2B5EF4-FFF2-40B4-BE49-F238E27FC236}">
                  <a16:creationId xmlns:a16="http://schemas.microsoft.com/office/drawing/2014/main" id="{DCF6A799-9CC1-4660-BD20-54DD39ED0BE7}"/>
                </a:ext>
              </a:extLst>
            </p:cNvPr>
            <p:cNvSpPr/>
            <p:nvPr/>
          </p:nvSpPr>
          <p:spPr>
            <a:xfrm>
              <a:off x="4353282" y="3351161"/>
              <a:ext cx="888241" cy="550622"/>
            </a:xfrm>
            <a:prstGeom prst="wedgeRoundRectCallout">
              <a:avLst>
                <a:gd name="adj1" fmla="val 2724"/>
                <a:gd name="adj2" fmla="val 75384"/>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ja-JP" altLang="en-US" sz="1100">
                  <a:solidFill>
                    <a:schemeClr val="tx1"/>
                  </a:solidFill>
                </a:rPr>
                <a:t>　　　　　　</a:t>
              </a:r>
              <a:r>
                <a:rPr lang="en-JP" sz="1100" dirty="0">
                  <a:solidFill>
                    <a:schemeClr val="tx1"/>
                  </a:solidFill>
                </a:rPr>
                <a:t>の</a:t>
              </a:r>
            </a:p>
            <a:p>
              <a:pPr algn="ctr"/>
              <a:endParaRPr lang="en-JP" sz="300" dirty="0">
                <a:solidFill>
                  <a:schemeClr val="tx1"/>
                </a:solidFill>
              </a:endParaRPr>
            </a:p>
            <a:p>
              <a:pPr algn="ctr"/>
              <a:r>
                <a:rPr lang="en-JP" sz="1100" dirty="0">
                  <a:solidFill>
                    <a:schemeClr val="tx1"/>
                  </a:solidFill>
                </a:rPr>
                <a:t>安全性保証</a:t>
              </a:r>
            </a:p>
          </p:txBody>
        </p:sp>
        <p:sp>
          <p:nvSpPr>
            <p:cNvPr id="94" name="Rounded Rectangle 93">
              <a:extLst>
                <a:ext uri="{FF2B5EF4-FFF2-40B4-BE49-F238E27FC236}">
                  <a16:creationId xmlns:a16="http://schemas.microsoft.com/office/drawing/2014/main" id="{8FEFEF1E-2A2F-1A4B-A30B-8E1504C8DF21}"/>
                </a:ext>
              </a:extLst>
            </p:cNvPr>
            <p:cNvSpPr/>
            <p:nvPr/>
          </p:nvSpPr>
          <p:spPr>
            <a:xfrm>
              <a:off x="4433781" y="3403472"/>
              <a:ext cx="543884" cy="228216"/>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700" dirty="0">
                  <a:solidFill>
                    <a:schemeClr val="tx1"/>
                  </a:solidFill>
                </a:rPr>
                <a:t>監視モデル</a:t>
              </a:r>
              <a:br>
                <a:rPr lang="en-JP" sz="700" dirty="0">
                  <a:solidFill>
                    <a:schemeClr val="tx1"/>
                  </a:solidFill>
                </a:rPr>
              </a:br>
              <a:r>
                <a:rPr lang="en-US" sz="700" dirty="0">
                  <a:solidFill>
                    <a:schemeClr val="tx1"/>
                  </a:solidFill>
                </a:rPr>
                <a:t>3</a:t>
              </a:r>
              <a:endParaRPr lang="en-JP" sz="700" dirty="0">
                <a:solidFill>
                  <a:schemeClr val="tx1"/>
                </a:solidFill>
              </a:endParaRPr>
            </a:p>
          </p:txBody>
        </p:sp>
      </p:grpSp>
      <p:sp>
        <p:nvSpPr>
          <p:cNvPr id="2" name="TextBox 1">
            <a:extLst>
              <a:ext uri="{FF2B5EF4-FFF2-40B4-BE49-F238E27FC236}">
                <a16:creationId xmlns:a16="http://schemas.microsoft.com/office/drawing/2014/main" id="{298D9659-ED32-6842-0E4D-E8DA48F220BE}"/>
              </a:ext>
            </a:extLst>
          </p:cNvPr>
          <p:cNvSpPr txBox="1"/>
          <p:nvPr/>
        </p:nvSpPr>
        <p:spPr>
          <a:xfrm>
            <a:off x="3133024" y="5351346"/>
            <a:ext cx="2698175" cy="307777"/>
          </a:xfrm>
          <a:prstGeom prst="rect">
            <a:avLst/>
          </a:prstGeom>
          <a:noFill/>
        </p:spPr>
        <p:txBody>
          <a:bodyPr wrap="none" rtlCol="0">
            <a:spAutoFit/>
          </a:bodyPr>
          <a:lstStyle/>
          <a:p>
            <a:r>
              <a:rPr lang="en-JP"/>
              <a:t>図３</a:t>
            </a:r>
            <a:r>
              <a:rPr lang="ja-JP" altLang="en-US"/>
              <a:t>　制御器の段階構築</a:t>
            </a:r>
            <a:r>
              <a:rPr lang="en-JP"/>
              <a:t>の概要</a:t>
            </a:r>
          </a:p>
        </p:txBody>
      </p:sp>
    </p:spTree>
    <p:extLst>
      <p:ext uri="{BB962C8B-B14F-4D97-AF65-F5344CB8AC3E}">
        <p14:creationId xmlns:p14="http://schemas.microsoft.com/office/powerpoint/2010/main" val="4047581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ounded Rectangle 69">
            <a:extLst>
              <a:ext uri="{FF2B5EF4-FFF2-40B4-BE49-F238E27FC236}">
                <a16:creationId xmlns:a16="http://schemas.microsoft.com/office/drawing/2014/main" id="{DFA62F9C-00F2-0952-130F-C78E9A649A29}"/>
              </a:ext>
            </a:extLst>
          </p:cNvPr>
          <p:cNvSpPr/>
          <p:nvPr/>
        </p:nvSpPr>
        <p:spPr>
          <a:xfrm>
            <a:off x="2365514" y="5991467"/>
            <a:ext cx="3289852" cy="806899"/>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32118"/>
            <a:ext cx="8585200" cy="19485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環境モデルの重ね合わせ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監視モデルの重ね合わせ</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改変並列合成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a:t>
            </a:r>
            <a:b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違反状態の圧縮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b="1">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状態圧縮</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の</a:t>
            </a:r>
            <a:r>
              <a:rPr lang="ja-JP" altLang="en-US" sz="2400" b="1" u="sng">
                <a:solidFill>
                  <a:srgbClr val="FF0000"/>
                </a:solidFill>
                <a:latin typeface="Lato" panose="020F0502020204030203" pitchFamily="34" charset="0"/>
                <a:ea typeface="Lato" panose="020F0502020204030203" pitchFamily="34" charset="0"/>
                <a:cs typeface="Lato" panose="020F0502020204030203" pitchFamily="34" charset="0"/>
              </a:rPr>
              <a:t>３プロセスを一括で</a:t>
            </a: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行う</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　→ボトルネックが常にゲーム空間となる</a:t>
            </a:r>
            <a:endPar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endParaRPr>
          </a:p>
          <a:p>
            <a:pPr marL="38100" indent="0">
              <a:buClr>
                <a:schemeClr val="tx2">
                  <a:lumMod val="25000"/>
                </a:schemeClr>
              </a:buClr>
              <a:buNone/>
            </a:pP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33" name="Title 1">
            <a:extLst>
              <a:ext uri="{FF2B5EF4-FFF2-40B4-BE49-F238E27FC236}">
                <a16:creationId xmlns:a16="http://schemas.microsoft.com/office/drawing/2014/main" id="{8BDC1E8E-AA55-312C-5DAD-25E92C841C6D}"/>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アイデア：</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ゲーム空間の一括構築</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cxnSp>
        <p:nvCxnSpPr>
          <p:cNvPr id="3" name="Elbow Connector 2">
            <a:extLst>
              <a:ext uri="{FF2B5EF4-FFF2-40B4-BE49-F238E27FC236}">
                <a16:creationId xmlns:a16="http://schemas.microsoft.com/office/drawing/2014/main" id="{2E3876D0-BADD-E1C8-5EAA-B3C046861122}"/>
              </a:ext>
            </a:extLst>
          </p:cNvPr>
          <p:cNvCxnSpPr>
            <a:cxnSpLocks/>
            <a:stCxn id="9" idx="3"/>
            <a:endCxn id="23" idx="1"/>
          </p:cNvCxnSpPr>
          <p:nvPr/>
        </p:nvCxnSpPr>
        <p:spPr>
          <a:xfrm flipV="1">
            <a:off x="1238876" y="5310416"/>
            <a:ext cx="2174692" cy="4329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B3602BB4-2050-C7D5-3B94-F3E353A2C86E}"/>
              </a:ext>
            </a:extLst>
          </p:cNvPr>
          <p:cNvSpPr/>
          <p:nvPr/>
        </p:nvSpPr>
        <p:spPr>
          <a:xfrm>
            <a:off x="238229" y="4570733"/>
            <a:ext cx="10007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ROOM</a:t>
            </a:r>
          </a:p>
        </p:txBody>
      </p:sp>
      <p:sp>
        <p:nvSpPr>
          <p:cNvPr id="8" name="Rounded Rectangle 7">
            <a:extLst>
              <a:ext uri="{FF2B5EF4-FFF2-40B4-BE49-F238E27FC236}">
                <a16:creationId xmlns:a16="http://schemas.microsoft.com/office/drawing/2014/main" id="{BB9E863F-8676-34DE-489E-ADAEAECF08F5}"/>
              </a:ext>
            </a:extLst>
          </p:cNvPr>
          <p:cNvSpPr/>
          <p:nvPr/>
        </p:nvSpPr>
        <p:spPr>
          <a:xfrm>
            <a:off x="237368" y="4956117"/>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ALERT</a:t>
            </a:r>
          </a:p>
        </p:txBody>
      </p:sp>
      <p:sp>
        <p:nvSpPr>
          <p:cNvPr id="9" name="Rounded Rectangle 8">
            <a:extLst>
              <a:ext uri="{FF2B5EF4-FFF2-40B4-BE49-F238E27FC236}">
                <a16:creationId xmlns:a16="http://schemas.microsoft.com/office/drawing/2014/main" id="{A30334BF-3D6B-BCFD-DFF5-D2DD8D1B9226}"/>
              </a:ext>
            </a:extLst>
          </p:cNvPr>
          <p:cNvSpPr/>
          <p:nvPr/>
        </p:nvSpPr>
        <p:spPr>
          <a:xfrm>
            <a:off x="237368" y="5570901"/>
            <a:ext cx="100150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tx1"/>
                </a:solidFill>
              </a:rPr>
              <a:t>SAFETY</a:t>
            </a:r>
          </a:p>
        </p:txBody>
      </p:sp>
      <p:sp>
        <p:nvSpPr>
          <p:cNvPr id="10" name="Rounded Rectangle 9">
            <a:extLst>
              <a:ext uri="{FF2B5EF4-FFF2-40B4-BE49-F238E27FC236}">
                <a16:creationId xmlns:a16="http://schemas.microsoft.com/office/drawing/2014/main" id="{1961D5F2-19C7-F052-7117-55854146966F}"/>
              </a:ext>
            </a:extLst>
          </p:cNvPr>
          <p:cNvSpPr/>
          <p:nvPr/>
        </p:nvSpPr>
        <p:spPr>
          <a:xfrm>
            <a:off x="8230945" y="5091376"/>
            <a:ext cx="753530"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11" name="Elbow Connector 10">
            <a:extLst>
              <a:ext uri="{FF2B5EF4-FFF2-40B4-BE49-F238E27FC236}">
                <a16:creationId xmlns:a16="http://schemas.microsoft.com/office/drawing/2014/main" id="{130FD530-420A-B982-7E17-CC40E5C8E3AB}"/>
              </a:ext>
            </a:extLst>
          </p:cNvPr>
          <p:cNvCxnSpPr>
            <a:cxnSpLocks/>
            <a:stCxn id="7" idx="3"/>
            <a:endCxn id="23" idx="1"/>
          </p:cNvCxnSpPr>
          <p:nvPr/>
        </p:nvCxnSpPr>
        <p:spPr>
          <a:xfrm>
            <a:off x="1238997" y="4743238"/>
            <a:ext cx="2174571" cy="56717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FC4A4B-B53D-A2EB-F5D6-FECB98A0D42F}"/>
              </a:ext>
            </a:extLst>
          </p:cNvPr>
          <p:cNvCxnSpPr>
            <a:cxnSpLocks/>
            <a:stCxn id="22" idx="3"/>
            <a:endCxn id="19" idx="1"/>
          </p:cNvCxnSpPr>
          <p:nvPr/>
        </p:nvCxnSpPr>
        <p:spPr>
          <a:xfrm>
            <a:off x="6981278" y="5307946"/>
            <a:ext cx="338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BE178A-A2F6-BADB-62EF-BFD3B7FC9720}"/>
              </a:ext>
            </a:extLst>
          </p:cNvPr>
          <p:cNvCxnSpPr>
            <a:cxnSpLocks/>
            <a:stCxn id="19" idx="3"/>
            <a:endCxn id="10" idx="1"/>
          </p:cNvCxnSpPr>
          <p:nvPr/>
        </p:nvCxnSpPr>
        <p:spPr>
          <a:xfrm flipV="1">
            <a:off x="8014074" y="5307945"/>
            <a:ext cx="21687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5B23C57-B4D7-A942-37A0-E16604ECB50E}"/>
              </a:ext>
            </a:extLst>
          </p:cNvPr>
          <p:cNvCxnSpPr>
            <a:cxnSpLocks/>
            <a:stCxn id="8" idx="3"/>
            <a:endCxn id="23" idx="1"/>
          </p:cNvCxnSpPr>
          <p:nvPr/>
        </p:nvCxnSpPr>
        <p:spPr>
          <a:xfrm>
            <a:off x="1238876" y="5128622"/>
            <a:ext cx="2174692" cy="18179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15DDEDF9-B57F-F096-5359-0F65509D2DD6}"/>
              </a:ext>
            </a:extLst>
          </p:cNvPr>
          <p:cNvSpPr/>
          <p:nvPr/>
        </p:nvSpPr>
        <p:spPr>
          <a:xfrm>
            <a:off x="7234363" y="5017662"/>
            <a:ext cx="779711"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安全性</a:t>
            </a:r>
          </a:p>
          <a:p>
            <a:pPr algn="ctr"/>
            <a:r>
              <a:rPr lang="en-JP" sz="1200" dirty="0">
                <a:solidFill>
                  <a:schemeClr val="bg1"/>
                </a:solidFill>
              </a:rPr>
              <a:t>ゲーム</a:t>
            </a:r>
          </a:p>
        </p:txBody>
      </p:sp>
      <p:sp>
        <p:nvSpPr>
          <p:cNvPr id="22" name="Rounded Rectangle 21">
            <a:extLst>
              <a:ext uri="{FF2B5EF4-FFF2-40B4-BE49-F238E27FC236}">
                <a16:creationId xmlns:a16="http://schemas.microsoft.com/office/drawing/2014/main" id="{79D57614-C781-A9C4-4402-83F48ED3FF17}"/>
              </a:ext>
            </a:extLst>
          </p:cNvPr>
          <p:cNvSpPr/>
          <p:nvPr/>
        </p:nvSpPr>
        <p:spPr>
          <a:xfrm>
            <a:off x="6219359" y="4962022"/>
            <a:ext cx="761919"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ゲーム空間</a:t>
            </a:r>
          </a:p>
        </p:txBody>
      </p:sp>
      <p:sp>
        <p:nvSpPr>
          <p:cNvPr id="23" name="Chevron 22">
            <a:extLst>
              <a:ext uri="{FF2B5EF4-FFF2-40B4-BE49-F238E27FC236}">
                <a16:creationId xmlns:a16="http://schemas.microsoft.com/office/drawing/2014/main" id="{A7B15A4D-68AA-4C7A-8D51-112CE8386573}"/>
              </a:ext>
            </a:extLst>
          </p:cNvPr>
          <p:cNvSpPr/>
          <p:nvPr/>
        </p:nvSpPr>
        <p:spPr>
          <a:xfrm>
            <a:off x="3327661" y="5020132"/>
            <a:ext cx="1324179" cy="580568"/>
          </a:xfrm>
          <a:prstGeom prst="chevron">
            <a:avLst>
              <a:gd name="adj" fmla="val 14797"/>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b="1" dirty="0">
                <a:solidFill>
                  <a:schemeClr val="bg1"/>
                </a:solidFill>
              </a:rPr>
              <a:t>ゲーム空間の</a:t>
            </a:r>
          </a:p>
          <a:p>
            <a:pPr algn="ctr"/>
            <a:r>
              <a:rPr lang="en-JP" sz="1200" b="1" dirty="0">
                <a:solidFill>
                  <a:schemeClr val="bg1"/>
                </a:solidFill>
              </a:rPr>
              <a:t>一括構築</a:t>
            </a:r>
          </a:p>
        </p:txBody>
      </p:sp>
      <p:cxnSp>
        <p:nvCxnSpPr>
          <p:cNvPr id="24" name="Straight Arrow Connector 23">
            <a:extLst>
              <a:ext uri="{FF2B5EF4-FFF2-40B4-BE49-F238E27FC236}">
                <a16:creationId xmlns:a16="http://schemas.microsoft.com/office/drawing/2014/main" id="{BC1B71AB-0272-67C6-2D8F-4BAF00BBE320}"/>
              </a:ext>
            </a:extLst>
          </p:cNvPr>
          <p:cNvCxnSpPr>
            <a:cxnSpLocks/>
            <a:stCxn id="23" idx="3"/>
            <a:endCxn id="22" idx="1"/>
          </p:cNvCxnSpPr>
          <p:nvPr/>
        </p:nvCxnSpPr>
        <p:spPr>
          <a:xfrm flipV="1">
            <a:off x="4651840" y="5307946"/>
            <a:ext cx="1567519"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294DAC6-1CA2-274D-2EB3-36F7683E50F7}"/>
              </a:ext>
            </a:extLst>
          </p:cNvPr>
          <p:cNvGrpSpPr/>
          <p:nvPr/>
        </p:nvGrpSpPr>
        <p:grpSpPr>
          <a:xfrm>
            <a:off x="6565261" y="3738614"/>
            <a:ext cx="2266213" cy="1062466"/>
            <a:chOff x="6430526" y="3697022"/>
            <a:chExt cx="2486149" cy="1165578"/>
          </a:xfrm>
        </p:grpSpPr>
        <p:sp>
          <p:nvSpPr>
            <p:cNvPr id="60" name="Rectangular Callout 59">
              <a:extLst>
                <a:ext uri="{FF2B5EF4-FFF2-40B4-BE49-F238E27FC236}">
                  <a16:creationId xmlns:a16="http://schemas.microsoft.com/office/drawing/2014/main" id="{CD568B01-2BF1-D976-5A5B-554A44F9D244}"/>
                </a:ext>
              </a:extLst>
            </p:cNvPr>
            <p:cNvSpPr/>
            <p:nvPr/>
          </p:nvSpPr>
          <p:spPr>
            <a:xfrm>
              <a:off x="6430526" y="3697022"/>
              <a:ext cx="2473593" cy="1165578"/>
            </a:xfrm>
            <a:prstGeom prst="wedgeRectCallout">
              <a:avLst>
                <a:gd name="adj1" fmla="val -39461"/>
                <a:gd name="adj2" fmla="val 7321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1" name="Picture 60">
              <a:extLst>
                <a:ext uri="{FF2B5EF4-FFF2-40B4-BE49-F238E27FC236}">
                  <a16:creationId xmlns:a16="http://schemas.microsoft.com/office/drawing/2014/main" id="{7B1A2BAC-EE80-EFBB-2DC1-803A44A710E7}"/>
                </a:ext>
              </a:extLst>
            </p:cNvPr>
            <p:cNvPicPr>
              <a:picLocks noChangeAspect="1"/>
            </p:cNvPicPr>
            <p:nvPr/>
          </p:nvPicPr>
          <p:blipFill>
            <a:blip r:embed="rId2"/>
            <a:stretch>
              <a:fillRect/>
            </a:stretch>
          </p:blipFill>
          <p:spPr>
            <a:xfrm>
              <a:off x="6443082" y="3697022"/>
              <a:ext cx="2473593" cy="1155449"/>
            </a:xfrm>
            <a:prstGeom prst="rect">
              <a:avLst/>
            </a:prstGeom>
          </p:spPr>
        </p:pic>
      </p:grpSp>
      <p:sp>
        <p:nvSpPr>
          <p:cNvPr id="63" name="Rounded Rectangular Callout 62">
            <a:extLst>
              <a:ext uri="{FF2B5EF4-FFF2-40B4-BE49-F238E27FC236}">
                <a16:creationId xmlns:a16="http://schemas.microsoft.com/office/drawing/2014/main" id="{065A2F86-0BBD-0C49-C33E-280648AB8E29}"/>
              </a:ext>
            </a:extLst>
          </p:cNvPr>
          <p:cNvSpPr/>
          <p:nvPr/>
        </p:nvSpPr>
        <p:spPr>
          <a:xfrm>
            <a:off x="2615016" y="3209423"/>
            <a:ext cx="2753289" cy="1490111"/>
          </a:xfrm>
          <a:prstGeom prst="wedgeRoundRectCallout">
            <a:avLst>
              <a:gd name="adj1" fmla="val 632"/>
              <a:gd name="adj2" fmla="val 6985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solidFill>
                  <a:schemeClr val="tx2">
                    <a:lumMod val="25000"/>
                  </a:schemeClr>
                </a:solidFill>
              </a:rPr>
              <a:t>ゲーム空間より</a:t>
            </a:r>
            <a:endParaRPr lang="en-US" dirty="0">
              <a:solidFill>
                <a:schemeClr val="tx2">
                  <a:lumMod val="25000"/>
                </a:schemeClr>
              </a:solidFill>
            </a:endParaRPr>
          </a:p>
          <a:p>
            <a:pPr algn="ctr"/>
            <a:r>
              <a:rPr lang="en-US" dirty="0">
                <a:solidFill>
                  <a:schemeClr val="tx2">
                    <a:lumMod val="25000"/>
                  </a:schemeClr>
                </a:solidFill>
              </a:rPr>
              <a:t>大きな計算空間を構築しない</a:t>
            </a:r>
            <a:endParaRPr lang="en-JP" dirty="0">
              <a:solidFill>
                <a:schemeClr val="tx2">
                  <a:lumMod val="25000"/>
                </a:schemeClr>
              </a:solidFill>
            </a:endParaRPr>
          </a:p>
        </p:txBody>
      </p:sp>
      <p:sp>
        <p:nvSpPr>
          <p:cNvPr id="49" name="Rounded Rectangle 48">
            <a:extLst>
              <a:ext uri="{FF2B5EF4-FFF2-40B4-BE49-F238E27FC236}">
                <a16:creationId xmlns:a16="http://schemas.microsoft.com/office/drawing/2014/main" id="{56A5D8BA-DA0A-B68F-A9ED-ED0223E760C7}"/>
              </a:ext>
            </a:extLst>
          </p:cNvPr>
          <p:cNvSpPr/>
          <p:nvPr/>
        </p:nvSpPr>
        <p:spPr>
          <a:xfrm>
            <a:off x="3118503" y="3850882"/>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sp>
        <p:nvSpPr>
          <p:cNvPr id="50" name="Rounded Rectangle 49">
            <a:extLst>
              <a:ext uri="{FF2B5EF4-FFF2-40B4-BE49-F238E27FC236}">
                <a16:creationId xmlns:a16="http://schemas.microsoft.com/office/drawing/2014/main" id="{49A04E0B-D03F-68BA-102B-0506E963502B}"/>
              </a:ext>
            </a:extLst>
          </p:cNvPr>
          <p:cNvSpPr/>
          <p:nvPr/>
        </p:nvSpPr>
        <p:spPr>
          <a:xfrm>
            <a:off x="4161552" y="3855045"/>
            <a:ext cx="761919" cy="69184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マップ空間</a:t>
            </a:r>
          </a:p>
        </p:txBody>
      </p:sp>
      <p:sp>
        <p:nvSpPr>
          <p:cNvPr id="64" name="Chevron 63">
            <a:extLst>
              <a:ext uri="{FF2B5EF4-FFF2-40B4-BE49-F238E27FC236}">
                <a16:creationId xmlns:a16="http://schemas.microsoft.com/office/drawing/2014/main" id="{4E70DA71-4D92-13F3-0E44-7D6732461B32}"/>
              </a:ext>
            </a:extLst>
          </p:cNvPr>
          <p:cNvSpPr/>
          <p:nvPr/>
        </p:nvSpPr>
        <p:spPr>
          <a:xfrm>
            <a:off x="2535486" y="6093963"/>
            <a:ext cx="76191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並列</a:t>
            </a:r>
          </a:p>
          <a:p>
            <a:pPr algn="ctr"/>
            <a:r>
              <a:rPr lang="en-JP" sz="1200" dirty="0">
                <a:solidFill>
                  <a:schemeClr val="bg1"/>
                </a:solidFill>
              </a:rPr>
              <a:t>合成</a:t>
            </a:r>
          </a:p>
        </p:txBody>
      </p:sp>
      <p:sp>
        <p:nvSpPr>
          <p:cNvPr id="65" name="Chevron 64">
            <a:extLst>
              <a:ext uri="{FF2B5EF4-FFF2-40B4-BE49-F238E27FC236}">
                <a16:creationId xmlns:a16="http://schemas.microsoft.com/office/drawing/2014/main" id="{FE1C224F-8F57-BBD3-6865-BBC58508CD07}"/>
              </a:ext>
            </a:extLst>
          </p:cNvPr>
          <p:cNvSpPr/>
          <p:nvPr/>
        </p:nvSpPr>
        <p:spPr>
          <a:xfrm>
            <a:off x="3627968" y="6093963"/>
            <a:ext cx="862712"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改変</a:t>
            </a:r>
          </a:p>
          <a:p>
            <a:pPr algn="ctr"/>
            <a:r>
              <a:rPr lang="en-JP" sz="1200" dirty="0">
                <a:solidFill>
                  <a:schemeClr val="bg1"/>
                </a:solidFill>
              </a:rPr>
              <a:t>並列合成</a:t>
            </a:r>
          </a:p>
        </p:txBody>
      </p:sp>
      <p:sp>
        <p:nvSpPr>
          <p:cNvPr id="66" name="Chevron 65">
            <a:extLst>
              <a:ext uri="{FF2B5EF4-FFF2-40B4-BE49-F238E27FC236}">
                <a16:creationId xmlns:a16="http://schemas.microsoft.com/office/drawing/2014/main" id="{95DE2D1A-799B-1160-578F-572E5CD31973}"/>
              </a:ext>
            </a:extLst>
          </p:cNvPr>
          <p:cNvSpPr/>
          <p:nvPr/>
        </p:nvSpPr>
        <p:spPr>
          <a:xfrm>
            <a:off x="4766461" y="6093963"/>
            <a:ext cx="771529"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200" dirty="0">
                <a:solidFill>
                  <a:schemeClr val="bg1"/>
                </a:solidFill>
              </a:rPr>
              <a:t>空間</a:t>
            </a:r>
          </a:p>
          <a:p>
            <a:pPr algn="ctr"/>
            <a:r>
              <a:rPr lang="en-JP" sz="1200" dirty="0">
                <a:solidFill>
                  <a:schemeClr val="bg1"/>
                </a:solidFill>
              </a:rPr>
              <a:t>圧縮</a:t>
            </a:r>
          </a:p>
        </p:txBody>
      </p:sp>
      <p:sp>
        <p:nvSpPr>
          <p:cNvPr id="67" name="TextBox 66">
            <a:extLst>
              <a:ext uri="{FF2B5EF4-FFF2-40B4-BE49-F238E27FC236}">
                <a16:creationId xmlns:a16="http://schemas.microsoft.com/office/drawing/2014/main" id="{74053214-4074-BA67-3764-982C47EE730A}"/>
              </a:ext>
            </a:extLst>
          </p:cNvPr>
          <p:cNvSpPr txBox="1"/>
          <p:nvPr/>
        </p:nvSpPr>
        <p:spPr>
          <a:xfrm>
            <a:off x="3280586" y="6230358"/>
            <a:ext cx="364202" cy="307777"/>
          </a:xfrm>
          <a:prstGeom prst="rect">
            <a:avLst/>
          </a:prstGeom>
          <a:noFill/>
        </p:spPr>
        <p:txBody>
          <a:bodyPr wrap="none" rtlCol="0">
            <a:spAutoFit/>
          </a:bodyPr>
          <a:lstStyle/>
          <a:p>
            <a:r>
              <a:rPr lang="en-JP" dirty="0"/>
              <a:t>＋</a:t>
            </a:r>
          </a:p>
        </p:txBody>
      </p:sp>
      <p:sp>
        <p:nvSpPr>
          <p:cNvPr id="68" name="TextBox 67">
            <a:extLst>
              <a:ext uri="{FF2B5EF4-FFF2-40B4-BE49-F238E27FC236}">
                <a16:creationId xmlns:a16="http://schemas.microsoft.com/office/drawing/2014/main" id="{0A7FB936-0973-E5B4-F3B0-E1B39308C25B}"/>
              </a:ext>
            </a:extLst>
          </p:cNvPr>
          <p:cNvSpPr txBox="1"/>
          <p:nvPr/>
        </p:nvSpPr>
        <p:spPr>
          <a:xfrm>
            <a:off x="4469739" y="6225794"/>
            <a:ext cx="364202" cy="307777"/>
          </a:xfrm>
          <a:prstGeom prst="rect">
            <a:avLst/>
          </a:prstGeom>
          <a:noFill/>
        </p:spPr>
        <p:txBody>
          <a:bodyPr wrap="none" rtlCol="0">
            <a:spAutoFit/>
          </a:bodyPr>
          <a:lstStyle/>
          <a:p>
            <a:r>
              <a:rPr lang="en-JP" dirty="0"/>
              <a:t>＋</a:t>
            </a:r>
          </a:p>
        </p:txBody>
      </p:sp>
      <p:sp>
        <p:nvSpPr>
          <p:cNvPr id="69" name="Equal 68">
            <a:extLst>
              <a:ext uri="{FF2B5EF4-FFF2-40B4-BE49-F238E27FC236}">
                <a16:creationId xmlns:a16="http://schemas.microsoft.com/office/drawing/2014/main" id="{75CDE890-F804-A34D-1B95-3508440DC523}"/>
              </a:ext>
            </a:extLst>
          </p:cNvPr>
          <p:cNvSpPr/>
          <p:nvPr/>
        </p:nvSpPr>
        <p:spPr>
          <a:xfrm rot="5400000">
            <a:off x="3799378" y="5585819"/>
            <a:ext cx="411653" cy="396721"/>
          </a:xfrm>
          <a:prstGeom prst="mathEqual">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2" name="&quot;No&quot; Symbol 71">
            <a:extLst>
              <a:ext uri="{FF2B5EF4-FFF2-40B4-BE49-F238E27FC236}">
                <a16:creationId xmlns:a16="http://schemas.microsoft.com/office/drawing/2014/main" id="{2900ED7B-41EE-560F-CEB9-A880B73D281E}"/>
              </a:ext>
            </a:extLst>
          </p:cNvPr>
          <p:cNvSpPr/>
          <p:nvPr/>
        </p:nvSpPr>
        <p:spPr>
          <a:xfrm>
            <a:off x="4013163" y="3763232"/>
            <a:ext cx="399813" cy="399813"/>
          </a:xfrm>
          <a:prstGeom prst="noSmoking">
            <a:avLst>
              <a:gd name="adj" fmla="val 172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3" name="&quot;No&quot; Symbol 72">
            <a:extLst>
              <a:ext uri="{FF2B5EF4-FFF2-40B4-BE49-F238E27FC236}">
                <a16:creationId xmlns:a16="http://schemas.microsoft.com/office/drawing/2014/main" id="{CA923128-A358-1941-8B6F-16279FCE7417}"/>
              </a:ext>
            </a:extLst>
          </p:cNvPr>
          <p:cNvSpPr/>
          <p:nvPr/>
        </p:nvSpPr>
        <p:spPr>
          <a:xfrm>
            <a:off x="2985762" y="3763232"/>
            <a:ext cx="399813" cy="399813"/>
          </a:xfrm>
          <a:prstGeom prst="noSmoking">
            <a:avLst>
              <a:gd name="adj" fmla="val 1725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74" name="TextBox 73">
            <a:extLst>
              <a:ext uri="{FF2B5EF4-FFF2-40B4-BE49-F238E27FC236}">
                <a16:creationId xmlns:a16="http://schemas.microsoft.com/office/drawing/2014/main" id="{AB79691E-AF83-714A-5CB7-E766E8F08C30}"/>
              </a:ext>
            </a:extLst>
          </p:cNvPr>
          <p:cNvSpPr txBox="1"/>
          <p:nvPr/>
        </p:nvSpPr>
        <p:spPr>
          <a:xfrm>
            <a:off x="5652191" y="6394916"/>
            <a:ext cx="2031325" cy="369332"/>
          </a:xfrm>
          <a:prstGeom prst="rect">
            <a:avLst/>
          </a:prstGeom>
          <a:noFill/>
        </p:spPr>
        <p:txBody>
          <a:bodyPr wrap="none" rtlCol="0">
            <a:spAutoFit/>
          </a:bodyPr>
          <a:lstStyle/>
          <a:p>
            <a:r>
              <a:rPr lang="en-JP" sz="1800" dirty="0"/>
              <a:t>３つを一括で実行</a:t>
            </a:r>
          </a:p>
        </p:txBody>
      </p:sp>
    </p:spTree>
    <p:extLst>
      <p:ext uri="{BB962C8B-B14F-4D97-AF65-F5344CB8AC3E}">
        <p14:creationId xmlns:p14="http://schemas.microsoft.com/office/powerpoint/2010/main" val="1153894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44</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段階的な安全性分析</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JP" sz="2400">
                <a:solidFill>
                  <a:schemeClr val="tx1"/>
                </a:solidFill>
                <a:latin typeface="Lato" panose="020F0502020204030203" pitchFamily="34" charset="0"/>
                <a:cs typeface="Lato" panose="020F0502020204030203" pitchFamily="34" charset="0"/>
              </a:rPr>
              <a:t>他の</a:t>
            </a:r>
            <a:r>
              <a:rPr lang="ja-JP" altLang="en-US" sz="2400">
                <a:solidFill>
                  <a:schemeClr val="tx1"/>
                </a:solidFill>
                <a:latin typeface="Lato" panose="020F0502020204030203" pitchFamily="34" charset="0"/>
                <a:cs typeface="Lato" panose="020F0502020204030203" pitchFamily="34" charset="0"/>
              </a:rPr>
              <a:t>計算空間が大きくなる安全性の分析のために，</a:t>
            </a:r>
            <a:br>
              <a:rPr lang="en-US" altLang="ja-JP" sz="2400" dirty="0">
                <a:solidFill>
                  <a:schemeClr val="tx1"/>
                </a:solidFill>
                <a:latin typeface="Lato" panose="020F0502020204030203" pitchFamily="34" charset="0"/>
                <a:cs typeface="Lato" panose="020F0502020204030203" pitchFamily="34" charset="0"/>
              </a:rPr>
            </a:br>
            <a:r>
              <a:rPr lang="en-US" altLang="ja-JP" sz="2400" dirty="0">
                <a:solidFill>
                  <a:schemeClr val="tx1"/>
                </a:solidFill>
                <a:latin typeface="Lato" panose="020F0502020204030203" pitchFamily="34" charset="0"/>
                <a:cs typeface="Lato" panose="020F0502020204030203" pitchFamily="34" charset="0"/>
              </a:rPr>
              <a:t>DCS</a:t>
            </a:r>
            <a:r>
              <a:rPr lang="ja-JP" altLang="en-US" sz="2400">
                <a:solidFill>
                  <a:schemeClr val="tx1"/>
                </a:solidFill>
                <a:latin typeface="Lato" panose="020F0502020204030203" pitchFamily="34" charset="0"/>
                <a:cs typeface="Lato" panose="020F0502020204030203" pitchFamily="34" charset="0"/>
              </a:rPr>
              <a:t>を使って予め他の</a:t>
            </a:r>
            <a:r>
              <a:rPr lang="ja-JP" altLang="en-JP" sz="2400">
                <a:solidFill>
                  <a:schemeClr val="tx1"/>
                </a:solidFill>
                <a:latin typeface="Lato" panose="020F0502020204030203" pitchFamily="34" charset="0"/>
                <a:cs typeface="Lato" panose="020F0502020204030203" pitchFamily="34" charset="0"/>
              </a:rPr>
              <a:t>安全性を違反</a:t>
            </a:r>
            <a:r>
              <a:rPr lang="ja-JP" altLang="en-US" sz="2400">
                <a:solidFill>
                  <a:schemeClr val="tx1"/>
                </a:solidFill>
                <a:latin typeface="Lato" panose="020F0502020204030203" pitchFamily="34" charset="0"/>
                <a:cs typeface="Lato" panose="020F0502020204030203" pitchFamily="34" charset="0"/>
              </a:rPr>
              <a:t>する状態を削除しておく</a:t>
            </a:r>
            <a:endParaRPr lang="en-US" altLang="ja-JP" sz="2400" dirty="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50000"/>
                  </a:schemeClr>
                </a:solidFill>
                <a:latin typeface="Lato" panose="020F0502020204030203" pitchFamily="34" charset="0"/>
                <a:cs typeface="Lato" panose="020F0502020204030203" pitchFamily="34" charset="0"/>
              </a:rPr>
              <a:t>部分制御器：部分制御器合成の出力</a:t>
            </a:r>
            <a:endParaRPr lang="en-US" altLang="ja-JP" sz="2400" i="0" dirty="0">
              <a:solidFill>
                <a:schemeClr val="tx2">
                  <a:lumMod val="50000"/>
                </a:schemeClr>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部分制御器合成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B1F6D4B9-9983-12ED-48A0-245C6683564B}"/>
              </a:ext>
            </a:extLst>
          </p:cNvPr>
          <p:cNvSpPr/>
          <p:nvPr/>
        </p:nvSpPr>
        <p:spPr>
          <a:xfrm>
            <a:off x="3776509" y="4234993"/>
            <a:ext cx="3657976" cy="2164814"/>
          </a:xfrm>
          <a:prstGeom prst="roundRect">
            <a:avLst>
              <a:gd name="adj" fmla="val 8507"/>
            </a:avLst>
          </a:prstGeom>
          <a:solidFill>
            <a:srgbClr val="FF9715">
              <a:alpha val="5308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DDC03784-F319-9242-978B-CB505D444D6E}"/>
              </a:ext>
            </a:extLst>
          </p:cNvPr>
          <p:cNvSpPr/>
          <p:nvPr/>
        </p:nvSpPr>
        <p:spPr>
          <a:xfrm>
            <a:off x="1576689" y="5210364"/>
            <a:ext cx="3471665" cy="1120110"/>
          </a:xfrm>
          <a:prstGeom prst="roundRect">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6E331130-50BA-2A70-D391-EDDB0CF49B3D}"/>
              </a:ext>
            </a:extLst>
          </p:cNvPr>
          <p:cNvSpPr/>
          <p:nvPr/>
        </p:nvSpPr>
        <p:spPr>
          <a:xfrm>
            <a:off x="2900339" y="5458840"/>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8" name="Rounded Rectangle 7">
            <a:extLst>
              <a:ext uri="{FF2B5EF4-FFF2-40B4-BE49-F238E27FC236}">
                <a16:creationId xmlns:a16="http://schemas.microsoft.com/office/drawing/2014/main" id="{1EED704E-3F2E-CAF2-0F54-815789BF6869}"/>
              </a:ext>
            </a:extLst>
          </p:cNvPr>
          <p:cNvSpPr/>
          <p:nvPr/>
        </p:nvSpPr>
        <p:spPr>
          <a:xfrm>
            <a:off x="1719887" y="5817287"/>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9" name="Rounded Rectangle 8">
            <a:extLst>
              <a:ext uri="{FF2B5EF4-FFF2-40B4-BE49-F238E27FC236}">
                <a16:creationId xmlns:a16="http://schemas.microsoft.com/office/drawing/2014/main" id="{7D835DF9-3CF3-2A42-016E-3B52F024DAF8}"/>
              </a:ext>
            </a:extLst>
          </p:cNvPr>
          <p:cNvSpPr/>
          <p:nvPr/>
        </p:nvSpPr>
        <p:spPr>
          <a:xfrm>
            <a:off x="1719887" y="5413186"/>
            <a:ext cx="10483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監視モデル1</a:t>
            </a:r>
            <a:endParaRPr lang="en-JP" sz="1200" dirty="0">
              <a:solidFill>
                <a:schemeClr val="tx1"/>
              </a:solidFill>
            </a:endParaRPr>
          </a:p>
        </p:txBody>
      </p:sp>
      <p:cxnSp>
        <p:nvCxnSpPr>
          <p:cNvPr id="10" name="Elbow Connector 9">
            <a:extLst>
              <a:ext uri="{FF2B5EF4-FFF2-40B4-BE49-F238E27FC236}">
                <a16:creationId xmlns:a16="http://schemas.microsoft.com/office/drawing/2014/main" id="{F0CB5399-15C5-89D8-20C4-A9EF77EBB2BA}"/>
              </a:ext>
            </a:extLst>
          </p:cNvPr>
          <p:cNvCxnSpPr>
            <a:cxnSpLocks/>
            <a:stCxn id="8" idx="3"/>
            <a:endCxn id="7" idx="1"/>
          </p:cNvCxnSpPr>
          <p:nvPr/>
        </p:nvCxnSpPr>
        <p:spPr>
          <a:xfrm flipV="1">
            <a:off x="2768256" y="5800810"/>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C9DE48-5519-701E-BA80-65A0BDFDAA93}"/>
              </a:ext>
            </a:extLst>
          </p:cNvPr>
          <p:cNvCxnSpPr>
            <a:cxnSpLocks/>
            <a:stCxn id="7" idx="3"/>
          </p:cNvCxnSpPr>
          <p:nvPr/>
        </p:nvCxnSpPr>
        <p:spPr>
          <a:xfrm>
            <a:off x="3891608" y="5800810"/>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EA2E47A-E411-7631-30E8-A5C777D9EBAC}"/>
              </a:ext>
            </a:extLst>
          </p:cNvPr>
          <p:cNvCxnSpPr>
            <a:cxnSpLocks/>
            <a:stCxn id="9" idx="3"/>
            <a:endCxn id="7" idx="1"/>
          </p:cNvCxnSpPr>
          <p:nvPr/>
        </p:nvCxnSpPr>
        <p:spPr>
          <a:xfrm>
            <a:off x="2768255" y="5585691"/>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50D3333-1C4D-9751-2EB2-A3B8A00C4771}"/>
              </a:ext>
            </a:extLst>
          </p:cNvPr>
          <p:cNvSpPr/>
          <p:nvPr/>
        </p:nvSpPr>
        <p:spPr>
          <a:xfrm>
            <a:off x="3999918" y="5578278"/>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22" name="Rounded Rectangle 21">
            <a:extLst>
              <a:ext uri="{FF2B5EF4-FFF2-40B4-BE49-F238E27FC236}">
                <a16:creationId xmlns:a16="http://schemas.microsoft.com/office/drawing/2014/main" id="{AEDBBED7-2171-78E3-58DD-0204A54BFAF2}"/>
              </a:ext>
            </a:extLst>
          </p:cNvPr>
          <p:cNvSpPr/>
          <p:nvPr/>
        </p:nvSpPr>
        <p:spPr>
          <a:xfrm>
            <a:off x="3906957" y="4402849"/>
            <a:ext cx="1048368"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監視モデル</a:t>
            </a:r>
            <a:r>
              <a:rPr lang="en-US" altLang="ja-JP" sz="1050" dirty="0">
                <a:solidFill>
                  <a:schemeClr val="tx1"/>
                </a:solidFill>
              </a:rPr>
              <a:t>2</a:t>
            </a:r>
            <a:endParaRPr lang="en-JP" sz="1050" dirty="0">
              <a:solidFill>
                <a:schemeClr val="tx1"/>
              </a:solidFill>
            </a:endParaRPr>
          </a:p>
        </p:txBody>
      </p:sp>
      <p:sp>
        <p:nvSpPr>
          <p:cNvPr id="23" name="Chevron 22">
            <a:extLst>
              <a:ext uri="{FF2B5EF4-FFF2-40B4-BE49-F238E27FC236}">
                <a16:creationId xmlns:a16="http://schemas.microsoft.com/office/drawing/2014/main" id="{48A9F46D-D298-F0FB-86BD-A4AFADB2C75B}"/>
              </a:ext>
            </a:extLst>
          </p:cNvPr>
          <p:cNvSpPr/>
          <p:nvPr/>
        </p:nvSpPr>
        <p:spPr>
          <a:xfrm>
            <a:off x="5337493" y="5452876"/>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4" name="Elbow Connector 23">
            <a:extLst>
              <a:ext uri="{FF2B5EF4-FFF2-40B4-BE49-F238E27FC236}">
                <a16:creationId xmlns:a16="http://schemas.microsoft.com/office/drawing/2014/main" id="{180E5DF5-49B4-7BFE-68BB-61CC3F1D85C6}"/>
              </a:ext>
            </a:extLst>
          </p:cNvPr>
          <p:cNvCxnSpPr>
            <a:cxnSpLocks/>
            <a:stCxn id="13" idx="3"/>
            <a:endCxn id="23" idx="1"/>
          </p:cNvCxnSpPr>
          <p:nvPr/>
        </p:nvCxnSpPr>
        <p:spPr>
          <a:xfrm flipV="1">
            <a:off x="4955325" y="5794846"/>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A059E8A-C0CE-9878-6CDA-6B1DB0C129FD}"/>
              </a:ext>
            </a:extLst>
          </p:cNvPr>
          <p:cNvCxnSpPr>
            <a:cxnSpLocks/>
            <a:stCxn id="22" idx="3"/>
            <a:endCxn id="23" idx="1"/>
          </p:cNvCxnSpPr>
          <p:nvPr/>
        </p:nvCxnSpPr>
        <p:spPr>
          <a:xfrm>
            <a:off x="4955325" y="4575354"/>
            <a:ext cx="520433" cy="12194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BE49ED76-2DED-F985-729C-BA45E631C114}"/>
              </a:ext>
            </a:extLst>
          </p:cNvPr>
          <p:cNvSpPr/>
          <p:nvPr/>
        </p:nvSpPr>
        <p:spPr>
          <a:xfrm>
            <a:off x="6532516" y="5578277"/>
            <a:ext cx="819969"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58D82822-7623-1C97-02CE-81A57EF1B98B}"/>
              </a:ext>
            </a:extLst>
          </p:cNvPr>
          <p:cNvCxnSpPr>
            <a:cxnSpLocks/>
            <a:stCxn id="23" idx="3"/>
            <a:endCxn id="27" idx="1"/>
          </p:cNvCxnSpPr>
          <p:nvPr/>
        </p:nvCxnSpPr>
        <p:spPr>
          <a:xfrm>
            <a:off x="6328762" y="5794846"/>
            <a:ext cx="20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2CDF72E-EE58-B3A0-F9A3-47379A38EC43}"/>
              </a:ext>
            </a:extLst>
          </p:cNvPr>
          <p:cNvSpPr/>
          <p:nvPr/>
        </p:nvSpPr>
        <p:spPr>
          <a:xfrm>
            <a:off x="3918437" y="4801351"/>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cxnSp>
        <p:nvCxnSpPr>
          <p:cNvPr id="15" name="Elbow Connector 14">
            <a:extLst>
              <a:ext uri="{FF2B5EF4-FFF2-40B4-BE49-F238E27FC236}">
                <a16:creationId xmlns:a16="http://schemas.microsoft.com/office/drawing/2014/main" id="{7250E3BA-62FD-F2AB-D3C3-537CC97A2C54}"/>
              </a:ext>
            </a:extLst>
          </p:cNvPr>
          <p:cNvCxnSpPr>
            <a:cxnSpLocks/>
            <a:stCxn id="14" idx="3"/>
            <a:endCxn id="23" idx="1"/>
          </p:cNvCxnSpPr>
          <p:nvPr/>
        </p:nvCxnSpPr>
        <p:spPr>
          <a:xfrm>
            <a:off x="4966806" y="4973856"/>
            <a:ext cx="508952" cy="8209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51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7539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2004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0753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3000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59089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59089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2524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3"/>
            <a:endCxn id="2" idx="4"/>
          </p:cNvCxnSpPr>
          <p:nvPr/>
        </p:nvCxnSpPr>
        <p:spPr>
          <a:xfrm rot="5400000">
            <a:off x="2489974" y="2991774"/>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59468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4655127"/>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4652128"/>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5</a:t>
            </a:r>
          </a:p>
        </p:txBody>
      </p:sp>
      <p:sp>
        <p:nvSpPr>
          <p:cNvPr id="29" name="Oval 28">
            <a:extLst>
              <a:ext uri="{FF2B5EF4-FFF2-40B4-BE49-F238E27FC236}">
                <a16:creationId xmlns:a16="http://schemas.microsoft.com/office/drawing/2014/main" id="{09D9E71B-CB26-8DCE-5161-1498D998C267}"/>
              </a:ext>
            </a:extLst>
          </p:cNvPr>
          <p:cNvSpPr/>
          <p:nvPr/>
        </p:nvSpPr>
        <p:spPr>
          <a:xfrm>
            <a:off x="6799381" y="3804808"/>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6</a:t>
            </a: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89230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89992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2239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3"/>
            <a:endCxn id="17" idx="4"/>
          </p:cNvCxnSpPr>
          <p:nvPr/>
        </p:nvCxnSpPr>
        <p:spPr>
          <a:xfrm rot="5400000">
            <a:off x="5455546" y="2986173"/>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14255"/>
            <a:ext cx="482798" cy="246221"/>
          </a:xfrm>
          <a:prstGeom prst="rect">
            <a:avLst/>
          </a:prstGeom>
          <a:noFill/>
        </p:spPr>
        <p:txBody>
          <a:bodyPr wrap="square" rtlCol="0">
            <a:spAutoFit/>
          </a:bodyPr>
          <a:lstStyle/>
          <a:p>
            <a:r>
              <a:rPr lang="en-US" sz="1000" b="1" dirty="0"/>
              <a:t>d</a:t>
            </a:r>
            <a:r>
              <a:rPr lang="en-JP" sz="1000" b="1" dirty="0"/>
              <a:t>eny</a:t>
            </a:r>
          </a:p>
        </p:txBody>
      </p:sp>
      <p:sp>
        <p:nvSpPr>
          <p:cNvPr id="38" name="Oval 37">
            <a:extLst>
              <a:ext uri="{FF2B5EF4-FFF2-40B4-BE49-F238E27FC236}">
                <a16:creationId xmlns:a16="http://schemas.microsoft.com/office/drawing/2014/main" id="{B24FA7FE-9791-5775-3E42-E23CDE8FE931}"/>
              </a:ext>
            </a:extLst>
          </p:cNvPr>
          <p:cNvSpPr/>
          <p:nvPr/>
        </p:nvSpPr>
        <p:spPr>
          <a:xfrm>
            <a:off x="853007" y="5544163"/>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9" name="Oval 38">
            <a:extLst>
              <a:ext uri="{FF2B5EF4-FFF2-40B4-BE49-F238E27FC236}">
                <a16:creationId xmlns:a16="http://schemas.microsoft.com/office/drawing/2014/main" id="{EED7FFB6-5FA0-9007-D705-285AB48073F0}"/>
              </a:ext>
            </a:extLst>
          </p:cNvPr>
          <p:cNvSpPr/>
          <p:nvPr/>
        </p:nvSpPr>
        <p:spPr>
          <a:xfrm>
            <a:off x="1844740" y="5553653"/>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42" name="TextBox 41">
            <a:extLst>
              <a:ext uri="{FF2B5EF4-FFF2-40B4-BE49-F238E27FC236}">
                <a16:creationId xmlns:a16="http://schemas.microsoft.com/office/drawing/2014/main" id="{23A37FCA-84F0-2F81-3544-7AB08A5B5481}"/>
              </a:ext>
            </a:extLst>
          </p:cNvPr>
          <p:cNvSpPr txBox="1"/>
          <p:nvPr/>
        </p:nvSpPr>
        <p:spPr>
          <a:xfrm>
            <a:off x="1410565" y="5378631"/>
            <a:ext cx="483301" cy="246221"/>
          </a:xfrm>
          <a:prstGeom prst="rect">
            <a:avLst/>
          </a:prstGeom>
          <a:noFill/>
        </p:spPr>
        <p:txBody>
          <a:bodyPr wrap="square" rtlCol="0">
            <a:spAutoFit/>
          </a:bodyPr>
          <a:lstStyle/>
          <a:p>
            <a:r>
              <a:rPr lang="en-US" sz="1000" b="1" dirty="0"/>
              <a:t>alert</a:t>
            </a:r>
            <a:endParaRPr lang="en-JP" sz="1000" b="1" dirty="0"/>
          </a:p>
        </p:txBody>
      </p:sp>
      <p:sp>
        <p:nvSpPr>
          <p:cNvPr id="43" name="TextBox 42">
            <a:extLst>
              <a:ext uri="{FF2B5EF4-FFF2-40B4-BE49-F238E27FC236}">
                <a16:creationId xmlns:a16="http://schemas.microsoft.com/office/drawing/2014/main" id="{880D4A74-D1E9-83D0-36BF-6BF03A818E06}"/>
              </a:ext>
            </a:extLst>
          </p:cNvPr>
          <p:cNvSpPr txBox="1"/>
          <p:nvPr/>
        </p:nvSpPr>
        <p:spPr>
          <a:xfrm>
            <a:off x="1349864" y="6070430"/>
            <a:ext cx="706959" cy="246221"/>
          </a:xfrm>
          <a:prstGeom prst="rect">
            <a:avLst/>
          </a:prstGeom>
          <a:noFill/>
        </p:spPr>
        <p:txBody>
          <a:bodyPr wrap="square" rtlCol="0">
            <a:spAutoFit/>
          </a:bodyPr>
          <a:lstStyle/>
          <a:p>
            <a:r>
              <a:rPr lang="en-US" sz="1000" b="1" dirty="0"/>
              <a:t>a</a:t>
            </a:r>
            <a:r>
              <a:rPr lang="en-JP" sz="1000" b="1" dirty="0"/>
              <a:t>ll clear</a:t>
            </a:r>
          </a:p>
        </p:txBody>
      </p:sp>
      <p:sp>
        <p:nvSpPr>
          <p:cNvPr id="44" name="TextBox 43">
            <a:extLst>
              <a:ext uri="{FF2B5EF4-FFF2-40B4-BE49-F238E27FC236}">
                <a16:creationId xmlns:a16="http://schemas.microsoft.com/office/drawing/2014/main" id="{CE289DC6-164B-1B7B-401A-63E78F0582C2}"/>
              </a:ext>
            </a:extLst>
          </p:cNvPr>
          <p:cNvSpPr txBox="1"/>
          <p:nvPr/>
        </p:nvSpPr>
        <p:spPr>
          <a:xfrm rot="16200000">
            <a:off x="241846" y="3951733"/>
            <a:ext cx="742511" cy="307777"/>
          </a:xfrm>
          <a:prstGeom prst="rect">
            <a:avLst/>
          </a:prstGeom>
          <a:noFill/>
        </p:spPr>
        <p:txBody>
          <a:bodyPr wrap="square" rtlCol="0">
            <a:spAutoFit/>
          </a:bodyPr>
          <a:lstStyle/>
          <a:p>
            <a:r>
              <a:rPr lang="en-JP" b="1" dirty="0"/>
              <a:t>ROOM</a:t>
            </a:r>
          </a:p>
        </p:txBody>
      </p:sp>
      <p:sp>
        <p:nvSpPr>
          <p:cNvPr id="45" name="TextBox 44">
            <a:extLst>
              <a:ext uri="{FF2B5EF4-FFF2-40B4-BE49-F238E27FC236}">
                <a16:creationId xmlns:a16="http://schemas.microsoft.com/office/drawing/2014/main" id="{ACBDCED4-32BF-F7C2-20E3-01919DDE6BFA}"/>
              </a:ext>
            </a:extLst>
          </p:cNvPr>
          <p:cNvSpPr txBox="1"/>
          <p:nvPr/>
        </p:nvSpPr>
        <p:spPr>
          <a:xfrm rot="16200000">
            <a:off x="217569" y="5712396"/>
            <a:ext cx="782587" cy="307777"/>
          </a:xfrm>
          <a:prstGeom prst="rect">
            <a:avLst/>
          </a:prstGeom>
          <a:noFill/>
        </p:spPr>
        <p:txBody>
          <a:bodyPr wrap="none" rtlCol="0">
            <a:spAutoFit/>
          </a:bodyPr>
          <a:lstStyle/>
          <a:p>
            <a:r>
              <a:rPr lang="en-US" b="1" dirty="0"/>
              <a:t>ALERT</a:t>
            </a:r>
            <a:endParaRPr lang="en-JP" b="1" dirty="0"/>
          </a:p>
        </p:txBody>
      </p:sp>
      <p:sp>
        <p:nvSpPr>
          <p:cNvPr id="46" name="Rectangle 45">
            <a:extLst>
              <a:ext uri="{FF2B5EF4-FFF2-40B4-BE49-F238E27FC236}">
                <a16:creationId xmlns:a16="http://schemas.microsoft.com/office/drawing/2014/main" id="{A840043F-EDC9-6A4B-5905-83FB9094A826}"/>
              </a:ext>
            </a:extLst>
          </p:cNvPr>
          <p:cNvSpPr/>
          <p:nvPr/>
        </p:nvSpPr>
        <p:spPr>
          <a:xfrm>
            <a:off x="5224311" y="5047881"/>
            <a:ext cx="3024123" cy="12309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47" name="Straight Arrow Connector 46">
            <a:extLst>
              <a:ext uri="{FF2B5EF4-FFF2-40B4-BE49-F238E27FC236}">
                <a16:creationId xmlns:a16="http://schemas.microsoft.com/office/drawing/2014/main" id="{DD2D5093-DAE8-9E28-3874-627BF53A5178}"/>
              </a:ext>
            </a:extLst>
          </p:cNvPr>
          <p:cNvCxnSpPr>
            <a:cxnSpLocks/>
          </p:cNvCxnSpPr>
          <p:nvPr/>
        </p:nvCxnSpPr>
        <p:spPr>
          <a:xfrm>
            <a:off x="5482441" y="5903527"/>
            <a:ext cx="65979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2D074C-92BB-88C7-9EC4-449B32424A1C}"/>
              </a:ext>
            </a:extLst>
          </p:cNvPr>
          <p:cNvCxnSpPr>
            <a:cxnSpLocks/>
          </p:cNvCxnSpPr>
          <p:nvPr/>
        </p:nvCxnSpPr>
        <p:spPr>
          <a:xfrm flipV="1">
            <a:off x="5465896" y="5438034"/>
            <a:ext cx="65979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1BE1F2B-955E-A526-A7FB-F389047D8ACE}"/>
              </a:ext>
            </a:extLst>
          </p:cNvPr>
          <p:cNvSpPr txBox="1"/>
          <p:nvPr/>
        </p:nvSpPr>
        <p:spPr>
          <a:xfrm>
            <a:off x="6305994" y="5284145"/>
            <a:ext cx="1620957" cy="307777"/>
          </a:xfrm>
          <a:prstGeom prst="rect">
            <a:avLst/>
          </a:prstGeom>
          <a:noFill/>
        </p:spPr>
        <p:txBody>
          <a:bodyPr wrap="none" rtlCol="0">
            <a:spAutoFit/>
          </a:bodyPr>
          <a:lstStyle/>
          <a:p>
            <a:r>
              <a:rPr lang="en-JP" dirty="0"/>
              <a:t>：制御可能な事象</a:t>
            </a:r>
          </a:p>
        </p:txBody>
      </p:sp>
      <p:sp>
        <p:nvSpPr>
          <p:cNvPr id="50" name="TextBox 49">
            <a:extLst>
              <a:ext uri="{FF2B5EF4-FFF2-40B4-BE49-F238E27FC236}">
                <a16:creationId xmlns:a16="http://schemas.microsoft.com/office/drawing/2014/main" id="{A2D865B1-B409-9B3E-046B-2211ABFA6094}"/>
              </a:ext>
            </a:extLst>
          </p:cNvPr>
          <p:cNvSpPr txBox="1"/>
          <p:nvPr/>
        </p:nvSpPr>
        <p:spPr>
          <a:xfrm>
            <a:off x="6305993" y="5692291"/>
            <a:ext cx="1800493" cy="307777"/>
          </a:xfrm>
          <a:prstGeom prst="rect">
            <a:avLst/>
          </a:prstGeom>
          <a:noFill/>
        </p:spPr>
        <p:txBody>
          <a:bodyPr wrap="none" rtlCol="0">
            <a:spAutoFit/>
          </a:bodyPr>
          <a:lstStyle/>
          <a:p>
            <a:r>
              <a:rPr lang="en-JP" dirty="0"/>
              <a:t>：制御不可能な事象</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89992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58658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58658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594687"/>
            <a:ext cx="641226" cy="246221"/>
          </a:xfrm>
          <a:prstGeom prst="rect">
            <a:avLst/>
          </a:prstGeom>
          <a:noFill/>
        </p:spPr>
        <p:txBody>
          <a:bodyPr wrap="square" rtlCol="0">
            <a:spAutoFit/>
          </a:bodyPr>
          <a:lstStyle/>
          <a:p>
            <a:r>
              <a:rPr lang="en-US" sz="1000" b="1" dirty="0"/>
              <a:t>a</a:t>
            </a:r>
            <a:r>
              <a:rPr lang="en-JP" sz="1000" b="1" dirty="0"/>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7</a:t>
            </a: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89230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1477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58496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03036"/>
            <a:ext cx="482798" cy="246221"/>
          </a:xfrm>
          <a:prstGeom prst="rect">
            <a:avLst/>
          </a:prstGeom>
          <a:noFill/>
        </p:spPr>
        <p:txBody>
          <a:bodyPr wrap="square" rtlCol="0">
            <a:spAutoFit/>
          </a:bodyPr>
          <a:lstStyle/>
          <a:p>
            <a:r>
              <a:rPr lang="en-US" sz="1000" b="1" dirty="0"/>
              <a:t>d</a:t>
            </a:r>
            <a:r>
              <a:rPr lang="en-JP" sz="1000" b="1" dirty="0"/>
              <a:t>eny</a:t>
            </a:r>
          </a:p>
        </p:txBody>
      </p:sp>
      <p:cxnSp>
        <p:nvCxnSpPr>
          <p:cNvPr id="79" name="Straight Arrow Connector 78">
            <a:extLst>
              <a:ext uri="{FF2B5EF4-FFF2-40B4-BE49-F238E27FC236}">
                <a16:creationId xmlns:a16="http://schemas.microsoft.com/office/drawing/2014/main" id="{BA30D0C8-EB08-54BF-53D6-9DEE7ED09264}"/>
              </a:ext>
            </a:extLst>
          </p:cNvPr>
          <p:cNvCxnSpPr>
            <a:cxnSpLocks/>
            <a:stCxn id="38" idx="7"/>
            <a:endCxn id="39" idx="1"/>
          </p:cNvCxnSpPr>
          <p:nvPr/>
        </p:nvCxnSpPr>
        <p:spPr>
          <a:xfrm>
            <a:off x="1362976" y="5631660"/>
            <a:ext cx="569261"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646A34F-8832-8507-E49D-227190ADB841}"/>
              </a:ext>
            </a:extLst>
          </p:cNvPr>
          <p:cNvCxnSpPr>
            <a:cxnSpLocks/>
            <a:stCxn id="39" idx="3"/>
            <a:endCxn id="38" idx="5"/>
          </p:cNvCxnSpPr>
          <p:nvPr/>
        </p:nvCxnSpPr>
        <p:spPr>
          <a:xfrm flipH="1" flipV="1">
            <a:off x="1362976" y="6054132"/>
            <a:ext cx="569261"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114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7539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2004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0753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3000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59089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59089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2524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3"/>
            <a:endCxn id="2" idx="4"/>
          </p:cNvCxnSpPr>
          <p:nvPr/>
        </p:nvCxnSpPr>
        <p:spPr>
          <a:xfrm rot="5400000">
            <a:off x="2489974" y="2991774"/>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59468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4655127"/>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2239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14255"/>
            <a:ext cx="482798" cy="246221"/>
          </a:xfrm>
          <a:prstGeom prst="rect">
            <a:avLst/>
          </a:prstGeom>
          <a:noFill/>
        </p:spPr>
        <p:txBody>
          <a:bodyPr wrap="square" rtlCol="0">
            <a:spAutoFit/>
          </a:bodyPr>
          <a:lstStyle/>
          <a:p>
            <a:r>
              <a:rPr lang="en-US" sz="1000" b="1" dirty="0"/>
              <a:t>d</a:t>
            </a:r>
            <a:r>
              <a:rPr lang="en-JP" sz="1000" b="1" dirty="0"/>
              <a:t>eny</a:t>
            </a:r>
          </a:p>
        </p:txBody>
      </p:sp>
      <p:sp>
        <p:nvSpPr>
          <p:cNvPr id="38" name="Oval 37">
            <a:extLst>
              <a:ext uri="{FF2B5EF4-FFF2-40B4-BE49-F238E27FC236}">
                <a16:creationId xmlns:a16="http://schemas.microsoft.com/office/drawing/2014/main" id="{B24FA7FE-9791-5775-3E42-E23CDE8FE931}"/>
              </a:ext>
            </a:extLst>
          </p:cNvPr>
          <p:cNvSpPr/>
          <p:nvPr/>
        </p:nvSpPr>
        <p:spPr>
          <a:xfrm>
            <a:off x="853007" y="5544163"/>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9" name="Oval 38">
            <a:extLst>
              <a:ext uri="{FF2B5EF4-FFF2-40B4-BE49-F238E27FC236}">
                <a16:creationId xmlns:a16="http://schemas.microsoft.com/office/drawing/2014/main" id="{EED7FFB6-5FA0-9007-D705-285AB48073F0}"/>
              </a:ext>
            </a:extLst>
          </p:cNvPr>
          <p:cNvSpPr/>
          <p:nvPr/>
        </p:nvSpPr>
        <p:spPr>
          <a:xfrm>
            <a:off x="1844740" y="5553653"/>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42" name="TextBox 41">
            <a:extLst>
              <a:ext uri="{FF2B5EF4-FFF2-40B4-BE49-F238E27FC236}">
                <a16:creationId xmlns:a16="http://schemas.microsoft.com/office/drawing/2014/main" id="{23A37FCA-84F0-2F81-3544-7AB08A5B5481}"/>
              </a:ext>
            </a:extLst>
          </p:cNvPr>
          <p:cNvSpPr txBox="1"/>
          <p:nvPr/>
        </p:nvSpPr>
        <p:spPr>
          <a:xfrm>
            <a:off x="1410565" y="5378631"/>
            <a:ext cx="483301" cy="246221"/>
          </a:xfrm>
          <a:prstGeom prst="rect">
            <a:avLst/>
          </a:prstGeom>
          <a:noFill/>
        </p:spPr>
        <p:txBody>
          <a:bodyPr wrap="square" rtlCol="0">
            <a:spAutoFit/>
          </a:bodyPr>
          <a:lstStyle/>
          <a:p>
            <a:r>
              <a:rPr lang="en-US" sz="1000" b="1" dirty="0"/>
              <a:t>alert</a:t>
            </a:r>
            <a:endParaRPr lang="en-JP" sz="1000" b="1" dirty="0"/>
          </a:p>
        </p:txBody>
      </p:sp>
      <p:sp>
        <p:nvSpPr>
          <p:cNvPr id="43" name="TextBox 42">
            <a:extLst>
              <a:ext uri="{FF2B5EF4-FFF2-40B4-BE49-F238E27FC236}">
                <a16:creationId xmlns:a16="http://schemas.microsoft.com/office/drawing/2014/main" id="{880D4A74-D1E9-83D0-36BF-6BF03A818E06}"/>
              </a:ext>
            </a:extLst>
          </p:cNvPr>
          <p:cNvSpPr txBox="1"/>
          <p:nvPr/>
        </p:nvSpPr>
        <p:spPr>
          <a:xfrm>
            <a:off x="1349864" y="6070430"/>
            <a:ext cx="706959" cy="246221"/>
          </a:xfrm>
          <a:prstGeom prst="rect">
            <a:avLst/>
          </a:prstGeom>
          <a:noFill/>
        </p:spPr>
        <p:txBody>
          <a:bodyPr wrap="square" rtlCol="0">
            <a:spAutoFit/>
          </a:bodyPr>
          <a:lstStyle/>
          <a:p>
            <a:r>
              <a:rPr lang="en-US" sz="1000" b="1" dirty="0"/>
              <a:t>a</a:t>
            </a:r>
            <a:r>
              <a:rPr lang="en-JP" sz="1000" b="1" dirty="0"/>
              <a:t>ll clear</a:t>
            </a:r>
          </a:p>
        </p:txBody>
      </p:sp>
      <p:sp>
        <p:nvSpPr>
          <p:cNvPr id="44" name="TextBox 43">
            <a:extLst>
              <a:ext uri="{FF2B5EF4-FFF2-40B4-BE49-F238E27FC236}">
                <a16:creationId xmlns:a16="http://schemas.microsoft.com/office/drawing/2014/main" id="{CE289DC6-164B-1B7B-401A-63E78F0582C2}"/>
              </a:ext>
            </a:extLst>
          </p:cNvPr>
          <p:cNvSpPr txBox="1"/>
          <p:nvPr/>
        </p:nvSpPr>
        <p:spPr>
          <a:xfrm rot="16200000">
            <a:off x="241846" y="3951733"/>
            <a:ext cx="742511" cy="307777"/>
          </a:xfrm>
          <a:prstGeom prst="rect">
            <a:avLst/>
          </a:prstGeom>
          <a:noFill/>
        </p:spPr>
        <p:txBody>
          <a:bodyPr wrap="square" rtlCol="0">
            <a:spAutoFit/>
          </a:bodyPr>
          <a:lstStyle/>
          <a:p>
            <a:r>
              <a:rPr lang="en-JP" b="1" dirty="0"/>
              <a:t>ROOM</a:t>
            </a:r>
          </a:p>
        </p:txBody>
      </p:sp>
      <p:sp>
        <p:nvSpPr>
          <p:cNvPr id="45" name="TextBox 44">
            <a:extLst>
              <a:ext uri="{FF2B5EF4-FFF2-40B4-BE49-F238E27FC236}">
                <a16:creationId xmlns:a16="http://schemas.microsoft.com/office/drawing/2014/main" id="{ACBDCED4-32BF-F7C2-20E3-01919DDE6BFA}"/>
              </a:ext>
            </a:extLst>
          </p:cNvPr>
          <p:cNvSpPr txBox="1"/>
          <p:nvPr/>
        </p:nvSpPr>
        <p:spPr>
          <a:xfrm rot="16200000">
            <a:off x="217569" y="5712396"/>
            <a:ext cx="782587" cy="307777"/>
          </a:xfrm>
          <a:prstGeom prst="rect">
            <a:avLst/>
          </a:prstGeom>
          <a:noFill/>
        </p:spPr>
        <p:txBody>
          <a:bodyPr wrap="none" rtlCol="0">
            <a:spAutoFit/>
          </a:bodyPr>
          <a:lstStyle/>
          <a:p>
            <a:r>
              <a:rPr lang="en-US" b="1" dirty="0"/>
              <a:t>ALERT</a:t>
            </a:r>
            <a:endParaRPr lang="en-JP" b="1" dirty="0"/>
          </a:p>
        </p:txBody>
      </p:sp>
      <p:sp>
        <p:nvSpPr>
          <p:cNvPr id="46" name="Rectangle 45">
            <a:extLst>
              <a:ext uri="{FF2B5EF4-FFF2-40B4-BE49-F238E27FC236}">
                <a16:creationId xmlns:a16="http://schemas.microsoft.com/office/drawing/2014/main" id="{A840043F-EDC9-6A4B-5905-83FB9094A826}"/>
              </a:ext>
            </a:extLst>
          </p:cNvPr>
          <p:cNvSpPr/>
          <p:nvPr/>
        </p:nvSpPr>
        <p:spPr>
          <a:xfrm>
            <a:off x="5224311" y="5047881"/>
            <a:ext cx="3024123" cy="12309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47" name="Straight Arrow Connector 46">
            <a:extLst>
              <a:ext uri="{FF2B5EF4-FFF2-40B4-BE49-F238E27FC236}">
                <a16:creationId xmlns:a16="http://schemas.microsoft.com/office/drawing/2014/main" id="{DD2D5093-DAE8-9E28-3874-627BF53A5178}"/>
              </a:ext>
            </a:extLst>
          </p:cNvPr>
          <p:cNvCxnSpPr>
            <a:cxnSpLocks/>
          </p:cNvCxnSpPr>
          <p:nvPr/>
        </p:nvCxnSpPr>
        <p:spPr>
          <a:xfrm>
            <a:off x="5482441" y="5903527"/>
            <a:ext cx="65979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2D074C-92BB-88C7-9EC4-449B32424A1C}"/>
              </a:ext>
            </a:extLst>
          </p:cNvPr>
          <p:cNvCxnSpPr>
            <a:cxnSpLocks/>
          </p:cNvCxnSpPr>
          <p:nvPr/>
        </p:nvCxnSpPr>
        <p:spPr>
          <a:xfrm flipV="1">
            <a:off x="5465896" y="5438034"/>
            <a:ext cx="65979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1BE1F2B-955E-A526-A7FB-F389047D8ACE}"/>
              </a:ext>
            </a:extLst>
          </p:cNvPr>
          <p:cNvSpPr txBox="1"/>
          <p:nvPr/>
        </p:nvSpPr>
        <p:spPr>
          <a:xfrm>
            <a:off x="6305994" y="5284145"/>
            <a:ext cx="1620957" cy="307777"/>
          </a:xfrm>
          <a:prstGeom prst="rect">
            <a:avLst/>
          </a:prstGeom>
          <a:noFill/>
        </p:spPr>
        <p:txBody>
          <a:bodyPr wrap="none" rtlCol="0">
            <a:spAutoFit/>
          </a:bodyPr>
          <a:lstStyle/>
          <a:p>
            <a:r>
              <a:rPr lang="en-JP" dirty="0"/>
              <a:t>：制御可能な事象</a:t>
            </a:r>
          </a:p>
        </p:txBody>
      </p:sp>
      <p:sp>
        <p:nvSpPr>
          <p:cNvPr id="50" name="TextBox 49">
            <a:extLst>
              <a:ext uri="{FF2B5EF4-FFF2-40B4-BE49-F238E27FC236}">
                <a16:creationId xmlns:a16="http://schemas.microsoft.com/office/drawing/2014/main" id="{A2D865B1-B409-9B3E-046B-2211ABFA6094}"/>
              </a:ext>
            </a:extLst>
          </p:cNvPr>
          <p:cNvSpPr txBox="1"/>
          <p:nvPr/>
        </p:nvSpPr>
        <p:spPr>
          <a:xfrm>
            <a:off x="6305993" y="5692291"/>
            <a:ext cx="1800493" cy="307777"/>
          </a:xfrm>
          <a:prstGeom prst="rect">
            <a:avLst/>
          </a:prstGeom>
          <a:noFill/>
        </p:spPr>
        <p:txBody>
          <a:bodyPr wrap="none" rtlCol="0">
            <a:spAutoFit/>
          </a:bodyPr>
          <a:lstStyle/>
          <a:p>
            <a:r>
              <a:rPr lang="en-JP" dirty="0"/>
              <a:t>：制御不可能な事象</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89992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586586"/>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79" name="Straight Arrow Connector 78">
            <a:extLst>
              <a:ext uri="{FF2B5EF4-FFF2-40B4-BE49-F238E27FC236}">
                <a16:creationId xmlns:a16="http://schemas.microsoft.com/office/drawing/2014/main" id="{BA30D0C8-EB08-54BF-53D6-9DEE7ED09264}"/>
              </a:ext>
            </a:extLst>
          </p:cNvPr>
          <p:cNvCxnSpPr>
            <a:cxnSpLocks/>
            <a:stCxn id="38" idx="7"/>
            <a:endCxn id="39" idx="1"/>
          </p:cNvCxnSpPr>
          <p:nvPr/>
        </p:nvCxnSpPr>
        <p:spPr>
          <a:xfrm>
            <a:off x="1362976" y="5631660"/>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646A34F-8832-8507-E49D-227190ADB841}"/>
              </a:ext>
            </a:extLst>
          </p:cNvPr>
          <p:cNvCxnSpPr>
            <a:cxnSpLocks/>
            <a:stCxn id="39" idx="3"/>
            <a:endCxn id="38" idx="5"/>
          </p:cNvCxnSpPr>
          <p:nvPr/>
        </p:nvCxnSpPr>
        <p:spPr>
          <a:xfrm flipH="1" flipV="1">
            <a:off x="1362976" y="6054132"/>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87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3340761"/>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p:txBody>
      </p:sp>
      <p:sp>
        <p:nvSpPr>
          <p:cNvPr id="29" name="Oval 28">
            <a:extLst>
              <a:ext uri="{FF2B5EF4-FFF2-40B4-BE49-F238E27FC236}">
                <a16:creationId xmlns:a16="http://schemas.microsoft.com/office/drawing/2014/main" id="{09D9E71B-CB26-8DCE-5161-1498D998C267}"/>
              </a:ext>
            </a:extLst>
          </p:cNvPr>
          <p:cNvSpPr/>
          <p:nvPr/>
        </p:nvSpPr>
        <p:spPr>
          <a:xfrm>
            <a:off x="6799381" y="3822928"/>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6,0</a:t>
            </a: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1"/>
            <a:endCxn id="17" idx="0"/>
          </p:cNvCxnSpPr>
          <p:nvPr/>
        </p:nvCxnSpPr>
        <p:spPr>
          <a:xfrm rot="16200000" flipV="1">
            <a:off x="5470778" y="2494324"/>
            <a:ext cx="72265" cy="2759937"/>
          </a:xfrm>
          <a:prstGeom prst="bentConnector3">
            <a:avLst>
              <a:gd name="adj1" fmla="val 437414"/>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612807"/>
            <a:ext cx="641226" cy="246221"/>
          </a:xfrm>
          <a:prstGeom prst="rect">
            <a:avLst/>
          </a:prstGeom>
          <a:noFill/>
        </p:spPr>
        <p:txBody>
          <a:bodyPr wrap="square" rtlCol="0">
            <a:spAutoFit/>
          </a:bodyPr>
          <a:lstStyle/>
          <a:p>
            <a:r>
              <a:rPr lang="en-US" sz="1000" b="1" dirty="0"/>
              <a:t>a</a:t>
            </a:r>
            <a:r>
              <a:rPr lang="en-JP" sz="1000" b="1" dirty="0"/>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7,0</a:t>
            </a: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3289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60308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21156"/>
            <a:ext cx="482798" cy="246221"/>
          </a:xfrm>
          <a:prstGeom prst="rect">
            <a:avLst/>
          </a:prstGeom>
          <a:noFill/>
        </p:spPr>
        <p:txBody>
          <a:bodyPr wrap="square" rtlCol="0">
            <a:spAutoFit/>
          </a:bodyPr>
          <a:lstStyle/>
          <a:p>
            <a:r>
              <a:rPr lang="en-US" sz="1000" b="1" dirty="0"/>
              <a:t>d</a:t>
            </a:r>
            <a:r>
              <a:rPr lang="en-JP" sz="1000" b="1" dirty="0"/>
              <a:t>eny</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0" name="TextBox 59">
            <a:extLst>
              <a:ext uri="{FF2B5EF4-FFF2-40B4-BE49-F238E27FC236}">
                <a16:creationId xmlns:a16="http://schemas.microsoft.com/office/drawing/2014/main" id="{599EC613-0CD5-55CF-3ADE-56458BA4FB48}"/>
              </a:ext>
            </a:extLst>
          </p:cNvPr>
          <p:cNvSpPr txBox="1"/>
          <p:nvPr/>
        </p:nvSpPr>
        <p:spPr>
          <a:xfrm>
            <a:off x="5324243" y="6258434"/>
            <a:ext cx="683248" cy="246221"/>
          </a:xfrm>
          <a:prstGeom prst="rect">
            <a:avLst/>
          </a:prstGeom>
          <a:noFill/>
        </p:spPr>
        <p:txBody>
          <a:bodyPr wrap="square" rtlCol="0">
            <a:spAutoFit/>
          </a:bodyPr>
          <a:lstStyle/>
          <a:p>
            <a:r>
              <a:rPr lang="en-US" sz="1000" b="1" dirty="0"/>
              <a:t>leave</a:t>
            </a:r>
            <a:r>
              <a:rPr lang="en-JP" sz="1000" b="1" dirty="0"/>
              <a:t>.1</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p:txBody>
      </p:sp>
      <p:sp>
        <p:nvSpPr>
          <p:cNvPr id="62" name="Oval 61">
            <a:extLst>
              <a:ext uri="{FF2B5EF4-FFF2-40B4-BE49-F238E27FC236}">
                <a16:creationId xmlns:a16="http://schemas.microsoft.com/office/drawing/2014/main" id="{E8D2AD57-A27A-06D6-9AC8-84FF3402C8BF}"/>
              </a:ext>
            </a:extLst>
          </p:cNvPr>
          <p:cNvSpPr/>
          <p:nvPr/>
        </p:nvSpPr>
        <p:spPr>
          <a:xfrm>
            <a:off x="6799381" y="541111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6,1</a:t>
            </a:r>
          </a:p>
        </p:txBody>
      </p:sp>
      <p:cxnSp>
        <p:nvCxnSpPr>
          <p:cNvPr id="63" name="Straight Arrow Connector 62">
            <a:extLst>
              <a:ext uri="{FF2B5EF4-FFF2-40B4-BE49-F238E27FC236}">
                <a16:creationId xmlns:a16="http://schemas.microsoft.com/office/drawing/2014/main" id="{5FBB1F8C-2AC7-4B35-3033-1867891126F0}"/>
              </a:ext>
            </a:extLst>
          </p:cNvPr>
          <p:cNvCxnSpPr>
            <a:cxnSpLocks/>
            <a:stCxn id="61" idx="7"/>
            <a:endCxn id="62" idx="1"/>
          </p:cNvCxnSpPr>
          <p:nvPr/>
        </p:nvCxnSpPr>
        <p:spPr>
          <a:xfrm flipV="1">
            <a:off x="6317616"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4A20C8B9-3985-5AAB-632F-DD5FBDBADE12}"/>
              </a:ext>
            </a:extLst>
          </p:cNvPr>
          <p:cNvCxnSpPr>
            <a:cxnSpLocks/>
            <a:stCxn id="62" idx="3"/>
            <a:endCxn id="54" idx="4"/>
          </p:cNvCxnSpPr>
          <p:nvPr/>
        </p:nvCxnSpPr>
        <p:spPr>
          <a:xfrm rot="5400000">
            <a:off x="5455546" y="4592479"/>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242982" y="5200993"/>
            <a:ext cx="641226" cy="246221"/>
          </a:xfrm>
          <a:prstGeom prst="rect">
            <a:avLst/>
          </a:prstGeom>
          <a:noFill/>
        </p:spPr>
        <p:txBody>
          <a:bodyPr wrap="square" rtlCol="0">
            <a:spAutoFit/>
          </a:bodyPr>
          <a:lstStyle/>
          <a:p>
            <a:r>
              <a:rPr lang="en-US" sz="1000" b="1" dirty="0"/>
              <a:t>a</a:t>
            </a:r>
            <a:r>
              <a:rPr lang="en-JP" sz="1000" b="1" dirty="0"/>
              <a:t>rrive.2</a:t>
            </a:r>
          </a:p>
        </p:txBody>
      </p:sp>
      <p:sp>
        <p:nvSpPr>
          <p:cNvPr id="79" name="Oval 78">
            <a:extLst>
              <a:ext uri="{FF2B5EF4-FFF2-40B4-BE49-F238E27FC236}">
                <a16:creationId xmlns:a16="http://schemas.microsoft.com/office/drawing/2014/main" id="{D372AA4E-D36D-46F3-15FC-AED93D5A0EAD}"/>
              </a:ext>
            </a:extLst>
          </p:cNvPr>
          <p:cNvSpPr/>
          <p:nvPr/>
        </p:nvSpPr>
        <p:spPr>
          <a:xfrm>
            <a:off x="7791115"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7,1</a:t>
            </a:r>
          </a:p>
        </p:txBody>
      </p:sp>
      <p:cxnSp>
        <p:nvCxnSpPr>
          <p:cNvPr id="80" name="Straight Arrow Connector 79">
            <a:extLst>
              <a:ext uri="{FF2B5EF4-FFF2-40B4-BE49-F238E27FC236}">
                <a16:creationId xmlns:a16="http://schemas.microsoft.com/office/drawing/2014/main" id="{52A4C1E1-6C3F-58CC-ED69-021804334935}"/>
              </a:ext>
            </a:extLst>
          </p:cNvPr>
          <p:cNvCxnSpPr>
            <a:cxnSpLocks/>
            <a:stCxn id="62" idx="7"/>
            <a:endCxn id="79" idx="1"/>
          </p:cNvCxnSpPr>
          <p:nvPr/>
        </p:nvCxnSpPr>
        <p:spPr>
          <a:xfrm>
            <a:off x="7309350"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5D2F76-4775-AB48-72FF-77663FD2663C}"/>
              </a:ext>
            </a:extLst>
          </p:cNvPr>
          <p:cNvCxnSpPr>
            <a:cxnSpLocks/>
            <a:stCxn id="79" idx="3"/>
            <a:endCxn id="62" idx="5"/>
          </p:cNvCxnSpPr>
          <p:nvPr/>
        </p:nvCxnSpPr>
        <p:spPr>
          <a:xfrm flipH="1" flipV="1">
            <a:off x="7309350" y="592108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CCC12E-0906-3783-018C-EC0C8EA4B828}"/>
              </a:ext>
            </a:extLst>
          </p:cNvPr>
          <p:cNvSpPr txBox="1"/>
          <p:nvPr/>
        </p:nvSpPr>
        <p:spPr>
          <a:xfrm>
            <a:off x="7237077" y="5191268"/>
            <a:ext cx="713808" cy="246221"/>
          </a:xfrm>
          <a:prstGeom prst="rect">
            <a:avLst/>
          </a:prstGeom>
          <a:noFill/>
        </p:spPr>
        <p:txBody>
          <a:bodyPr wrap="square" rtlCol="0">
            <a:spAutoFit/>
          </a:bodyPr>
          <a:lstStyle/>
          <a:p>
            <a:r>
              <a:rPr lang="en-US" sz="1000" b="1" dirty="0"/>
              <a:t>r</a:t>
            </a:r>
            <a:r>
              <a:rPr lang="en-JP" sz="1000" b="1" dirty="0"/>
              <a:t>eqEnter</a:t>
            </a:r>
          </a:p>
        </p:txBody>
      </p:sp>
      <p:sp>
        <p:nvSpPr>
          <p:cNvPr id="83" name="TextBox 82">
            <a:extLst>
              <a:ext uri="{FF2B5EF4-FFF2-40B4-BE49-F238E27FC236}">
                <a16:creationId xmlns:a16="http://schemas.microsoft.com/office/drawing/2014/main" id="{960C0670-A7B3-F24B-5A0E-FD3A03270302}"/>
              </a:ext>
            </a:extLst>
          </p:cNvPr>
          <p:cNvSpPr txBox="1"/>
          <p:nvPr/>
        </p:nvSpPr>
        <p:spPr>
          <a:xfrm>
            <a:off x="7368293" y="5909342"/>
            <a:ext cx="482798" cy="246221"/>
          </a:xfrm>
          <a:prstGeom prst="rect">
            <a:avLst/>
          </a:prstGeom>
          <a:noFill/>
        </p:spPr>
        <p:txBody>
          <a:bodyPr wrap="square" rtlCol="0">
            <a:spAutoFit/>
          </a:bodyPr>
          <a:lstStyle/>
          <a:p>
            <a:r>
              <a:rPr lang="en-US" sz="1000" b="1" dirty="0"/>
              <a:t>d</a:t>
            </a:r>
            <a:r>
              <a:rPr lang="en-JP" sz="1000" b="1" dirty="0"/>
              <a:t>eny</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E433536-FDB4-074C-F3FF-09FA1600BD88}"/>
              </a:ext>
            </a:extLst>
          </p:cNvPr>
          <p:cNvCxnSpPr>
            <a:cxnSpLocks/>
            <a:stCxn id="29" idx="3"/>
            <a:endCxn id="62" idx="1"/>
          </p:cNvCxnSpPr>
          <p:nvPr/>
        </p:nvCxnSpPr>
        <p:spPr>
          <a:xfrm>
            <a:off x="6886878" y="4332897"/>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7191FB4-CBAC-A163-4916-F6F4BD60383C}"/>
              </a:ext>
            </a:extLst>
          </p:cNvPr>
          <p:cNvCxnSpPr>
            <a:cxnSpLocks/>
            <a:stCxn id="62" idx="0"/>
            <a:endCxn id="29" idx="4"/>
          </p:cNvCxnSpPr>
          <p:nvPr/>
        </p:nvCxnSpPr>
        <p:spPr>
          <a:xfrm flipV="1">
            <a:off x="7098114" y="4420394"/>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303106F-8285-46E3-C975-76401EFA11D3}"/>
              </a:ext>
            </a:extLst>
          </p:cNvPr>
          <p:cNvCxnSpPr>
            <a:cxnSpLocks/>
            <a:stCxn id="68" idx="3"/>
            <a:endCxn id="79" idx="1"/>
          </p:cNvCxnSpPr>
          <p:nvPr/>
        </p:nvCxnSpPr>
        <p:spPr>
          <a:xfrm>
            <a:off x="7878612" y="4340513"/>
            <a:ext cx="0" cy="1165714"/>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BC8BA1C-2DE7-2399-5AD5-951E9EF5208D}"/>
              </a:ext>
            </a:extLst>
          </p:cNvPr>
          <p:cNvCxnSpPr>
            <a:cxnSpLocks/>
            <a:stCxn id="79" idx="0"/>
            <a:endCxn id="68" idx="4"/>
          </p:cNvCxnSpPr>
          <p:nvPr/>
        </p:nvCxnSpPr>
        <p:spPr>
          <a:xfrm flipV="1">
            <a:off x="8089848" y="4428010"/>
            <a:ext cx="0" cy="990720"/>
          </a:xfrm>
          <a:prstGeom prst="straightConnector1">
            <a:avLst/>
          </a:prstGeom>
          <a:ln w="25400">
            <a:solidFill>
              <a:schemeClr val="tx1"/>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157" name="TextBox 156">
            <a:extLst>
              <a:ext uri="{FF2B5EF4-FFF2-40B4-BE49-F238E27FC236}">
                <a16:creationId xmlns:a16="http://schemas.microsoft.com/office/drawing/2014/main" id="{DDE8B54D-97A2-7B07-3F6C-DBEDEC0F8458}"/>
              </a:ext>
            </a:extLst>
          </p:cNvPr>
          <p:cNvSpPr txBox="1"/>
          <p:nvPr/>
        </p:nvSpPr>
        <p:spPr>
          <a:xfrm rot="5400000">
            <a:off x="6864497" y="4818401"/>
            <a:ext cx="706959" cy="246221"/>
          </a:xfrm>
          <a:prstGeom prst="rect">
            <a:avLst/>
          </a:prstGeom>
          <a:noFill/>
        </p:spPr>
        <p:txBody>
          <a:bodyPr wrap="square" rtlCol="0">
            <a:spAutoFit/>
          </a:bodyPr>
          <a:lstStyle/>
          <a:p>
            <a:r>
              <a:rPr lang="en-US" sz="1000" b="1" dirty="0"/>
              <a:t>a</a:t>
            </a:r>
            <a:r>
              <a:rPr lang="en-JP" sz="1000" b="1" dirty="0"/>
              <a:t>ll clear</a:t>
            </a:r>
          </a:p>
        </p:txBody>
      </p:sp>
      <p:sp>
        <p:nvSpPr>
          <p:cNvPr id="158" name="TextBox 157">
            <a:extLst>
              <a:ext uri="{FF2B5EF4-FFF2-40B4-BE49-F238E27FC236}">
                <a16:creationId xmlns:a16="http://schemas.microsoft.com/office/drawing/2014/main" id="{92B6E6BD-B6E5-903E-35AB-743C33F3F1FE}"/>
              </a:ext>
            </a:extLst>
          </p:cNvPr>
          <p:cNvSpPr txBox="1"/>
          <p:nvPr/>
        </p:nvSpPr>
        <p:spPr>
          <a:xfrm rot="16200000">
            <a:off x="6513126" y="4772584"/>
            <a:ext cx="483301" cy="246221"/>
          </a:xfrm>
          <a:prstGeom prst="rect">
            <a:avLst/>
          </a:prstGeom>
          <a:noFill/>
        </p:spPr>
        <p:txBody>
          <a:bodyPr wrap="square" rtlCol="0">
            <a:spAutoFit/>
          </a:bodyPr>
          <a:lstStyle/>
          <a:p>
            <a:r>
              <a:rPr lang="en-US" sz="1000" b="1" dirty="0"/>
              <a:t>alert</a:t>
            </a:r>
            <a:endParaRPr lang="en-JP" sz="1000" b="1" dirty="0"/>
          </a:p>
        </p:txBody>
      </p:sp>
      <p:sp>
        <p:nvSpPr>
          <p:cNvPr id="159" name="TextBox 158">
            <a:extLst>
              <a:ext uri="{FF2B5EF4-FFF2-40B4-BE49-F238E27FC236}">
                <a16:creationId xmlns:a16="http://schemas.microsoft.com/office/drawing/2014/main" id="{7BF5E961-08EA-DE9B-D5BC-7436A0DB7795}"/>
              </a:ext>
            </a:extLst>
          </p:cNvPr>
          <p:cNvSpPr txBox="1"/>
          <p:nvPr/>
        </p:nvSpPr>
        <p:spPr>
          <a:xfrm rot="5400000">
            <a:off x="7859478" y="4819612"/>
            <a:ext cx="706959" cy="246221"/>
          </a:xfrm>
          <a:prstGeom prst="rect">
            <a:avLst/>
          </a:prstGeom>
          <a:noFill/>
        </p:spPr>
        <p:txBody>
          <a:bodyPr wrap="square" rtlCol="0">
            <a:spAutoFit/>
          </a:bodyPr>
          <a:lstStyle/>
          <a:p>
            <a:r>
              <a:rPr lang="en-US" sz="1000" b="1" dirty="0"/>
              <a:t>a</a:t>
            </a:r>
            <a:r>
              <a:rPr lang="en-JP" sz="1000" b="1" dirty="0"/>
              <a:t>ll clear</a:t>
            </a:r>
          </a:p>
        </p:txBody>
      </p:sp>
      <p:sp>
        <p:nvSpPr>
          <p:cNvPr id="160" name="TextBox 159">
            <a:extLst>
              <a:ext uri="{FF2B5EF4-FFF2-40B4-BE49-F238E27FC236}">
                <a16:creationId xmlns:a16="http://schemas.microsoft.com/office/drawing/2014/main" id="{FD7FC2CD-8A4D-06E5-56BA-9E23CDCEC5FA}"/>
              </a:ext>
            </a:extLst>
          </p:cNvPr>
          <p:cNvSpPr txBox="1"/>
          <p:nvPr/>
        </p:nvSpPr>
        <p:spPr>
          <a:xfrm rot="16200000">
            <a:off x="7508107" y="4773795"/>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320706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3340761"/>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sp>
        <p:nvSpPr>
          <p:cNvPr id="29" name="Oval 28">
            <a:extLst>
              <a:ext uri="{FF2B5EF4-FFF2-40B4-BE49-F238E27FC236}">
                <a16:creationId xmlns:a16="http://schemas.microsoft.com/office/drawing/2014/main" id="{09D9E71B-CB26-8DCE-5161-1498D998C267}"/>
              </a:ext>
            </a:extLst>
          </p:cNvPr>
          <p:cNvSpPr/>
          <p:nvPr/>
        </p:nvSpPr>
        <p:spPr>
          <a:xfrm>
            <a:off x="6799381" y="3822928"/>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6,0</a:t>
            </a:r>
          </a:p>
          <a:p>
            <a:pPr algn="ctr"/>
            <a:r>
              <a:rPr lang="en-JP" sz="1200" b="1" dirty="0">
                <a:solidFill>
                  <a:schemeClr val="bg1"/>
                </a:solidFill>
              </a:rPr>
              <a:t>(-1)</a:t>
            </a:r>
            <a:endParaRPr lang="en-JP" sz="1800" b="1" dirty="0">
              <a:solidFill>
                <a:schemeClr val="bg1"/>
              </a:solidFill>
            </a:endParaRP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910425"/>
            <a:ext cx="569262" cy="7616"/>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1"/>
            <a:endCxn id="17" idx="0"/>
          </p:cNvCxnSpPr>
          <p:nvPr/>
        </p:nvCxnSpPr>
        <p:spPr>
          <a:xfrm rot="16200000" flipV="1">
            <a:off x="5470778" y="2494324"/>
            <a:ext cx="72265" cy="2759937"/>
          </a:xfrm>
          <a:prstGeom prst="bentConnector3">
            <a:avLst>
              <a:gd name="adj1" fmla="val 437414"/>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612807"/>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3054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7,0</a:t>
            </a:r>
          </a:p>
          <a:p>
            <a:pPr algn="ctr"/>
            <a:r>
              <a:rPr lang="en-JP" sz="1200" b="1" dirty="0">
                <a:solidFill>
                  <a:schemeClr val="bg1"/>
                </a:solidFill>
              </a:rPr>
              <a:t>(-1)</a:t>
            </a:r>
            <a:endParaRPr lang="en-JP" sz="1800" b="1" dirty="0">
              <a:solidFill>
                <a:schemeClr val="bg1"/>
              </a:solidFill>
            </a:endParaRP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3289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60308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21156"/>
            <a:ext cx="482798" cy="246221"/>
          </a:xfrm>
          <a:prstGeom prst="rect">
            <a:avLst/>
          </a:prstGeom>
          <a:noFill/>
        </p:spPr>
        <p:txBody>
          <a:bodyPr wrap="square" rtlCol="0">
            <a:spAutoFit/>
          </a:bodyPr>
          <a:lstStyle/>
          <a:p>
            <a:r>
              <a:rPr lang="en-US" sz="1000" b="1" dirty="0"/>
              <a:t>d</a:t>
            </a:r>
            <a:r>
              <a:rPr lang="en-JP" sz="1000" b="1" dirty="0"/>
              <a:t>eny</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0" name="TextBox 59">
            <a:extLst>
              <a:ext uri="{FF2B5EF4-FFF2-40B4-BE49-F238E27FC236}">
                <a16:creationId xmlns:a16="http://schemas.microsoft.com/office/drawing/2014/main" id="{599EC613-0CD5-55CF-3ADE-56458BA4FB48}"/>
              </a:ext>
            </a:extLst>
          </p:cNvPr>
          <p:cNvSpPr txBox="1"/>
          <p:nvPr/>
        </p:nvSpPr>
        <p:spPr>
          <a:xfrm>
            <a:off x="5324243" y="6258434"/>
            <a:ext cx="683248" cy="246221"/>
          </a:xfrm>
          <a:prstGeom prst="rect">
            <a:avLst/>
          </a:prstGeom>
          <a:noFill/>
        </p:spPr>
        <p:txBody>
          <a:bodyPr wrap="square" rtlCol="0">
            <a:spAutoFit/>
          </a:bodyPr>
          <a:lstStyle/>
          <a:p>
            <a:r>
              <a:rPr lang="en-US" sz="1000" b="1" dirty="0"/>
              <a:t>leave</a:t>
            </a:r>
            <a:r>
              <a:rPr lang="en-JP" sz="1000" b="1" dirty="0"/>
              <a:t>.1</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sp>
        <p:nvSpPr>
          <p:cNvPr id="62" name="Oval 61">
            <a:extLst>
              <a:ext uri="{FF2B5EF4-FFF2-40B4-BE49-F238E27FC236}">
                <a16:creationId xmlns:a16="http://schemas.microsoft.com/office/drawing/2014/main" id="{E8D2AD57-A27A-06D6-9AC8-84FF3402C8BF}"/>
              </a:ext>
            </a:extLst>
          </p:cNvPr>
          <p:cNvSpPr/>
          <p:nvPr/>
        </p:nvSpPr>
        <p:spPr>
          <a:xfrm>
            <a:off x="6799381" y="5411114"/>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6,1</a:t>
            </a:r>
          </a:p>
          <a:p>
            <a:pPr algn="ctr"/>
            <a:r>
              <a:rPr lang="en-JP" sz="1200" b="1" dirty="0">
                <a:solidFill>
                  <a:schemeClr val="bg1"/>
                </a:solidFill>
              </a:rPr>
              <a:t>(-1)</a:t>
            </a:r>
            <a:endParaRPr lang="en-JP" sz="1800" b="1" dirty="0">
              <a:solidFill>
                <a:schemeClr val="bg1"/>
              </a:solidFill>
            </a:endParaRPr>
          </a:p>
        </p:txBody>
      </p:sp>
      <p:cxnSp>
        <p:nvCxnSpPr>
          <p:cNvPr id="63" name="Straight Arrow Connector 62">
            <a:extLst>
              <a:ext uri="{FF2B5EF4-FFF2-40B4-BE49-F238E27FC236}">
                <a16:creationId xmlns:a16="http://schemas.microsoft.com/office/drawing/2014/main" id="{5FBB1F8C-2AC7-4B35-3033-1867891126F0}"/>
              </a:ext>
            </a:extLst>
          </p:cNvPr>
          <p:cNvCxnSpPr>
            <a:cxnSpLocks/>
            <a:stCxn id="61" idx="7"/>
            <a:endCxn id="62" idx="1"/>
          </p:cNvCxnSpPr>
          <p:nvPr/>
        </p:nvCxnSpPr>
        <p:spPr>
          <a:xfrm flipV="1">
            <a:off x="6317616" y="5498611"/>
            <a:ext cx="569262" cy="7616"/>
          </a:xfrm>
          <a:prstGeom prst="straightConnector1">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4A20C8B9-3985-5AAB-632F-DD5FBDBADE12}"/>
              </a:ext>
            </a:extLst>
          </p:cNvPr>
          <p:cNvCxnSpPr>
            <a:cxnSpLocks/>
            <a:stCxn id="62" idx="3"/>
            <a:endCxn id="54" idx="4"/>
          </p:cNvCxnSpPr>
          <p:nvPr/>
        </p:nvCxnSpPr>
        <p:spPr>
          <a:xfrm rot="5400000">
            <a:off x="5455546" y="4592479"/>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242982" y="5200993"/>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79" name="Oval 78">
            <a:extLst>
              <a:ext uri="{FF2B5EF4-FFF2-40B4-BE49-F238E27FC236}">
                <a16:creationId xmlns:a16="http://schemas.microsoft.com/office/drawing/2014/main" id="{D372AA4E-D36D-46F3-15FC-AED93D5A0EAD}"/>
              </a:ext>
            </a:extLst>
          </p:cNvPr>
          <p:cNvSpPr/>
          <p:nvPr/>
        </p:nvSpPr>
        <p:spPr>
          <a:xfrm>
            <a:off x="7791115" y="541873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solidFill>
              </a:rPr>
              <a:t>7,1</a:t>
            </a:r>
          </a:p>
          <a:p>
            <a:pPr algn="ctr"/>
            <a:r>
              <a:rPr lang="en-JP" sz="1200" b="1" dirty="0">
                <a:solidFill>
                  <a:schemeClr val="bg1"/>
                </a:solidFill>
              </a:rPr>
              <a:t>(-1)</a:t>
            </a:r>
            <a:endParaRPr lang="en-JP" sz="1800" b="1" dirty="0">
              <a:solidFill>
                <a:schemeClr val="bg1"/>
              </a:solidFill>
            </a:endParaRPr>
          </a:p>
        </p:txBody>
      </p:sp>
      <p:cxnSp>
        <p:nvCxnSpPr>
          <p:cNvPr id="80" name="Straight Arrow Connector 79">
            <a:extLst>
              <a:ext uri="{FF2B5EF4-FFF2-40B4-BE49-F238E27FC236}">
                <a16:creationId xmlns:a16="http://schemas.microsoft.com/office/drawing/2014/main" id="{52A4C1E1-6C3F-58CC-ED69-021804334935}"/>
              </a:ext>
            </a:extLst>
          </p:cNvPr>
          <p:cNvCxnSpPr>
            <a:cxnSpLocks/>
            <a:stCxn id="62" idx="7"/>
            <a:endCxn id="79" idx="1"/>
          </p:cNvCxnSpPr>
          <p:nvPr/>
        </p:nvCxnSpPr>
        <p:spPr>
          <a:xfrm>
            <a:off x="7309350"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5D2F76-4775-AB48-72FF-77663FD2663C}"/>
              </a:ext>
            </a:extLst>
          </p:cNvPr>
          <p:cNvCxnSpPr>
            <a:cxnSpLocks/>
            <a:stCxn id="79" idx="3"/>
            <a:endCxn id="62" idx="5"/>
          </p:cNvCxnSpPr>
          <p:nvPr/>
        </p:nvCxnSpPr>
        <p:spPr>
          <a:xfrm flipH="1" flipV="1">
            <a:off x="7309350" y="592108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CCC12E-0906-3783-018C-EC0C8EA4B828}"/>
              </a:ext>
            </a:extLst>
          </p:cNvPr>
          <p:cNvSpPr txBox="1"/>
          <p:nvPr/>
        </p:nvSpPr>
        <p:spPr>
          <a:xfrm>
            <a:off x="7237077" y="5191268"/>
            <a:ext cx="713808" cy="246221"/>
          </a:xfrm>
          <a:prstGeom prst="rect">
            <a:avLst/>
          </a:prstGeom>
          <a:noFill/>
        </p:spPr>
        <p:txBody>
          <a:bodyPr wrap="square" rtlCol="0">
            <a:spAutoFit/>
          </a:bodyPr>
          <a:lstStyle/>
          <a:p>
            <a:r>
              <a:rPr lang="en-US" sz="1000" b="1" dirty="0"/>
              <a:t>r</a:t>
            </a:r>
            <a:r>
              <a:rPr lang="en-JP" sz="1000" b="1" dirty="0"/>
              <a:t>eqEnter</a:t>
            </a:r>
          </a:p>
        </p:txBody>
      </p:sp>
      <p:sp>
        <p:nvSpPr>
          <p:cNvPr id="83" name="TextBox 82">
            <a:extLst>
              <a:ext uri="{FF2B5EF4-FFF2-40B4-BE49-F238E27FC236}">
                <a16:creationId xmlns:a16="http://schemas.microsoft.com/office/drawing/2014/main" id="{960C0670-A7B3-F24B-5A0E-FD3A03270302}"/>
              </a:ext>
            </a:extLst>
          </p:cNvPr>
          <p:cNvSpPr txBox="1"/>
          <p:nvPr/>
        </p:nvSpPr>
        <p:spPr>
          <a:xfrm>
            <a:off x="7368293" y="5909342"/>
            <a:ext cx="482798" cy="246221"/>
          </a:xfrm>
          <a:prstGeom prst="rect">
            <a:avLst/>
          </a:prstGeom>
          <a:noFill/>
        </p:spPr>
        <p:txBody>
          <a:bodyPr wrap="square" rtlCol="0">
            <a:spAutoFit/>
          </a:bodyPr>
          <a:lstStyle/>
          <a:p>
            <a:r>
              <a:rPr lang="en-US" sz="1000" b="1" dirty="0"/>
              <a:t>d</a:t>
            </a:r>
            <a:r>
              <a:rPr lang="en-JP" sz="1000" b="1" dirty="0"/>
              <a:t>eny</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E433536-FDB4-074C-F3FF-09FA1600BD88}"/>
              </a:ext>
            </a:extLst>
          </p:cNvPr>
          <p:cNvCxnSpPr>
            <a:cxnSpLocks/>
            <a:stCxn id="29" idx="3"/>
            <a:endCxn id="62" idx="1"/>
          </p:cNvCxnSpPr>
          <p:nvPr/>
        </p:nvCxnSpPr>
        <p:spPr>
          <a:xfrm>
            <a:off x="6886878" y="4332897"/>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7191FB4-CBAC-A163-4916-F6F4BD60383C}"/>
              </a:ext>
            </a:extLst>
          </p:cNvPr>
          <p:cNvCxnSpPr>
            <a:cxnSpLocks/>
            <a:stCxn id="62" idx="0"/>
            <a:endCxn id="29" idx="4"/>
          </p:cNvCxnSpPr>
          <p:nvPr/>
        </p:nvCxnSpPr>
        <p:spPr>
          <a:xfrm flipV="1">
            <a:off x="7098114" y="4420394"/>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303106F-8285-46E3-C975-76401EFA11D3}"/>
              </a:ext>
            </a:extLst>
          </p:cNvPr>
          <p:cNvCxnSpPr>
            <a:cxnSpLocks/>
            <a:stCxn id="68" idx="3"/>
            <a:endCxn id="79" idx="1"/>
          </p:cNvCxnSpPr>
          <p:nvPr/>
        </p:nvCxnSpPr>
        <p:spPr>
          <a:xfrm>
            <a:off x="7878612"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BC8BA1C-2DE7-2399-5AD5-951E9EF5208D}"/>
              </a:ext>
            </a:extLst>
          </p:cNvPr>
          <p:cNvCxnSpPr>
            <a:cxnSpLocks/>
            <a:stCxn id="79" idx="0"/>
            <a:endCxn id="68" idx="4"/>
          </p:cNvCxnSpPr>
          <p:nvPr/>
        </p:nvCxnSpPr>
        <p:spPr>
          <a:xfrm flipV="1">
            <a:off x="8089848"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157" name="TextBox 156">
            <a:extLst>
              <a:ext uri="{FF2B5EF4-FFF2-40B4-BE49-F238E27FC236}">
                <a16:creationId xmlns:a16="http://schemas.microsoft.com/office/drawing/2014/main" id="{DDE8B54D-97A2-7B07-3F6C-DBEDEC0F8458}"/>
              </a:ext>
            </a:extLst>
          </p:cNvPr>
          <p:cNvSpPr txBox="1"/>
          <p:nvPr/>
        </p:nvSpPr>
        <p:spPr>
          <a:xfrm rot="5400000">
            <a:off x="6864497" y="4818401"/>
            <a:ext cx="706959" cy="246221"/>
          </a:xfrm>
          <a:prstGeom prst="rect">
            <a:avLst/>
          </a:prstGeom>
          <a:noFill/>
        </p:spPr>
        <p:txBody>
          <a:bodyPr wrap="square" rtlCol="0">
            <a:spAutoFit/>
          </a:bodyPr>
          <a:lstStyle/>
          <a:p>
            <a:r>
              <a:rPr lang="en-US" sz="1000" b="1" dirty="0"/>
              <a:t>a</a:t>
            </a:r>
            <a:r>
              <a:rPr lang="en-JP" sz="1000" b="1" dirty="0"/>
              <a:t>ll clear</a:t>
            </a:r>
          </a:p>
        </p:txBody>
      </p:sp>
      <p:sp>
        <p:nvSpPr>
          <p:cNvPr id="158" name="TextBox 157">
            <a:extLst>
              <a:ext uri="{FF2B5EF4-FFF2-40B4-BE49-F238E27FC236}">
                <a16:creationId xmlns:a16="http://schemas.microsoft.com/office/drawing/2014/main" id="{92B6E6BD-B6E5-903E-35AB-743C33F3F1FE}"/>
              </a:ext>
            </a:extLst>
          </p:cNvPr>
          <p:cNvSpPr txBox="1"/>
          <p:nvPr/>
        </p:nvSpPr>
        <p:spPr>
          <a:xfrm rot="16200000">
            <a:off x="6513126" y="4772584"/>
            <a:ext cx="483301" cy="246221"/>
          </a:xfrm>
          <a:prstGeom prst="rect">
            <a:avLst/>
          </a:prstGeom>
          <a:noFill/>
        </p:spPr>
        <p:txBody>
          <a:bodyPr wrap="square" rtlCol="0">
            <a:spAutoFit/>
          </a:bodyPr>
          <a:lstStyle/>
          <a:p>
            <a:r>
              <a:rPr lang="en-US" sz="1000" b="1" dirty="0"/>
              <a:t>alert</a:t>
            </a:r>
            <a:endParaRPr lang="en-JP" sz="1000" b="1" dirty="0"/>
          </a:p>
        </p:txBody>
      </p:sp>
      <p:sp>
        <p:nvSpPr>
          <p:cNvPr id="159" name="TextBox 158">
            <a:extLst>
              <a:ext uri="{FF2B5EF4-FFF2-40B4-BE49-F238E27FC236}">
                <a16:creationId xmlns:a16="http://schemas.microsoft.com/office/drawing/2014/main" id="{7BF5E961-08EA-DE9B-D5BC-7436A0DB7795}"/>
              </a:ext>
            </a:extLst>
          </p:cNvPr>
          <p:cNvSpPr txBox="1"/>
          <p:nvPr/>
        </p:nvSpPr>
        <p:spPr>
          <a:xfrm rot="5400000">
            <a:off x="7859478" y="4819612"/>
            <a:ext cx="706959" cy="246221"/>
          </a:xfrm>
          <a:prstGeom prst="rect">
            <a:avLst/>
          </a:prstGeom>
          <a:noFill/>
        </p:spPr>
        <p:txBody>
          <a:bodyPr wrap="square" rtlCol="0">
            <a:spAutoFit/>
          </a:bodyPr>
          <a:lstStyle/>
          <a:p>
            <a:r>
              <a:rPr lang="en-US" sz="1000" b="1" dirty="0"/>
              <a:t>a</a:t>
            </a:r>
            <a:r>
              <a:rPr lang="en-JP" sz="1000" b="1" dirty="0"/>
              <a:t>ll clear</a:t>
            </a:r>
          </a:p>
        </p:txBody>
      </p:sp>
      <p:sp>
        <p:nvSpPr>
          <p:cNvPr id="160" name="TextBox 159">
            <a:extLst>
              <a:ext uri="{FF2B5EF4-FFF2-40B4-BE49-F238E27FC236}">
                <a16:creationId xmlns:a16="http://schemas.microsoft.com/office/drawing/2014/main" id="{FD7FC2CD-8A4D-06E5-56BA-9E23CDCEC5FA}"/>
              </a:ext>
            </a:extLst>
          </p:cNvPr>
          <p:cNvSpPr txBox="1"/>
          <p:nvPr/>
        </p:nvSpPr>
        <p:spPr>
          <a:xfrm rot="16200000">
            <a:off x="7508107" y="4773795"/>
            <a:ext cx="483301" cy="246221"/>
          </a:xfrm>
          <a:prstGeom prst="rect">
            <a:avLst/>
          </a:prstGeom>
          <a:noFill/>
        </p:spPr>
        <p:txBody>
          <a:bodyPr wrap="square" rtlCol="0">
            <a:spAutoFit/>
          </a:bodyPr>
          <a:lstStyle/>
          <a:p>
            <a:r>
              <a:rPr lang="en-US" sz="1000" b="1" dirty="0"/>
              <a:t>alert</a:t>
            </a:r>
            <a:endParaRPr lang="en-JP" sz="1000" b="1" dirty="0"/>
          </a:p>
        </p:txBody>
      </p:sp>
      <p:sp>
        <p:nvSpPr>
          <p:cNvPr id="8" name="Oval 7">
            <a:extLst>
              <a:ext uri="{FF2B5EF4-FFF2-40B4-BE49-F238E27FC236}">
                <a16:creationId xmlns:a16="http://schemas.microsoft.com/office/drawing/2014/main" id="{06771752-452A-6ADC-F5B1-9004DD7779C8}"/>
              </a:ext>
            </a:extLst>
          </p:cNvPr>
          <p:cNvSpPr/>
          <p:nvPr/>
        </p:nvSpPr>
        <p:spPr>
          <a:xfrm>
            <a:off x="6583911" y="21242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8" name="Oval 37">
            <a:extLst>
              <a:ext uri="{FF2B5EF4-FFF2-40B4-BE49-F238E27FC236}">
                <a16:creationId xmlns:a16="http://schemas.microsoft.com/office/drawing/2014/main" id="{AE0DA32A-59FA-222F-1A84-59B88951978C}"/>
              </a:ext>
            </a:extLst>
          </p:cNvPr>
          <p:cNvSpPr/>
          <p:nvPr/>
        </p:nvSpPr>
        <p:spPr>
          <a:xfrm>
            <a:off x="7738603" y="213372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sp>
        <p:nvSpPr>
          <p:cNvPr id="39" name="TextBox 38">
            <a:extLst>
              <a:ext uri="{FF2B5EF4-FFF2-40B4-BE49-F238E27FC236}">
                <a16:creationId xmlns:a16="http://schemas.microsoft.com/office/drawing/2014/main" id="{F0F67A80-2686-8135-1398-14D38B16B4FA}"/>
              </a:ext>
            </a:extLst>
          </p:cNvPr>
          <p:cNvSpPr txBox="1"/>
          <p:nvPr/>
        </p:nvSpPr>
        <p:spPr>
          <a:xfrm>
            <a:off x="7123446" y="2133720"/>
            <a:ext cx="662679" cy="246221"/>
          </a:xfrm>
          <a:prstGeom prst="rect">
            <a:avLst/>
          </a:prstGeom>
          <a:noFill/>
        </p:spPr>
        <p:txBody>
          <a:bodyPr wrap="square" rtlCol="0">
            <a:spAutoFit/>
          </a:bodyPr>
          <a:lstStyle/>
          <a:p>
            <a:r>
              <a:rPr lang="en-US" sz="1000" b="1" dirty="0"/>
              <a:t>a</a:t>
            </a:r>
            <a:r>
              <a:rPr lang="en-JP" sz="1000" b="1" dirty="0"/>
              <a:t>rrive.2</a:t>
            </a:r>
          </a:p>
        </p:txBody>
      </p:sp>
      <p:cxnSp>
        <p:nvCxnSpPr>
          <p:cNvPr id="41" name="Straight Arrow Connector 40">
            <a:extLst>
              <a:ext uri="{FF2B5EF4-FFF2-40B4-BE49-F238E27FC236}">
                <a16:creationId xmlns:a16="http://schemas.microsoft.com/office/drawing/2014/main" id="{7EEE17CA-79A1-0BEE-D753-8C802BE4D1A9}"/>
              </a:ext>
            </a:extLst>
          </p:cNvPr>
          <p:cNvCxnSpPr>
            <a:cxnSpLocks/>
            <a:stCxn id="8" idx="6"/>
            <a:endCxn id="38" idx="2"/>
          </p:cNvCxnSpPr>
          <p:nvPr/>
        </p:nvCxnSpPr>
        <p:spPr>
          <a:xfrm>
            <a:off x="7181377" y="2422963"/>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AE7760C-5C7B-C764-5E9D-1B835C90B522}"/>
              </a:ext>
            </a:extLst>
          </p:cNvPr>
          <p:cNvSpPr txBox="1"/>
          <p:nvPr/>
        </p:nvSpPr>
        <p:spPr>
          <a:xfrm rot="16200000">
            <a:off x="5813672" y="2269074"/>
            <a:ext cx="893193" cy="307777"/>
          </a:xfrm>
          <a:prstGeom prst="rect">
            <a:avLst/>
          </a:prstGeom>
          <a:noFill/>
        </p:spPr>
        <p:txBody>
          <a:bodyPr wrap="none" rtlCol="0">
            <a:spAutoFit/>
          </a:bodyPr>
          <a:lstStyle/>
          <a:p>
            <a:r>
              <a:rPr lang="en-US" b="1" dirty="0"/>
              <a:t>SAFETY</a:t>
            </a:r>
            <a:endParaRPr lang="en-JP" b="1" dirty="0"/>
          </a:p>
        </p:txBody>
      </p:sp>
    </p:spTree>
    <p:extLst>
      <p:ext uri="{BB962C8B-B14F-4D97-AF65-F5344CB8AC3E}">
        <p14:creationId xmlns:p14="http://schemas.microsoft.com/office/powerpoint/2010/main" val="2165656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49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rgbClr val="FF0000"/>
                </a:solidFill>
              </a:rPr>
              <a:t>a</a:t>
            </a:r>
            <a:r>
              <a:rPr lang="en-JP" sz="1000" b="1" dirty="0">
                <a:solidFill>
                  <a:srgbClr val="FF0000"/>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8" name="Oval 7">
            <a:extLst>
              <a:ext uri="{FF2B5EF4-FFF2-40B4-BE49-F238E27FC236}">
                <a16:creationId xmlns:a16="http://schemas.microsoft.com/office/drawing/2014/main" id="{06771752-452A-6ADC-F5B1-9004DD7779C8}"/>
              </a:ext>
            </a:extLst>
          </p:cNvPr>
          <p:cNvSpPr/>
          <p:nvPr/>
        </p:nvSpPr>
        <p:spPr>
          <a:xfrm>
            <a:off x="6583911" y="21242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8" name="Oval 37">
            <a:extLst>
              <a:ext uri="{FF2B5EF4-FFF2-40B4-BE49-F238E27FC236}">
                <a16:creationId xmlns:a16="http://schemas.microsoft.com/office/drawing/2014/main" id="{AE0DA32A-59FA-222F-1A84-59B88951978C}"/>
              </a:ext>
            </a:extLst>
          </p:cNvPr>
          <p:cNvSpPr/>
          <p:nvPr/>
        </p:nvSpPr>
        <p:spPr>
          <a:xfrm>
            <a:off x="7738603" y="213372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sp>
        <p:nvSpPr>
          <p:cNvPr id="39" name="TextBox 38">
            <a:extLst>
              <a:ext uri="{FF2B5EF4-FFF2-40B4-BE49-F238E27FC236}">
                <a16:creationId xmlns:a16="http://schemas.microsoft.com/office/drawing/2014/main" id="{F0F67A80-2686-8135-1398-14D38B16B4FA}"/>
              </a:ext>
            </a:extLst>
          </p:cNvPr>
          <p:cNvSpPr txBox="1"/>
          <p:nvPr/>
        </p:nvSpPr>
        <p:spPr>
          <a:xfrm>
            <a:off x="7123446" y="2133720"/>
            <a:ext cx="662679" cy="246221"/>
          </a:xfrm>
          <a:prstGeom prst="rect">
            <a:avLst/>
          </a:prstGeom>
          <a:noFill/>
        </p:spPr>
        <p:txBody>
          <a:bodyPr wrap="square" rtlCol="0">
            <a:spAutoFit/>
          </a:bodyPr>
          <a:lstStyle/>
          <a:p>
            <a:r>
              <a:rPr lang="en-US" sz="1000" b="1" dirty="0"/>
              <a:t>a</a:t>
            </a:r>
            <a:r>
              <a:rPr lang="en-JP" sz="1000" b="1" dirty="0"/>
              <a:t>rrive.2</a:t>
            </a:r>
          </a:p>
        </p:txBody>
      </p:sp>
      <p:cxnSp>
        <p:nvCxnSpPr>
          <p:cNvPr id="41" name="Straight Arrow Connector 40">
            <a:extLst>
              <a:ext uri="{FF2B5EF4-FFF2-40B4-BE49-F238E27FC236}">
                <a16:creationId xmlns:a16="http://schemas.microsoft.com/office/drawing/2014/main" id="{7EEE17CA-79A1-0BEE-D753-8C802BE4D1A9}"/>
              </a:ext>
            </a:extLst>
          </p:cNvPr>
          <p:cNvCxnSpPr>
            <a:cxnSpLocks/>
            <a:stCxn id="8" idx="6"/>
            <a:endCxn id="38" idx="2"/>
          </p:cNvCxnSpPr>
          <p:nvPr/>
        </p:nvCxnSpPr>
        <p:spPr>
          <a:xfrm>
            <a:off x="7181377" y="2422963"/>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rgbClr val="FF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462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1113CA-37B9-CC71-DE5A-410E74EBF0DE}"/>
              </a:ext>
            </a:extLst>
          </p:cNvPr>
          <p:cNvPicPr>
            <a:picLocks noChangeAspect="1"/>
          </p:cNvPicPr>
          <p:nvPr/>
        </p:nvPicPr>
        <p:blipFill>
          <a:blip r:embed="rId3"/>
          <a:stretch>
            <a:fillRect/>
          </a:stretch>
        </p:blipFill>
        <p:spPr>
          <a:xfrm>
            <a:off x="280837" y="3710217"/>
            <a:ext cx="4792604" cy="2631931"/>
          </a:xfrm>
          <a:prstGeom prst="rect">
            <a:avLst/>
          </a:prstGeom>
          <a:ln>
            <a:solidFill>
              <a:schemeClr val="tx1"/>
            </a:solidFill>
          </a:ln>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a:t>
              </a:fld>
              <a:endParaRPr lang="en" sz="3600" dirty="0">
                <a:solidFill>
                  <a:schemeClr val="bg1"/>
                </a:solidFill>
              </a:endParaRPr>
            </a:p>
          </p:txBody>
        </p:sp>
      </p:grpSp>
      <p:sp>
        <p:nvSpPr>
          <p:cNvPr id="10" name="Title 1">
            <a:extLst>
              <a:ext uri="{FF2B5EF4-FFF2-40B4-BE49-F238E27FC236}">
                <a16:creationId xmlns:a16="http://schemas.microsoft.com/office/drawing/2014/main" id="{D20305FE-8F99-5C39-0389-743804A18AD2}"/>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環境上で保障すべき安全性の設計</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 Placeholder 2">
            <a:extLst>
              <a:ext uri="{FF2B5EF4-FFF2-40B4-BE49-F238E27FC236}">
                <a16:creationId xmlns:a16="http://schemas.microsoft.com/office/drawing/2014/main" id="{7979CB80-7C23-34B4-C264-139C8D25FAC8}"/>
              </a:ext>
            </a:extLst>
          </p:cNvPr>
          <p:cNvSpPr txBox="1">
            <a:spLocks/>
          </p:cNvSpPr>
          <p:nvPr/>
        </p:nvSpPr>
        <p:spPr>
          <a:xfrm>
            <a:off x="558800" y="1422399"/>
            <a:ext cx="8585200" cy="156182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1"/>
                </a:solidFill>
              </a:rPr>
              <a:t>安全性</a:t>
            </a:r>
            <a:r>
              <a:rPr lang="en-US" altLang="ja-JP" sz="2000" dirty="0">
                <a:solidFill>
                  <a:schemeClr val="tx2">
                    <a:lumMod val="25000"/>
                  </a:schemeClr>
                </a:solidFill>
              </a:rPr>
              <a:t>[1]</a:t>
            </a:r>
            <a:r>
              <a:rPr lang="ja-JP" altLang="en-US" sz="2800">
                <a:solidFill>
                  <a:schemeClr val="tx2">
                    <a:lumMod val="25000"/>
                  </a:schemeClr>
                </a:solidFill>
              </a:rPr>
              <a:t>を</a:t>
            </a:r>
            <a:r>
              <a:rPr lang="ja-JP" altLang="en-US" sz="2800" b="1" u="sng">
                <a:solidFill>
                  <a:srgbClr val="FF0000"/>
                </a:solidFill>
              </a:rPr>
              <a:t>監視モデル</a:t>
            </a:r>
            <a:r>
              <a:rPr lang="ja-JP" altLang="en-US" sz="2800">
                <a:solidFill>
                  <a:schemeClr val="tx2">
                    <a:lumMod val="25000"/>
                  </a:schemeClr>
                </a:solidFill>
              </a:rPr>
              <a:t>としてモデル化</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監視モデル：悪い事象が発生すると違反状態に遷移する</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違反状態：安全性を違反する状態（</a:t>
            </a:r>
            <a:r>
              <a:rPr lang="en-US" altLang="ja-JP" sz="2400">
                <a:solidFill>
                  <a:schemeClr val="tx2">
                    <a:lumMod val="25000"/>
                  </a:schemeClr>
                </a:solidFill>
              </a:rPr>
              <a:t>-1</a:t>
            </a:r>
            <a:r>
              <a:rPr lang="ja-JP" altLang="en-US" sz="2400">
                <a:solidFill>
                  <a:schemeClr val="tx2">
                    <a:lumMod val="25000"/>
                  </a:schemeClr>
                </a:solidFill>
              </a:rPr>
              <a:t>の状態）</a:t>
            </a:r>
            <a:endParaRPr lang="en-US" altLang="ja-JP" sz="2400" dirty="0">
              <a:solidFill>
                <a:schemeClr val="tx2">
                  <a:lumMod val="25000"/>
                </a:schemeClr>
              </a:solidFill>
            </a:endParaRPr>
          </a:p>
          <a:p>
            <a:pPr marL="38100" indent="0">
              <a:buClr>
                <a:schemeClr val="tx2">
                  <a:lumMod val="25000"/>
                </a:schemeClr>
              </a:buClr>
              <a:buNone/>
            </a:pPr>
            <a:endParaRPr lang="en-US" altLang="ja-JP" sz="2400" dirty="0">
              <a:solidFill>
                <a:schemeClr val="tx2">
                  <a:lumMod val="25000"/>
                </a:schemeClr>
              </a:solidFill>
            </a:endParaRPr>
          </a:p>
        </p:txBody>
      </p:sp>
      <p:sp>
        <p:nvSpPr>
          <p:cNvPr id="8" name="TextBox 7">
            <a:extLst>
              <a:ext uri="{FF2B5EF4-FFF2-40B4-BE49-F238E27FC236}">
                <a16:creationId xmlns:a16="http://schemas.microsoft.com/office/drawing/2014/main" id="{9C228058-3780-B48C-E5D1-1FEBD7B6CF75}"/>
              </a:ext>
            </a:extLst>
          </p:cNvPr>
          <p:cNvSpPr txBox="1"/>
          <p:nvPr/>
        </p:nvSpPr>
        <p:spPr>
          <a:xfrm>
            <a:off x="178606" y="6588006"/>
            <a:ext cx="8808822" cy="261610"/>
          </a:xfrm>
          <a:prstGeom prst="rect">
            <a:avLst/>
          </a:prstGeom>
          <a:noFill/>
          <a:ln>
            <a:noFill/>
          </a:ln>
        </p:spPr>
        <p:txBody>
          <a:bodyPr wrap="square" rtlCol="0">
            <a:spAutoFit/>
          </a:bodyPr>
          <a:lstStyle/>
          <a:p>
            <a:r>
              <a:rPr lang="en-JP" sz="1100" dirty="0">
                <a:solidFill>
                  <a:schemeClr val="tx2">
                    <a:lumMod val="50000"/>
                  </a:schemeClr>
                </a:solidFill>
                <a:latin typeface="+mn-lt"/>
              </a:rPr>
              <a:t>[1] </a:t>
            </a:r>
            <a:r>
              <a:rPr lang="en-US" sz="1100" dirty="0">
                <a:solidFill>
                  <a:schemeClr val="tx2">
                    <a:lumMod val="50000"/>
                  </a:schemeClr>
                </a:solidFill>
              </a:rPr>
              <a:t>Bowen </a:t>
            </a:r>
            <a:r>
              <a:rPr lang="en-US" sz="1100" dirty="0" err="1">
                <a:solidFill>
                  <a:schemeClr val="tx2">
                    <a:lumMod val="50000"/>
                  </a:schemeClr>
                </a:solidFill>
              </a:rPr>
              <a:t>Alpern</a:t>
            </a:r>
            <a:r>
              <a:rPr lang="en-US" sz="1100" dirty="0">
                <a:solidFill>
                  <a:schemeClr val="tx2">
                    <a:lumMod val="50000"/>
                  </a:schemeClr>
                </a:solidFill>
              </a:rPr>
              <a:t> and Fred B. Schneider. Recognizing safety and liveness. Distributed Computing, 2(3):117126, 1987.</a:t>
            </a:r>
            <a:endParaRPr lang="en-JP" sz="1100" dirty="0">
              <a:solidFill>
                <a:schemeClr val="tx2">
                  <a:lumMod val="50000"/>
                </a:schemeClr>
              </a:solidFill>
            </a:endParaRPr>
          </a:p>
        </p:txBody>
      </p:sp>
      <p:pic>
        <p:nvPicPr>
          <p:cNvPr id="14" name="Picture 13" descr="A yellow circle with black circles and black arrows&#10;&#10;Description automatically generated">
            <a:extLst>
              <a:ext uri="{FF2B5EF4-FFF2-40B4-BE49-F238E27FC236}">
                <a16:creationId xmlns:a16="http://schemas.microsoft.com/office/drawing/2014/main" id="{1990A09D-7373-C5B7-9137-9D6A88F98A94}"/>
              </a:ext>
            </a:extLst>
          </p:cNvPr>
          <p:cNvPicPr>
            <a:picLocks noChangeAspect="1"/>
          </p:cNvPicPr>
          <p:nvPr/>
        </p:nvPicPr>
        <p:blipFill>
          <a:blip r:embed="rId4"/>
          <a:stretch>
            <a:fillRect/>
          </a:stretch>
        </p:blipFill>
        <p:spPr>
          <a:xfrm>
            <a:off x="6666769" y="5059783"/>
            <a:ext cx="2249869" cy="984318"/>
          </a:xfrm>
          <a:prstGeom prst="rect">
            <a:avLst/>
          </a:prstGeom>
          <a:ln>
            <a:solidFill>
              <a:schemeClr val="tx1"/>
            </a:solidFill>
          </a:ln>
        </p:spPr>
      </p:pic>
      <p:sp>
        <p:nvSpPr>
          <p:cNvPr id="16" name="TextBox 15">
            <a:extLst>
              <a:ext uri="{FF2B5EF4-FFF2-40B4-BE49-F238E27FC236}">
                <a16:creationId xmlns:a16="http://schemas.microsoft.com/office/drawing/2014/main" id="{491AE2CE-F130-6EDC-0414-1D5050ED1067}"/>
              </a:ext>
            </a:extLst>
          </p:cNvPr>
          <p:cNvSpPr txBox="1"/>
          <p:nvPr/>
        </p:nvSpPr>
        <p:spPr>
          <a:xfrm>
            <a:off x="6606809" y="4698449"/>
            <a:ext cx="2249869" cy="338554"/>
          </a:xfrm>
          <a:prstGeom prst="rect">
            <a:avLst/>
          </a:prstGeom>
          <a:noFill/>
        </p:spPr>
        <p:txBody>
          <a:bodyPr wrap="square" rtlCol="0">
            <a:spAutoFit/>
          </a:bodyPr>
          <a:lstStyle/>
          <a:p>
            <a:r>
              <a:rPr lang="en-JP" sz="1600" b="1" dirty="0"/>
              <a:t>SAFETY</a:t>
            </a:r>
            <a:r>
              <a:rPr lang="en-JP" dirty="0">
                <a:solidFill>
                  <a:schemeClr val="tx1"/>
                </a:solidFill>
              </a:rPr>
              <a:t>：</a:t>
            </a:r>
            <a:r>
              <a:rPr lang="en-JP" b="1" dirty="0">
                <a:solidFill>
                  <a:schemeClr val="tx1"/>
                </a:solidFill>
              </a:rPr>
              <a:t>監視モデル</a:t>
            </a:r>
            <a:endParaRPr lang="en-JP" sz="1200" b="1" dirty="0">
              <a:solidFill>
                <a:schemeClr val="tx1"/>
              </a:solidFill>
            </a:endParaRPr>
          </a:p>
        </p:txBody>
      </p:sp>
      <p:sp>
        <p:nvSpPr>
          <p:cNvPr id="21" name="Bent Arrow 20">
            <a:extLst>
              <a:ext uri="{FF2B5EF4-FFF2-40B4-BE49-F238E27FC236}">
                <a16:creationId xmlns:a16="http://schemas.microsoft.com/office/drawing/2014/main" id="{34D59331-FD74-CB31-B0A7-2420B3FE16C0}"/>
              </a:ext>
            </a:extLst>
          </p:cNvPr>
          <p:cNvSpPr/>
          <p:nvPr/>
        </p:nvSpPr>
        <p:spPr>
          <a:xfrm flipV="1">
            <a:off x="5314743" y="4662640"/>
            <a:ext cx="1292066" cy="1184958"/>
          </a:xfrm>
          <a:prstGeom prst="bentArrow">
            <a:avLst>
              <a:gd name="adj1" fmla="val 32217"/>
              <a:gd name="adj2" fmla="val 24510"/>
              <a:gd name="adj3" fmla="val 25000"/>
              <a:gd name="adj4" fmla="val 43750"/>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3" name="TextBox 22">
            <a:extLst>
              <a:ext uri="{FF2B5EF4-FFF2-40B4-BE49-F238E27FC236}">
                <a16:creationId xmlns:a16="http://schemas.microsoft.com/office/drawing/2014/main" id="{33E25457-34DC-F718-F7BC-D50BBAB415AC}"/>
              </a:ext>
            </a:extLst>
          </p:cNvPr>
          <p:cNvSpPr txBox="1"/>
          <p:nvPr/>
        </p:nvSpPr>
        <p:spPr>
          <a:xfrm>
            <a:off x="5414363" y="5401459"/>
            <a:ext cx="997576" cy="338554"/>
          </a:xfrm>
          <a:prstGeom prst="rect">
            <a:avLst/>
          </a:prstGeom>
          <a:noFill/>
        </p:spPr>
        <p:txBody>
          <a:bodyPr wrap="square">
            <a:spAutoFit/>
          </a:bodyPr>
          <a:lstStyle/>
          <a:p>
            <a:r>
              <a:rPr lang="en-JP" sz="1600" dirty="0">
                <a:solidFill>
                  <a:schemeClr val="bg1"/>
                </a:solidFill>
              </a:rPr>
              <a:t>モデル化</a:t>
            </a:r>
          </a:p>
        </p:txBody>
      </p:sp>
      <p:sp>
        <p:nvSpPr>
          <p:cNvPr id="15" name="TextBox 14">
            <a:extLst>
              <a:ext uri="{FF2B5EF4-FFF2-40B4-BE49-F238E27FC236}">
                <a16:creationId xmlns:a16="http://schemas.microsoft.com/office/drawing/2014/main" id="{4F00DED0-531D-DA74-581D-3182ACB573F2}"/>
              </a:ext>
            </a:extLst>
          </p:cNvPr>
          <p:cNvSpPr txBox="1"/>
          <p:nvPr/>
        </p:nvSpPr>
        <p:spPr>
          <a:xfrm>
            <a:off x="249857" y="3356538"/>
            <a:ext cx="1826141" cy="338554"/>
          </a:xfrm>
          <a:prstGeom prst="rect">
            <a:avLst/>
          </a:prstGeom>
          <a:noFill/>
        </p:spPr>
        <p:txBody>
          <a:bodyPr wrap="none" rtlCol="0">
            <a:spAutoFit/>
          </a:bodyPr>
          <a:lstStyle/>
          <a:p>
            <a:r>
              <a:rPr lang="en-JP" sz="1600"/>
              <a:t>人数管理システム</a:t>
            </a:r>
          </a:p>
        </p:txBody>
      </p:sp>
      <p:sp>
        <p:nvSpPr>
          <p:cNvPr id="20" name="Rounded Rectangular Callout 19">
            <a:extLst>
              <a:ext uri="{FF2B5EF4-FFF2-40B4-BE49-F238E27FC236}">
                <a16:creationId xmlns:a16="http://schemas.microsoft.com/office/drawing/2014/main" id="{2B4CFC93-4BB2-0398-2365-2BF9E97CE921}"/>
              </a:ext>
            </a:extLst>
          </p:cNvPr>
          <p:cNvSpPr/>
          <p:nvPr/>
        </p:nvSpPr>
        <p:spPr>
          <a:xfrm>
            <a:off x="5061820" y="3093655"/>
            <a:ext cx="3630918" cy="1264792"/>
          </a:xfrm>
          <a:prstGeom prst="wedgeRoundRectCallout">
            <a:avLst>
              <a:gd name="adj1" fmla="val -58041"/>
              <a:gd name="adj2" fmla="val 7095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sz="2000">
                <a:solidFill>
                  <a:schemeClr val="tx2">
                    <a:lumMod val="25000"/>
                  </a:schemeClr>
                </a:solidFill>
              </a:rPr>
              <a:t>安全性</a:t>
            </a:r>
          </a:p>
        </p:txBody>
      </p:sp>
      <p:sp>
        <p:nvSpPr>
          <p:cNvPr id="18" name="Rounded Rectangle 17">
            <a:extLst>
              <a:ext uri="{FF2B5EF4-FFF2-40B4-BE49-F238E27FC236}">
                <a16:creationId xmlns:a16="http://schemas.microsoft.com/office/drawing/2014/main" id="{CAA140FE-6469-3CCA-3A21-D0B760B3B5AD}"/>
              </a:ext>
            </a:extLst>
          </p:cNvPr>
          <p:cNvSpPr/>
          <p:nvPr/>
        </p:nvSpPr>
        <p:spPr>
          <a:xfrm>
            <a:off x="5243490" y="3616811"/>
            <a:ext cx="3305510" cy="55430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1"/>
                </a:solidFill>
              </a:rPr>
              <a:t>常に2人目を到着させない</a:t>
            </a:r>
          </a:p>
        </p:txBody>
      </p:sp>
    </p:spTree>
    <p:extLst>
      <p:ext uri="{BB962C8B-B14F-4D97-AF65-F5344CB8AC3E}">
        <p14:creationId xmlns:p14="http://schemas.microsoft.com/office/powerpoint/2010/main" val="416189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8" name="Oval 7">
            <a:extLst>
              <a:ext uri="{FF2B5EF4-FFF2-40B4-BE49-F238E27FC236}">
                <a16:creationId xmlns:a16="http://schemas.microsoft.com/office/drawing/2014/main" id="{06771752-452A-6ADC-F5B1-9004DD7779C8}"/>
              </a:ext>
            </a:extLst>
          </p:cNvPr>
          <p:cNvSpPr/>
          <p:nvPr/>
        </p:nvSpPr>
        <p:spPr>
          <a:xfrm>
            <a:off x="6583911" y="21242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8" name="Oval 37">
            <a:extLst>
              <a:ext uri="{FF2B5EF4-FFF2-40B4-BE49-F238E27FC236}">
                <a16:creationId xmlns:a16="http://schemas.microsoft.com/office/drawing/2014/main" id="{AE0DA32A-59FA-222F-1A84-59B88951978C}"/>
              </a:ext>
            </a:extLst>
          </p:cNvPr>
          <p:cNvSpPr/>
          <p:nvPr/>
        </p:nvSpPr>
        <p:spPr>
          <a:xfrm>
            <a:off x="7738603" y="2133720"/>
            <a:ext cx="597466" cy="597466"/>
          </a:xfrm>
          <a:prstGeom prst="ellipse">
            <a:avLst/>
          </a:prstGeom>
          <a:solidFill>
            <a:schemeClr val="tx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sp>
        <p:nvSpPr>
          <p:cNvPr id="39" name="TextBox 38">
            <a:extLst>
              <a:ext uri="{FF2B5EF4-FFF2-40B4-BE49-F238E27FC236}">
                <a16:creationId xmlns:a16="http://schemas.microsoft.com/office/drawing/2014/main" id="{F0F67A80-2686-8135-1398-14D38B16B4FA}"/>
              </a:ext>
            </a:extLst>
          </p:cNvPr>
          <p:cNvSpPr txBox="1"/>
          <p:nvPr/>
        </p:nvSpPr>
        <p:spPr>
          <a:xfrm>
            <a:off x="7123446" y="2133720"/>
            <a:ext cx="662679" cy="246221"/>
          </a:xfrm>
          <a:prstGeom prst="rect">
            <a:avLst/>
          </a:prstGeom>
          <a:noFill/>
        </p:spPr>
        <p:txBody>
          <a:bodyPr wrap="square" rtlCol="0">
            <a:spAutoFit/>
          </a:bodyPr>
          <a:lstStyle/>
          <a:p>
            <a:r>
              <a:rPr lang="en-US" sz="1000" b="1" dirty="0"/>
              <a:t>a</a:t>
            </a:r>
            <a:r>
              <a:rPr lang="en-JP" sz="1000" b="1" dirty="0"/>
              <a:t>rrive.2</a:t>
            </a:r>
          </a:p>
        </p:txBody>
      </p:sp>
      <p:cxnSp>
        <p:nvCxnSpPr>
          <p:cNvPr id="41" name="Straight Arrow Connector 40">
            <a:extLst>
              <a:ext uri="{FF2B5EF4-FFF2-40B4-BE49-F238E27FC236}">
                <a16:creationId xmlns:a16="http://schemas.microsoft.com/office/drawing/2014/main" id="{7EEE17CA-79A1-0BEE-D753-8C802BE4D1A9}"/>
              </a:ext>
            </a:extLst>
          </p:cNvPr>
          <p:cNvCxnSpPr>
            <a:cxnSpLocks/>
            <a:stCxn id="8" idx="6"/>
            <a:endCxn id="38" idx="2"/>
          </p:cNvCxnSpPr>
          <p:nvPr/>
        </p:nvCxnSpPr>
        <p:spPr>
          <a:xfrm>
            <a:off x="7181377" y="2422963"/>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9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51</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7539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90" name="Oval 89">
            <a:extLst>
              <a:ext uri="{FF2B5EF4-FFF2-40B4-BE49-F238E27FC236}">
                <a16:creationId xmlns:a16="http://schemas.microsoft.com/office/drawing/2014/main" id="{09A69DDB-DE0B-4779-97DD-1994DC545F06}"/>
              </a:ext>
            </a:extLst>
          </p:cNvPr>
          <p:cNvSpPr/>
          <p:nvPr/>
        </p:nvSpPr>
        <p:spPr>
          <a:xfrm>
            <a:off x="902131" y="4774836"/>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91" name="Oval 90">
            <a:extLst>
              <a:ext uri="{FF2B5EF4-FFF2-40B4-BE49-F238E27FC236}">
                <a16:creationId xmlns:a16="http://schemas.microsoft.com/office/drawing/2014/main" id="{EFFC03AE-78A8-26C1-F235-5EE31DBC0F69}"/>
              </a:ext>
            </a:extLst>
          </p:cNvPr>
          <p:cNvSpPr/>
          <p:nvPr/>
        </p:nvSpPr>
        <p:spPr>
          <a:xfrm>
            <a:off x="2056823" y="4784326"/>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2" name="TextBox 91">
            <a:extLst>
              <a:ext uri="{FF2B5EF4-FFF2-40B4-BE49-F238E27FC236}">
                <a16:creationId xmlns:a16="http://schemas.microsoft.com/office/drawing/2014/main" id="{4E9C5953-9FD7-7711-6A3A-5F293C9A916F}"/>
              </a:ext>
            </a:extLst>
          </p:cNvPr>
          <p:cNvSpPr txBox="1"/>
          <p:nvPr/>
        </p:nvSpPr>
        <p:spPr>
          <a:xfrm>
            <a:off x="1441666" y="4784326"/>
            <a:ext cx="662679" cy="246221"/>
          </a:xfrm>
          <a:prstGeom prst="rect">
            <a:avLst/>
          </a:prstGeom>
          <a:noFill/>
        </p:spPr>
        <p:txBody>
          <a:bodyPr wrap="square" rtlCol="0">
            <a:spAutoFit/>
          </a:bodyPr>
          <a:lstStyle/>
          <a:p>
            <a:r>
              <a:rPr lang="en-US" sz="1000" b="1" dirty="0"/>
              <a:t>a</a:t>
            </a:r>
            <a:r>
              <a:rPr lang="en-JP" sz="1000" b="1" dirty="0"/>
              <a:t>rrive.2</a:t>
            </a:r>
          </a:p>
        </p:txBody>
      </p:sp>
      <p:sp>
        <p:nvSpPr>
          <p:cNvPr id="93" name="TextBox 92">
            <a:extLst>
              <a:ext uri="{FF2B5EF4-FFF2-40B4-BE49-F238E27FC236}">
                <a16:creationId xmlns:a16="http://schemas.microsoft.com/office/drawing/2014/main" id="{2DF6A2EA-7913-0847-BDB3-ECC7F67BD78C}"/>
              </a:ext>
            </a:extLst>
          </p:cNvPr>
          <p:cNvSpPr txBox="1"/>
          <p:nvPr/>
        </p:nvSpPr>
        <p:spPr>
          <a:xfrm rot="16200000">
            <a:off x="266693" y="4943069"/>
            <a:ext cx="782587" cy="307777"/>
          </a:xfrm>
          <a:prstGeom prst="rect">
            <a:avLst/>
          </a:prstGeom>
          <a:noFill/>
        </p:spPr>
        <p:txBody>
          <a:bodyPr wrap="none" rtlCol="0">
            <a:spAutoFit/>
          </a:bodyPr>
          <a:lstStyle/>
          <a:p>
            <a:r>
              <a:rPr lang="en-US" b="1" dirty="0"/>
              <a:t>ALERT</a:t>
            </a:r>
            <a:endParaRPr lang="en-JP" b="1" dirty="0"/>
          </a:p>
        </p:txBody>
      </p:sp>
      <p:cxnSp>
        <p:nvCxnSpPr>
          <p:cNvPr id="94" name="Straight Arrow Connector 93">
            <a:extLst>
              <a:ext uri="{FF2B5EF4-FFF2-40B4-BE49-F238E27FC236}">
                <a16:creationId xmlns:a16="http://schemas.microsoft.com/office/drawing/2014/main" id="{EC797368-916E-C914-7F7D-B19DCA6C50E0}"/>
              </a:ext>
            </a:extLst>
          </p:cNvPr>
          <p:cNvCxnSpPr>
            <a:cxnSpLocks/>
            <a:stCxn id="90" idx="6"/>
            <a:endCxn id="91" idx="2"/>
          </p:cNvCxnSpPr>
          <p:nvPr/>
        </p:nvCxnSpPr>
        <p:spPr>
          <a:xfrm>
            <a:off x="1499597" y="5073569"/>
            <a:ext cx="557226"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999E558-085F-00FE-EC17-811A3B0C9731}"/>
              </a:ext>
            </a:extLst>
          </p:cNvPr>
          <p:cNvSpPr/>
          <p:nvPr/>
        </p:nvSpPr>
        <p:spPr>
          <a:xfrm>
            <a:off x="902131" y="3657884"/>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4911FAB9-E077-08E6-C1C1-CAD6329E1CC8}"/>
              </a:ext>
            </a:extLst>
          </p:cNvPr>
          <p:cNvSpPr/>
          <p:nvPr/>
        </p:nvSpPr>
        <p:spPr>
          <a:xfrm>
            <a:off x="2056823" y="366737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TextBox 8">
            <a:extLst>
              <a:ext uri="{FF2B5EF4-FFF2-40B4-BE49-F238E27FC236}">
                <a16:creationId xmlns:a16="http://schemas.microsoft.com/office/drawing/2014/main" id="{10368D19-44A1-9ED3-BCA0-FCA13A728E93}"/>
              </a:ext>
            </a:extLst>
          </p:cNvPr>
          <p:cNvSpPr txBox="1"/>
          <p:nvPr/>
        </p:nvSpPr>
        <p:spPr>
          <a:xfrm>
            <a:off x="1441666" y="3487076"/>
            <a:ext cx="662679" cy="246221"/>
          </a:xfrm>
          <a:prstGeom prst="rect">
            <a:avLst/>
          </a:prstGeom>
          <a:noFill/>
        </p:spPr>
        <p:txBody>
          <a:bodyPr wrap="square" rtlCol="0">
            <a:spAutoFit/>
          </a:bodyPr>
          <a:lstStyle/>
          <a:p>
            <a:pPr algn="ctr"/>
            <a:r>
              <a:rPr lang="en-US" sz="1000" b="1" dirty="0"/>
              <a:t>alert</a:t>
            </a:r>
            <a:endParaRPr lang="en-JP" sz="1000" b="1" dirty="0"/>
          </a:p>
        </p:txBody>
      </p:sp>
      <p:sp>
        <p:nvSpPr>
          <p:cNvPr id="10" name="TextBox 9">
            <a:extLst>
              <a:ext uri="{FF2B5EF4-FFF2-40B4-BE49-F238E27FC236}">
                <a16:creationId xmlns:a16="http://schemas.microsoft.com/office/drawing/2014/main" id="{DF8B0D36-57FE-4A10-6747-0F3A313FC8A7}"/>
              </a:ext>
            </a:extLst>
          </p:cNvPr>
          <p:cNvSpPr txBox="1"/>
          <p:nvPr/>
        </p:nvSpPr>
        <p:spPr>
          <a:xfrm rot="16200000">
            <a:off x="266693" y="3826117"/>
            <a:ext cx="782587" cy="307777"/>
          </a:xfrm>
          <a:prstGeom prst="rect">
            <a:avLst/>
          </a:prstGeom>
          <a:noFill/>
        </p:spPr>
        <p:txBody>
          <a:bodyPr wrap="none" rtlCol="0">
            <a:spAutoFit/>
          </a:bodyPr>
          <a:lstStyle/>
          <a:p>
            <a:r>
              <a:rPr lang="en-US" b="1" dirty="0"/>
              <a:t>ALERT</a:t>
            </a:r>
            <a:endParaRPr lang="en-JP" b="1" dirty="0"/>
          </a:p>
        </p:txBody>
      </p:sp>
      <p:cxnSp>
        <p:nvCxnSpPr>
          <p:cNvPr id="11" name="Straight Arrow Connector 10">
            <a:extLst>
              <a:ext uri="{FF2B5EF4-FFF2-40B4-BE49-F238E27FC236}">
                <a16:creationId xmlns:a16="http://schemas.microsoft.com/office/drawing/2014/main" id="{D1C1294C-80FC-9828-B92B-4FA8EAC6C4F5}"/>
              </a:ext>
            </a:extLst>
          </p:cNvPr>
          <p:cNvCxnSpPr>
            <a:cxnSpLocks/>
            <a:stCxn id="2" idx="7"/>
            <a:endCxn id="3" idx="1"/>
          </p:cNvCxnSpPr>
          <p:nvPr/>
        </p:nvCxnSpPr>
        <p:spPr>
          <a:xfrm>
            <a:off x="1412100" y="3745381"/>
            <a:ext cx="732220"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868D936-0CFC-8BD8-2A06-8F508AA374FF}"/>
              </a:ext>
            </a:extLst>
          </p:cNvPr>
          <p:cNvSpPr/>
          <p:nvPr/>
        </p:nvSpPr>
        <p:spPr>
          <a:xfrm>
            <a:off x="3211515" y="3661745"/>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cxnSp>
        <p:nvCxnSpPr>
          <p:cNvPr id="14" name="Straight Arrow Connector 13">
            <a:extLst>
              <a:ext uri="{FF2B5EF4-FFF2-40B4-BE49-F238E27FC236}">
                <a16:creationId xmlns:a16="http://schemas.microsoft.com/office/drawing/2014/main" id="{D2F7A5A8-56E6-E681-AD57-40A7FEBAFA7E}"/>
              </a:ext>
            </a:extLst>
          </p:cNvPr>
          <p:cNvCxnSpPr>
            <a:cxnSpLocks/>
            <a:stCxn id="3" idx="6"/>
            <a:endCxn id="13" idx="2"/>
          </p:cNvCxnSpPr>
          <p:nvPr/>
        </p:nvCxnSpPr>
        <p:spPr>
          <a:xfrm flipV="1">
            <a:off x="2654289" y="3960478"/>
            <a:ext cx="557226" cy="5629"/>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79F0261-20D0-E5BD-A003-F7FAF21101FF}"/>
              </a:ext>
            </a:extLst>
          </p:cNvPr>
          <p:cNvSpPr txBox="1"/>
          <p:nvPr/>
        </p:nvSpPr>
        <p:spPr>
          <a:xfrm>
            <a:off x="2607964" y="3667721"/>
            <a:ext cx="662679" cy="246221"/>
          </a:xfrm>
          <a:prstGeom prst="rect">
            <a:avLst/>
          </a:prstGeom>
          <a:noFill/>
        </p:spPr>
        <p:txBody>
          <a:bodyPr wrap="square" rtlCol="0">
            <a:spAutoFit/>
          </a:bodyPr>
          <a:lstStyle/>
          <a:p>
            <a:r>
              <a:rPr lang="en-US" sz="1000" b="1" dirty="0"/>
              <a:t>a</a:t>
            </a:r>
            <a:r>
              <a:rPr lang="en-JP" sz="1000" b="1" dirty="0"/>
              <a:t>rrive.1</a:t>
            </a:r>
          </a:p>
        </p:txBody>
      </p:sp>
      <p:cxnSp>
        <p:nvCxnSpPr>
          <p:cNvPr id="22" name="Straight Arrow Connector 21">
            <a:extLst>
              <a:ext uri="{FF2B5EF4-FFF2-40B4-BE49-F238E27FC236}">
                <a16:creationId xmlns:a16="http://schemas.microsoft.com/office/drawing/2014/main" id="{2B7118CA-5CA8-A9CD-434D-8912DAE5B2E7}"/>
              </a:ext>
            </a:extLst>
          </p:cNvPr>
          <p:cNvCxnSpPr>
            <a:cxnSpLocks/>
            <a:stCxn id="3" idx="3"/>
            <a:endCxn id="2" idx="5"/>
          </p:cNvCxnSpPr>
          <p:nvPr/>
        </p:nvCxnSpPr>
        <p:spPr>
          <a:xfrm flipH="1" flipV="1">
            <a:off x="1412100" y="4167853"/>
            <a:ext cx="732220" cy="949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905194-696B-FF86-D2C7-4CCD75EBB310}"/>
              </a:ext>
            </a:extLst>
          </p:cNvPr>
          <p:cNvSpPr txBox="1"/>
          <p:nvPr/>
        </p:nvSpPr>
        <p:spPr>
          <a:xfrm>
            <a:off x="1443446" y="4196224"/>
            <a:ext cx="662679" cy="246221"/>
          </a:xfrm>
          <a:prstGeom prst="rect">
            <a:avLst/>
          </a:prstGeom>
          <a:noFill/>
        </p:spPr>
        <p:txBody>
          <a:bodyPr wrap="square" rtlCol="0">
            <a:spAutoFit/>
          </a:bodyPr>
          <a:lstStyle/>
          <a:p>
            <a:pPr algn="ctr"/>
            <a:r>
              <a:rPr lang="en-US" sz="1000" b="1" dirty="0"/>
              <a:t>all clear</a:t>
            </a:r>
            <a:endParaRPr lang="en-JP" sz="1000" b="1" dirty="0"/>
          </a:p>
        </p:txBody>
      </p:sp>
    </p:spTree>
    <p:extLst>
      <p:ext uri="{BB962C8B-B14F-4D97-AF65-F5344CB8AC3E}">
        <p14:creationId xmlns:p14="http://schemas.microsoft.com/office/powerpoint/2010/main" val="197005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52</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7" name="TextBox 26">
            <a:extLst>
              <a:ext uri="{FF2B5EF4-FFF2-40B4-BE49-F238E27FC236}">
                <a16:creationId xmlns:a16="http://schemas.microsoft.com/office/drawing/2014/main" id="{E564C4CC-A11B-81F0-AF3C-5CD3131887F8}"/>
              </a:ext>
            </a:extLst>
          </p:cNvPr>
          <p:cNvSpPr txBox="1"/>
          <p:nvPr/>
        </p:nvSpPr>
        <p:spPr>
          <a:xfrm>
            <a:off x="5324243" y="3340761"/>
            <a:ext cx="683248" cy="246221"/>
          </a:xfrm>
          <a:prstGeom prst="rect">
            <a:avLst/>
          </a:prstGeom>
          <a:noFill/>
        </p:spPr>
        <p:txBody>
          <a:bodyPr wrap="square" rtlCol="0">
            <a:spAutoFit/>
          </a:bodyPr>
          <a:lstStyle/>
          <a:p>
            <a:r>
              <a:rPr lang="en-US" sz="1000" b="1" dirty="0"/>
              <a:t>leave</a:t>
            </a:r>
            <a:r>
              <a:rPr lang="en-JP" sz="1000" b="1" dirty="0"/>
              <a:t>.1</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5</a:t>
            </a:r>
          </a:p>
        </p:txBody>
      </p:sp>
      <p:sp>
        <p:nvSpPr>
          <p:cNvPr id="29" name="Oval 28">
            <a:extLst>
              <a:ext uri="{FF2B5EF4-FFF2-40B4-BE49-F238E27FC236}">
                <a16:creationId xmlns:a16="http://schemas.microsoft.com/office/drawing/2014/main" id="{09D9E71B-CB26-8DCE-5161-1498D998C267}"/>
              </a:ext>
            </a:extLst>
          </p:cNvPr>
          <p:cNvSpPr/>
          <p:nvPr/>
        </p:nvSpPr>
        <p:spPr>
          <a:xfrm>
            <a:off x="6799381" y="3822928"/>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cxnSp>
        <p:nvCxnSpPr>
          <p:cNvPr id="30" name="Straight Arrow Connector 29">
            <a:extLst>
              <a:ext uri="{FF2B5EF4-FFF2-40B4-BE49-F238E27FC236}">
                <a16:creationId xmlns:a16="http://schemas.microsoft.com/office/drawing/2014/main" id="{80ED3965-05C1-B0D3-3BC7-EF880BF8B8E1}"/>
              </a:ext>
            </a:extLst>
          </p:cNvPr>
          <p:cNvCxnSpPr>
            <a:cxnSpLocks/>
            <a:stCxn id="28" idx="7"/>
            <a:endCxn id="29" idx="1"/>
          </p:cNvCxnSpPr>
          <p:nvPr/>
        </p:nvCxnSpPr>
        <p:spPr>
          <a:xfrm flipV="1">
            <a:off x="6317616"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589CD7A-B499-A068-1A5C-EFE91FEB8A2B}"/>
              </a:ext>
            </a:extLst>
          </p:cNvPr>
          <p:cNvCxnSpPr>
            <a:cxnSpLocks/>
            <a:stCxn id="29" idx="1"/>
            <a:endCxn id="17" idx="0"/>
          </p:cNvCxnSpPr>
          <p:nvPr/>
        </p:nvCxnSpPr>
        <p:spPr>
          <a:xfrm rot="16200000" flipV="1">
            <a:off x="5470778" y="2494324"/>
            <a:ext cx="72265" cy="2759937"/>
          </a:xfrm>
          <a:prstGeom prst="bentConnector3">
            <a:avLst>
              <a:gd name="adj1" fmla="val 437414"/>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242982" y="3612807"/>
            <a:ext cx="641226" cy="246221"/>
          </a:xfrm>
          <a:prstGeom prst="rect">
            <a:avLst/>
          </a:prstGeom>
          <a:noFill/>
        </p:spPr>
        <p:txBody>
          <a:bodyPr wrap="square" rtlCol="0">
            <a:spAutoFit/>
          </a:bodyPr>
          <a:lstStyle/>
          <a:p>
            <a:r>
              <a:rPr lang="en-US" sz="1000" b="1" dirty="0"/>
              <a:t>a</a:t>
            </a:r>
            <a:r>
              <a:rPr lang="en-JP" sz="1000" b="1" dirty="0"/>
              <a:t>rrive.2</a:t>
            </a:r>
          </a:p>
        </p:txBody>
      </p:sp>
      <p:sp>
        <p:nvSpPr>
          <p:cNvPr id="68" name="Oval 67">
            <a:extLst>
              <a:ext uri="{FF2B5EF4-FFF2-40B4-BE49-F238E27FC236}">
                <a16:creationId xmlns:a16="http://schemas.microsoft.com/office/drawing/2014/main" id="{5FE986F7-7127-E3D0-56D7-672501286525}"/>
              </a:ext>
            </a:extLst>
          </p:cNvPr>
          <p:cNvSpPr/>
          <p:nvPr/>
        </p:nvSpPr>
        <p:spPr>
          <a:xfrm>
            <a:off x="7791115" y="383054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cxnSp>
        <p:nvCxnSpPr>
          <p:cNvPr id="69" name="Straight Arrow Connector 68">
            <a:extLst>
              <a:ext uri="{FF2B5EF4-FFF2-40B4-BE49-F238E27FC236}">
                <a16:creationId xmlns:a16="http://schemas.microsoft.com/office/drawing/2014/main" id="{B156BA96-626B-8009-D924-25861599A552}"/>
              </a:ext>
            </a:extLst>
          </p:cNvPr>
          <p:cNvCxnSpPr>
            <a:cxnSpLocks/>
            <a:stCxn id="29" idx="7"/>
            <a:endCxn id="68" idx="1"/>
          </p:cNvCxnSpPr>
          <p:nvPr/>
        </p:nvCxnSpPr>
        <p:spPr>
          <a:xfrm>
            <a:off x="7309350" y="3910425"/>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AC5061-9593-B2E9-2360-53CA2225DCF3}"/>
              </a:ext>
            </a:extLst>
          </p:cNvPr>
          <p:cNvCxnSpPr>
            <a:cxnSpLocks/>
            <a:stCxn id="68" idx="3"/>
            <a:endCxn id="29" idx="5"/>
          </p:cNvCxnSpPr>
          <p:nvPr/>
        </p:nvCxnSpPr>
        <p:spPr>
          <a:xfrm flipH="1" flipV="1">
            <a:off x="7309350" y="4332897"/>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CB6CC1-7262-CAC9-6EFF-8F48383847EA}"/>
              </a:ext>
            </a:extLst>
          </p:cNvPr>
          <p:cNvSpPr txBox="1"/>
          <p:nvPr/>
        </p:nvSpPr>
        <p:spPr>
          <a:xfrm>
            <a:off x="7237077" y="3603082"/>
            <a:ext cx="713808" cy="246221"/>
          </a:xfrm>
          <a:prstGeom prst="rect">
            <a:avLst/>
          </a:prstGeom>
          <a:noFill/>
        </p:spPr>
        <p:txBody>
          <a:bodyPr wrap="square" rtlCol="0">
            <a:spAutoFit/>
          </a:bodyPr>
          <a:lstStyle/>
          <a:p>
            <a:r>
              <a:rPr lang="en-US" sz="1000" b="1" dirty="0"/>
              <a:t>r</a:t>
            </a:r>
            <a:r>
              <a:rPr lang="en-JP" sz="1000" b="1" dirty="0"/>
              <a:t>eqEnter</a:t>
            </a:r>
          </a:p>
        </p:txBody>
      </p:sp>
      <p:sp>
        <p:nvSpPr>
          <p:cNvPr id="76" name="TextBox 75">
            <a:extLst>
              <a:ext uri="{FF2B5EF4-FFF2-40B4-BE49-F238E27FC236}">
                <a16:creationId xmlns:a16="http://schemas.microsoft.com/office/drawing/2014/main" id="{F17A0298-6C4E-E43B-F8B1-CB8864262A87}"/>
              </a:ext>
            </a:extLst>
          </p:cNvPr>
          <p:cNvSpPr txBox="1"/>
          <p:nvPr/>
        </p:nvSpPr>
        <p:spPr>
          <a:xfrm>
            <a:off x="7368293" y="4321156"/>
            <a:ext cx="482798" cy="246221"/>
          </a:xfrm>
          <a:prstGeom prst="rect">
            <a:avLst/>
          </a:prstGeom>
          <a:noFill/>
        </p:spPr>
        <p:txBody>
          <a:bodyPr wrap="square" rtlCol="0">
            <a:spAutoFit/>
          </a:bodyPr>
          <a:lstStyle/>
          <a:p>
            <a:r>
              <a:rPr lang="en-US" sz="1000" b="1" dirty="0"/>
              <a:t>d</a:t>
            </a:r>
            <a:r>
              <a:rPr lang="en-JP" sz="1000" b="1" dirty="0"/>
              <a:t>eny</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11</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12</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0" name="TextBox 59">
            <a:extLst>
              <a:ext uri="{FF2B5EF4-FFF2-40B4-BE49-F238E27FC236}">
                <a16:creationId xmlns:a16="http://schemas.microsoft.com/office/drawing/2014/main" id="{599EC613-0CD5-55CF-3ADE-56458BA4FB48}"/>
              </a:ext>
            </a:extLst>
          </p:cNvPr>
          <p:cNvSpPr txBox="1"/>
          <p:nvPr/>
        </p:nvSpPr>
        <p:spPr>
          <a:xfrm>
            <a:off x="5324243" y="6258434"/>
            <a:ext cx="683248" cy="246221"/>
          </a:xfrm>
          <a:prstGeom prst="rect">
            <a:avLst/>
          </a:prstGeom>
          <a:noFill/>
        </p:spPr>
        <p:txBody>
          <a:bodyPr wrap="square" rtlCol="0">
            <a:spAutoFit/>
          </a:bodyPr>
          <a:lstStyle/>
          <a:p>
            <a:r>
              <a:rPr lang="en-US" sz="1000" b="1" dirty="0"/>
              <a:t>leave</a:t>
            </a:r>
            <a:r>
              <a:rPr lang="en-JP" sz="1000" b="1" dirty="0"/>
              <a:t>.1</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13</a:t>
            </a:r>
          </a:p>
        </p:txBody>
      </p:sp>
      <p:sp>
        <p:nvSpPr>
          <p:cNvPr id="62" name="Oval 61">
            <a:extLst>
              <a:ext uri="{FF2B5EF4-FFF2-40B4-BE49-F238E27FC236}">
                <a16:creationId xmlns:a16="http://schemas.microsoft.com/office/drawing/2014/main" id="{E8D2AD57-A27A-06D6-9AC8-84FF3402C8BF}"/>
              </a:ext>
            </a:extLst>
          </p:cNvPr>
          <p:cNvSpPr/>
          <p:nvPr/>
        </p:nvSpPr>
        <p:spPr>
          <a:xfrm>
            <a:off x="6799381" y="541111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14</a:t>
            </a:r>
          </a:p>
        </p:txBody>
      </p:sp>
      <p:cxnSp>
        <p:nvCxnSpPr>
          <p:cNvPr id="63" name="Straight Arrow Connector 62">
            <a:extLst>
              <a:ext uri="{FF2B5EF4-FFF2-40B4-BE49-F238E27FC236}">
                <a16:creationId xmlns:a16="http://schemas.microsoft.com/office/drawing/2014/main" id="{5FBB1F8C-2AC7-4B35-3033-1867891126F0}"/>
              </a:ext>
            </a:extLst>
          </p:cNvPr>
          <p:cNvCxnSpPr>
            <a:cxnSpLocks/>
            <a:stCxn id="61" idx="7"/>
            <a:endCxn id="62" idx="1"/>
          </p:cNvCxnSpPr>
          <p:nvPr/>
        </p:nvCxnSpPr>
        <p:spPr>
          <a:xfrm flipV="1">
            <a:off x="6317616"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4A20C8B9-3985-5AAB-632F-DD5FBDBADE12}"/>
              </a:ext>
            </a:extLst>
          </p:cNvPr>
          <p:cNvCxnSpPr>
            <a:cxnSpLocks/>
            <a:stCxn id="62" idx="3"/>
            <a:endCxn id="54" idx="4"/>
          </p:cNvCxnSpPr>
          <p:nvPr/>
        </p:nvCxnSpPr>
        <p:spPr>
          <a:xfrm rot="5400000">
            <a:off x="5455546" y="4592479"/>
            <a:ext cx="102729" cy="2759937"/>
          </a:xfrm>
          <a:prstGeom prst="bentConnector3">
            <a:avLst>
              <a:gd name="adj1" fmla="val 322527"/>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242982" y="5200993"/>
            <a:ext cx="641226" cy="246221"/>
          </a:xfrm>
          <a:prstGeom prst="rect">
            <a:avLst/>
          </a:prstGeom>
          <a:noFill/>
        </p:spPr>
        <p:txBody>
          <a:bodyPr wrap="square" rtlCol="0">
            <a:spAutoFit/>
          </a:bodyPr>
          <a:lstStyle/>
          <a:p>
            <a:r>
              <a:rPr lang="en-US" sz="1000" b="1" dirty="0"/>
              <a:t>a</a:t>
            </a:r>
            <a:r>
              <a:rPr lang="en-JP" sz="1000" b="1" dirty="0"/>
              <a:t>rrive.2</a:t>
            </a:r>
          </a:p>
        </p:txBody>
      </p:sp>
      <p:sp>
        <p:nvSpPr>
          <p:cNvPr id="79" name="Oval 78">
            <a:extLst>
              <a:ext uri="{FF2B5EF4-FFF2-40B4-BE49-F238E27FC236}">
                <a16:creationId xmlns:a16="http://schemas.microsoft.com/office/drawing/2014/main" id="{D372AA4E-D36D-46F3-15FC-AED93D5A0EAD}"/>
              </a:ext>
            </a:extLst>
          </p:cNvPr>
          <p:cNvSpPr/>
          <p:nvPr/>
        </p:nvSpPr>
        <p:spPr>
          <a:xfrm>
            <a:off x="7791115" y="541873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15</a:t>
            </a:r>
          </a:p>
        </p:txBody>
      </p:sp>
      <p:cxnSp>
        <p:nvCxnSpPr>
          <p:cNvPr id="80" name="Straight Arrow Connector 79">
            <a:extLst>
              <a:ext uri="{FF2B5EF4-FFF2-40B4-BE49-F238E27FC236}">
                <a16:creationId xmlns:a16="http://schemas.microsoft.com/office/drawing/2014/main" id="{52A4C1E1-6C3F-58CC-ED69-021804334935}"/>
              </a:ext>
            </a:extLst>
          </p:cNvPr>
          <p:cNvCxnSpPr>
            <a:cxnSpLocks/>
            <a:stCxn id="62" idx="7"/>
            <a:endCxn id="79" idx="1"/>
          </p:cNvCxnSpPr>
          <p:nvPr/>
        </p:nvCxnSpPr>
        <p:spPr>
          <a:xfrm>
            <a:off x="7309350" y="549861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5D2F76-4775-AB48-72FF-77663FD2663C}"/>
              </a:ext>
            </a:extLst>
          </p:cNvPr>
          <p:cNvCxnSpPr>
            <a:cxnSpLocks/>
            <a:stCxn id="79" idx="3"/>
            <a:endCxn id="62" idx="5"/>
          </p:cNvCxnSpPr>
          <p:nvPr/>
        </p:nvCxnSpPr>
        <p:spPr>
          <a:xfrm flipH="1" flipV="1">
            <a:off x="7309350" y="592108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CCC12E-0906-3783-018C-EC0C8EA4B828}"/>
              </a:ext>
            </a:extLst>
          </p:cNvPr>
          <p:cNvSpPr txBox="1"/>
          <p:nvPr/>
        </p:nvSpPr>
        <p:spPr>
          <a:xfrm>
            <a:off x="7237077" y="5191268"/>
            <a:ext cx="713808" cy="246221"/>
          </a:xfrm>
          <a:prstGeom prst="rect">
            <a:avLst/>
          </a:prstGeom>
          <a:noFill/>
        </p:spPr>
        <p:txBody>
          <a:bodyPr wrap="square" rtlCol="0">
            <a:spAutoFit/>
          </a:bodyPr>
          <a:lstStyle/>
          <a:p>
            <a:r>
              <a:rPr lang="en-US" sz="1000" b="1" dirty="0"/>
              <a:t>r</a:t>
            </a:r>
            <a:r>
              <a:rPr lang="en-JP" sz="1000" b="1" dirty="0"/>
              <a:t>eqEnter</a:t>
            </a:r>
          </a:p>
        </p:txBody>
      </p:sp>
      <p:sp>
        <p:nvSpPr>
          <p:cNvPr id="83" name="TextBox 82">
            <a:extLst>
              <a:ext uri="{FF2B5EF4-FFF2-40B4-BE49-F238E27FC236}">
                <a16:creationId xmlns:a16="http://schemas.microsoft.com/office/drawing/2014/main" id="{960C0670-A7B3-F24B-5A0E-FD3A03270302}"/>
              </a:ext>
            </a:extLst>
          </p:cNvPr>
          <p:cNvSpPr txBox="1"/>
          <p:nvPr/>
        </p:nvSpPr>
        <p:spPr>
          <a:xfrm>
            <a:off x="7368293" y="5909342"/>
            <a:ext cx="482798" cy="246221"/>
          </a:xfrm>
          <a:prstGeom prst="rect">
            <a:avLst/>
          </a:prstGeom>
          <a:noFill/>
        </p:spPr>
        <p:txBody>
          <a:bodyPr wrap="square" rtlCol="0">
            <a:spAutoFit/>
          </a:bodyPr>
          <a:lstStyle/>
          <a:p>
            <a:r>
              <a:rPr lang="en-US" sz="1000" b="1" dirty="0"/>
              <a:t>d</a:t>
            </a:r>
            <a:r>
              <a:rPr lang="en-JP" sz="1000" b="1" dirty="0"/>
              <a:t>eny</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E433536-FDB4-074C-F3FF-09FA1600BD88}"/>
              </a:ext>
            </a:extLst>
          </p:cNvPr>
          <p:cNvCxnSpPr>
            <a:cxnSpLocks/>
            <a:stCxn id="29" idx="3"/>
            <a:endCxn id="62" idx="1"/>
          </p:cNvCxnSpPr>
          <p:nvPr/>
        </p:nvCxnSpPr>
        <p:spPr>
          <a:xfrm>
            <a:off x="6886878" y="4332897"/>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7191FB4-CBAC-A163-4916-F6F4BD60383C}"/>
              </a:ext>
            </a:extLst>
          </p:cNvPr>
          <p:cNvCxnSpPr>
            <a:cxnSpLocks/>
            <a:stCxn id="62" idx="0"/>
            <a:endCxn id="29" idx="4"/>
          </p:cNvCxnSpPr>
          <p:nvPr/>
        </p:nvCxnSpPr>
        <p:spPr>
          <a:xfrm flipV="1">
            <a:off x="7098114" y="4420394"/>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303106F-8285-46E3-C975-76401EFA11D3}"/>
              </a:ext>
            </a:extLst>
          </p:cNvPr>
          <p:cNvCxnSpPr>
            <a:cxnSpLocks/>
            <a:stCxn id="68" idx="3"/>
            <a:endCxn id="79" idx="1"/>
          </p:cNvCxnSpPr>
          <p:nvPr/>
        </p:nvCxnSpPr>
        <p:spPr>
          <a:xfrm>
            <a:off x="7878612"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BC8BA1C-2DE7-2399-5AD5-951E9EF5208D}"/>
              </a:ext>
            </a:extLst>
          </p:cNvPr>
          <p:cNvCxnSpPr>
            <a:cxnSpLocks/>
            <a:stCxn id="79" idx="0"/>
            <a:endCxn id="68" idx="4"/>
          </p:cNvCxnSpPr>
          <p:nvPr/>
        </p:nvCxnSpPr>
        <p:spPr>
          <a:xfrm flipV="1">
            <a:off x="8089848"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157" name="TextBox 156">
            <a:extLst>
              <a:ext uri="{FF2B5EF4-FFF2-40B4-BE49-F238E27FC236}">
                <a16:creationId xmlns:a16="http://schemas.microsoft.com/office/drawing/2014/main" id="{DDE8B54D-97A2-7B07-3F6C-DBEDEC0F8458}"/>
              </a:ext>
            </a:extLst>
          </p:cNvPr>
          <p:cNvSpPr txBox="1"/>
          <p:nvPr/>
        </p:nvSpPr>
        <p:spPr>
          <a:xfrm rot="5400000">
            <a:off x="6864497" y="4818401"/>
            <a:ext cx="706959" cy="246221"/>
          </a:xfrm>
          <a:prstGeom prst="rect">
            <a:avLst/>
          </a:prstGeom>
          <a:noFill/>
        </p:spPr>
        <p:txBody>
          <a:bodyPr wrap="square" rtlCol="0">
            <a:spAutoFit/>
          </a:bodyPr>
          <a:lstStyle/>
          <a:p>
            <a:r>
              <a:rPr lang="en-US" sz="1000" b="1" dirty="0"/>
              <a:t>a</a:t>
            </a:r>
            <a:r>
              <a:rPr lang="en-JP" sz="1000" b="1" dirty="0"/>
              <a:t>ll clear</a:t>
            </a:r>
          </a:p>
        </p:txBody>
      </p:sp>
      <p:sp>
        <p:nvSpPr>
          <p:cNvPr id="158" name="TextBox 157">
            <a:extLst>
              <a:ext uri="{FF2B5EF4-FFF2-40B4-BE49-F238E27FC236}">
                <a16:creationId xmlns:a16="http://schemas.microsoft.com/office/drawing/2014/main" id="{92B6E6BD-B6E5-903E-35AB-743C33F3F1FE}"/>
              </a:ext>
            </a:extLst>
          </p:cNvPr>
          <p:cNvSpPr txBox="1"/>
          <p:nvPr/>
        </p:nvSpPr>
        <p:spPr>
          <a:xfrm rot="16200000">
            <a:off x="6513126" y="4772584"/>
            <a:ext cx="483301" cy="246221"/>
          </a:xfrm>
          <a:prstGeom prst="rect">
            <a:avLst/>
          </a:prstGeom>
          <a:noFill/>
        </p:spPr>
        <p:txBody>
          <a:bodyPr wrap="square" rtlCol="0">
            <a:spAutoFit/>
          </a:bodyPr>
          <a:lstStyle/>
          <a:p>
            <a:r>
              <a:rPr lang="en-US" sz="1000" b="1" dirty="0"/>
              <a:t>alert</a:t>
            </a:r>
            <a:endParaRPr lang="en-JP" sz="1000" b="1" dirty="0"/>
          </a:p>
        </p:txBody>
      </p:sp>
      <p:sp>
        <p:nvSpPr>
          <p:cNvPr id="159" name="TextBox 158">
            <a:extLst>
              <a:ext uri="{FF2B5EF4-FFF2-40B4-BE49-F238E27FC236}">
                <a16:creationId xmlns:a16="http://schemas.microsoft.com/office/drawing/2014/main" id="{7BF5E961-08EA-DE9B-D5BC-7436A0DB7795}"/>
              </a:ext>
            </a:extLst>
          </p:cNvPr>
          <p:cNvSpPr txBox="1"/>
          <p:nvPr/>
        </p:nvSpPr>
        <p:spPr>
          <a:xfrm rot="5400000">
            <a:off x="7859478" y="4819612"/>
            <a:ext cx="706959" cy="246221"/>
          </a:xfrm>
          <a:prstGeom prst="rect">
            <a:avLst/>
          </a:prstGeom>
          <a:noFill/>
        </p:spPr>
        <p:txBody>
          <a:bodyPr wrap="square" rtlCol="0">
            <a:spAutoFit/>
          </a:bodyPr>
          <a:lstStyle/>
          <a:p>
            <a:r>
              <a:rPr lang="en-US" sz="1000" b="1" dirty="0"/>
              <a:t>a</a:t>
            </a:r>
            <a:r>
              <a:rPr lang="en-JP" sz="1000" b="1" dirty="0"/>
              <a:t>ll clear</a:t>
            </a:r>
          </a:p>
        </p:txBody>
      </p:sp>
      <p:sp>
        <p:nvSpPr>
          <p:cNvPr id="160" name="TextBox 159">
            <a:extLst>
              <a:ext uri="{FF2B5EF4-FFF2-40B4-BE49-F238E27FC236}">
                <a16:creationId xmlns:a16="http://schemas.microsoft.com/office/drawing/2014/main" id="{FD7FC2CD-8A4D-06E5-56BA-9E23CDCEC5FA}"/>
              </a:ext>
            </a:extLst>
          </p:cNvPr>
          <p:cNvSpPr txBox="1"/>
          <p:nvPr/>
        </p:nvSpPr>
        <p:spPr>
          <a:xfrm rot="16200000">
            <a:off x="7508107" y="4773795"/>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2675082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53</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5</a:t>
            </a: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t>allow</a:t>
            </a:r>
            <a:endParaRPr lang="en-JP" sz="1000" b="1" dirty="0"/>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11</a:t>
            </a: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t>allow</a:t>
            </a:r>
            <a:endParaRPr lang="en-JP" sz="1000" b="1" dirty="0"/>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00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54</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chemeClr val="bg1">
              <a:lumMod val="6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5</a:t>
            </a: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chemeClr val="bg1">
              <a:lumMod val="6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11</a:t>
            </a: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bg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0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olid"/>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75402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0</a:t>
            </a: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2</a:t>
            </a: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3</a:t>
            </a: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4</a:t>
            </a: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6</a:t>
            </a: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7</a:t>
            </a: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8</a:t>
            </a: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9</a:t>
            </a: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10</a:t>
            </a: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3830665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143479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8" name="Oval 27">
            <a:extLst>
              <a:ext uri="{FF2B5EF4-FFF2-40B4-BE49-F238E27FC236}">
                <a16:creationId xmlns:a16="http://schemas.microsoft.com/office/drawing/2014/main" id="{89E52F9B-123B-1E7B-DF25-8F991D41B141}"/>
              </a:ext>
            </a:extLst>
          </p:cNvPr>
          <p:cNvSpPr/>
          <p:nvPr/>
        </p:nvSpPr>
        <p:spPr>
          <a:xfrm>
            <a:off x="5807647" y="3830544"/>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5,0</a:t>
            </a:r>
          </a:p>
          <a:p>
            <a:pPr algn="ctr"/>
            <a:r>
              <a:rPr lang="en-JP" sz="1200" b="1" dirty="0">
                <a:solidFill>
                  <a:schemeClr val="tx1"/>
                </a:solidFill>
              </a:rPr>
              <a:t>(0)</a:t>
            </a:r>
            <a:endParaRPr lang="en-JP" sz="1800" b="1" dirty="0">
              <a:solidFill>
                <a:schemeClr val="tx1"/>
              </a:solidFill>
            </a:endParaRPr>
          </a:p>
        </p:txBody>
      </p:sp>
      <p:cxnSp>
        <p:nvCxnSpPr>
          <p:cNvPr id="31" name="Straight Arrow Connector 30">
            <a:extLst>
              <a:ext uri="{FF2B5EF4-FFF2-40B4-BE49-F238E27FC236}">
                <a16:creationId xmlns:a16="http://schemas.microsoft.com/office/drawing/2014/main" id="{A5F9879B-52E1-E670-3B06-51CC42A3B9D0}"/>
              </a:ext>
            </a:extLst>
          </p:cNvPr>
          <p:cNvCxnSpPr>
            <a:cxnSpLocks/>
            <a:stCxn id="18" idx="7"/>
            <a:endCxn id="28" idx="1"/>
          </p:cNvCxnSpPr>
          <p:nvPr/>
        </p:nvCxnSpPr>
        <p:spPr>
          <a:xfrm>
            <a:off x="5329911" y="3918041"/>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65" name="TextBox 64">
            <a:extLst>
              <a:ext uri="{FF2B5EF4-FFF2-40B4-BE49-F238E27FC236}">
                <a16:creationId xmlns:a16="http://schemas.microsoft.com/office/drawing/2014/main" id="{2766FB27-D932-A212-C79A-20BBD3F3286F}"/>
              </a:ext>
            </a:extLst>
          </p:cNvPr>
          <p:cNvSpPr txBox="1"/>
          <p:nvPr/>
        </p:nvSpPr>
        <p:spPr>
          <a:xfrm>
            <a:off x="5324243" y="3604705"/>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67" name="TextBox 66">
            <a:extLst>
              <a:ext uri="{FF2B5EF4-FFF2-40B4-BE49-F238E27FC236}">
                <a16:creationId xmlns:a16="http://schemas.microsoft.com/office/drawing/2014/main" id="{F0504B21-2A1A-5430-06FF-7524AF9B5ACE}"/>
              </a:ext>
            </a:extLst>
          </p:cNvPr>
          <p:cNvSpPr txBox="1"/>
          <p:nvPr/>
        </p:nvSpPr>
        <p:spPr>
          <a:xfrm>
            <a:off x="6405113" y="38590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61" name="Oval 60">
            <a:extLst>
              <a:ext uri="{FF2B5EF4-FFF2-40B4-BE49-F238E27FC236}">
                <a16:creationId xmlns:a16="http://schemas.microsoft.com/office/drawing/2014/main" id="{332D08DB-4B84-7628-CCD3-C122E797B026}"/>
              </a:ext>
            </a:extLst>
          </p:cNvPr>
          <p:cNvSpPr/>
          <p:nvPr/>
        </p:nvSpPr>
        <p:spPr>
          <a:xfrm>
            <a:off x="5807647" y="5418730"/>
            <a:ext cx="597466" cy="597466"/>
          </a:xfrm>
          <a:prstGeom prst="ellipse">
            <a:avLst/>
          </a:prstGeom>
          <a:solidFill>
            <a:schemeClr val="bg1">
              <a:lumMod val="75000"/>
            </a:schemeClr>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5,1</a:t>
            </a:r>
          </a:p>
          <a:p>
            <a:pPr algn="ctr"/>
            <a:r>
              <a:rPr lang="en-JP" sz="1200" b="1" dirty="0">
                <a:solidFill>
                  <a:schemeClr val="tx1"/>
                </a:solidFill>
              </a:rPr>
              <a:t>(0)</a:t>
            </a:r>
            <a:endParaRPr lang="en-JP" sz="1800" b="1" dirty="0">
              <a:solidFill>
                <a:schemeClr val="tx1"/>
              </a:solidFill>
            </a:endParaRPr>
          </a:p>
        </p:txBody>
      </p:sp>
      <p:cxnSp>
        <p:nvCxnSpPr>
          <p:cNvPr id="64" name="Straight Arrow Connector 63">
            <a:extLst>
              <a:ext uri="{FF2B5EF4-FFF2-40B4-BE49-F238E27FC236}">
                <a16:creationId xmlns:a16="http://schemas.microsoft.com/office/drawing/2014/main" id="{AE24BA77-ECCA-C110-7C21-E680B0D0EC4B}"/>
              </a:ext>
            </a:extLst>
          </p:cNvPr>
          <p:cNvCxnSpPr>
            <a:cxnSpLocks/>
            <a:stCxn id="56" idx="7"/>
            <a:endCxn id="61" idx="1"/>
          </p:cNvCxnSpPr>
          <p:nvPr/>
        </p:nvCxnSpPr>
        <p:spPr>
          <a:xfrm>
            <a:off x="5329911" y="5506227"/>
            <a:ext cx="565233" cy="0"/>
          </a:xfrm>
          <a:prstGeom prst="straightConnector1">
            <a:avLst/>
          </a:prstGeom>
          <a:ln w="25400">
            <a:solidFill>
              <a:srgbClr val="FF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77" name="TextBox 76">
            <a:extLst>
              <a:ext uri="{FF2B5EF4-FFF2-40B4-BE49-F238E27FC236}">
                <a16:creationId xmlns:a16="http://schemas.microsoft.com/office/drawing/2014/main" id="{884A8CA3-CC5B-0841-8A69-F8BDB829A779}"/>
              </a:ext>
            </a:extLst>
          </p:cNvPr>
          <p:cNvSpPr txBox="1"/>
          <p:nvPr/>
        </p:nvSpPr>
        <p:spPr>
          <a:xfrm>
            <a:off x="5324243" y="5192891"/>
            <a:ext cx="504298" cy="246221"/>
          </a:xfrm>
          <a:prstGeom prst="rect">
            <a:avLst/>
          </a:prstGeom>
          <a:noFill/>
        </p:spPr>
        <p:txBody>
          <a:bodyPr wrap="square" rtlCol="0">
            <a:spAutoFit/>
          </a:bodyPr>
          <a:lstStyle/>
          <a:p>
            <a:r>
              <a:rPr lang="en-US" sz="1000" b="1" dirty="0">
                <a:solidFill>
                  <a:srgbClr val="FF0000"/>
                </a:solidFill>
              </a:rPr>
              <a:t>allow</a:t>
            </a:r>
            <a:endParaRPr lang="en-JP" sz="1000" b="1" dirty="0">
              <a:solidFill>
                <a:srgbClr val="FF0000"/>
              </a:solidFill>
            </a:endParaRPr>
          </a:p>
        </p:txBody>
      </p:sp>
      <p:sp>
        <p:nvSpPr>
          <p:cNvPr id="78" name="TextBox 77">
            <a:extLst>
              <a:ext uri="{FF2B5EF4-FFF2-40B4-BE49-F238E27FC236}">
                <a16:creationId xmlns:a16="http://schemas.microsoft.com/office/drawing/2014/main" id="{BE23A3B0-E2FB-C496-5532-FF1260B06C53}"/>
              </a:ext>
            </a:extLst>
          </p:cNvPr>
          <p:cNvSpPr txBox="1"/>
          <p:nvPr/>
        </p:nvSpPr>
        <p:spPr>
          <a:xfrm>
            <a:off x="6420524" y="5459228"/>
            <a:ext cx="641226" cy="246221"/>
          </a:xfrm>
          <a:prstGeom prst="rect">
            <a:avLst/>
          </a:prstGeom>
          <a:noFill/>
        </p:spPr>
        <p:txBody>
          <a:bodyPr wrap="square" rtlCol="0">
            <a:spAutoFit/>
          </a:bodyPr>
          <a:lstStyle/>
          <a:p>
            <a:r>
              <a:rPr lang="en-US" sz="1000" b="1" dirty="0">
                <a:solidFill>
                  <a:schemeClr val="tx1"/>
                </a:solidFill>
              </a:rPr>
              <a:t>a</a:t>
            </a:r>
            <a:r>
              <a:rPr lang="en-JP" sz="1000" b="1" dirty="0">
                <a:solidFill>
                  <a:schemeClr val="tx1"/>
                </a:solidFill>
              </a:rPr>
              <a:t>rrive.2</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135" name="Straight Arrow Connector 134">
            <a:extLst>
              <a:ext uri="{FF2B5EF4-FFF2-40B4-BE49-F238E27FC236}">
                <a16:creationId xmlns:a16="http://schemas.microsoft.com/office/drawing/2014/main" id="{D961C872-CF14-A68A-F4F2-4C18EA020A56}"/>
              </a:ext>
            </a:extLst>
          </p:cNvPr>
          <p:cNvCxnSpPr>
            <a:cxnSpLocks/>
            <a:stCxn id="28" idx="3"/>
            <a:endCxn id="61" idx="1"/>
          </p:cNvCxnSpPr>
          <p:nvPr/>
        </p:nvCxnSpPr>
        <p:spPr>
          <a:xfrm>
            <a:off x="5895144"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7FB80F-DEB5-56C6-6A8A-7DD9A76A6E4F}"/>
              </a:ext>
            </a:extLst>
          </p:cNvPr>
          <p:cNvCxnSpPr>
            <a:cxnSpLocks/>
            <a:stCxn id="61" idx="0"/>
            <a:endCxn id="28" idx="4"/>
          </p:cNvCxnSpPr>
          <p:nvPr/>
        </p:nvCxnSpPr>
        <p:spPr>
          <a:xfrm flipV="1">
            <a:off x="6106380"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BA9750C-6A1B-24C5-06B0-5315D0EC124F}"/>
              </a:ext>
            </a:extLst>
          </p:cNvPr>
          <p:cNvSpPr txBox="1"/>
          <p:nvPr/>
        </p:nvSpPr>
        <p:spPr>
          <a:xfrm rot="5400000">
            <a:off x="5877008" y="4792702"/>
            <a:ext cx="706959" cy="246221"/>
          </a:xfrm>
          <a:prstGeom prst="rect">
            <a:avLst/>
          </a:prstGeom>
          <a:noFill/>
        </p:spPr>
        <p:txBody>
          <a:bodyPr wrap="square" rtlCol="0">
            <a:spAutoFit/>
          </a:bodyPr>
          <a:lstStyle/>
          <a:p>
            <a:r>
              <a:rPr lang="en-US" sz="1000" b="1" dirty="0"/>
              <a:t>a</a:t>
            </a:r>
            <a:r>
              <a:rPr lang="en-JP" sz="1000" b="1" dirty="0"/>
              <a:t>ll clear</a:t>
            </a:r>
          </a:p>
        </p:txBody>
      </p:sp>
      <p:sp>
        <p:nvSpPr>
          <p:cNvPr id="156" name="TextBox 155">
            <a:extLst>
              <a:ext uri="{FF2B5EF4-FFF2-40B4-BE49-F238E27FC236}">
                <a16:creationId xmlns:a16="http://schemas.microsoft.com/office/drawing/2014/main" id="{68E74A70-B68F-97AD-BB41-CC7840C82ABC}"/>
              </a:ext>
            </a:extLst>
          </p:cNvPr>
          <p:cNvSpPr txBox="1"/>
          <p:nvPr/>
        </p:nvSpPr>
        <p:spPr>
          <a:xfrm rot="16200000">
            <a:off x="5525637" y="4746885"/>
            <a:ext cx="483301" cy="246221"/>
          </a:xfrm>
          <a:prstGeom prst="rect">
            <a:avLst/>
          </a:prstGeom>
          <a:noFill/>
        </p:spPr>
        <p:txBody>
          <a:bodyPr wrap="square" rtlCol="0">
            <a:spAutoFit/>
          </a:bodyPr>
          <a:lstStyle/>
          <a:p>
            <a:r>
              <a:rPr lang="en-US" sz="1000" b="1" dirty="0"/>
              <a:t>alert</a:t>
            </a:r>
            <a:endParaRPr lang="en-JP" sz="1000" b="1" dirty="0"/>
          </a:p>
        </p:txBody>
      </p:sp>
      <p:sp>
        <p:nvSpPr>
          <p:cNvPr id="42" name="Oval 41">
            <a:extLst>
              <a:ext uri="{FF2B5EF4-FFF2-40B4-BE49-F238E27FC236}">
                <a16:creationId xmlns:a16="http://schemas.microsoft.com/office/drawing/2014/main" id="{0B310A70-30B5-4D74-0EFB-0BC1277DC8A5}"/>
              </a:ext>
            </a:extLst>
          </p:cNvPr>
          <p:cNvSpPr/>
          <p:nvPr/>
        </p:nvSpPr>
        <p:spPr>
          <a:xfrm>
            <a:off x="6799381" y="4603527"/>
            <a:ext cx="597466" cy="597466"/>
          </a:xfrm>
          <a:prstGeom prst="ellipse">
            <a:avLst/>
          </a:prstGeom>
          <a:solidFill>
            <a:schemeClr val="bg1">
              <a:lumMod val="7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2400" b="1" dirty="0">
                <a:solidFill>
                  <a:schemeClr val="tx1"/>
                </a:solidFill>
              </a:rPr>
              <a:t>-1</a:t>
            </a:r>
          </a:p>
        </p:txBody>
      </p:sp>
      <p:cxnSp>
        <p:nvCxnSpPr>
          <p:cNvPr id="43" name="Elbow Connector 42">
            <a:extLst>
              <a:ext uri="{FF2B5EF4-FFF2-40B4-BE49-F238E27FC236}">
                <a16:creationId xmlns:a16="http://schemas.microsoft.com/office/drawing/2014/main" id="{EA12CBA7-C687-7C81-D2DB-CA98B359590C}"/>
              </a:ext>
            </a:extLst>
          </p:cNvPr>
          <p:cNvCxnSpPr>
            <a:cxnSpLocks/>
            <a:stCxn id="28" idx="6"/>
            <a:endCxn id="42" idx="0"/>
          </p:cNvCxnSpPr>
          <p:nvPr/>
        </p:nvCxnSpPr>
        <p:spPr>
          <a:xfrm>
            <a:off x="6405113" y="4129277"/>
            <a:ext cx="693001" cy="47425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B5A1BBC-098E-10FB-8745-B816ADFA48AC}"/>
              </a:ext>
            </a:extLst>
          </p:cNvPr>
          <p:cNvCxnSpPr>
            <a:cxnSpLocks/>
            <a:stCxn id="61" idx="6"/>
            <a:endCxn id="42" idx="4"/>
          </p:cNvCxnSpPr>
          <p:nvPr/>
        </p:nvCxnSpPr>
        <p:spPr>
          <a:xfrm flipV="1">
            <a:off x="6405113" y="5200993"/>
            <a:ext cx="693001" cy="516470"/>
          </a:xfrm>
          <a:prstGeom prst="bentConnector2">
            <a:avLst/>
          </a:prstGeom>
          <a:ln w="25400">
            <a:solidFill>
              <a:schemeClr val="tx1"/>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13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59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従来の離散制御器合成</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Oval 1">
            <a:extLst>
              <a:ext uri="{FF2B5EF4-FFF2-40B4-BE49-F238E27FC236}">
                <a16:creationId xmlns:a16="http://schemas.microsoft.com/office/drawing/2014/main" id="{50719ED2-94AC-C89D-8082-FB100712CCA8}"/>
              </a:ext>
            </a:extLst>
          </p:cNvPr>
          <p:cNvSpPr/>
          <p:nvPr/>
        </p:nvSpPr>
        <p:spPr>
          <a:xfrm>
            <a:off x="853006" y="383816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a:p>
            <a:pPr algn="ctr"/>
            <a:r>
              <a:rPr lang="en-JP" sz="1100" b="1" dirty="0">
                <a:solidFill>
                  <a:schemeClr val="tx1"/>
                </a:solidFill>
              </a:rPr>
              <a:t>(0)</a:t>
            </a:r>
            <a:endParaRPr lang="en-JP" sz="1600" b="1" dirty="0">
              <a:solidFill>
                <a:schemeClr val="tx1"/>
              </a:solidFill>
            </a:endParaRPr>
          </a:p>
        </p:txBody>
      </p:sp>
      <p:sp>
        <p:nvSpPr>
          <p:cNvPr id="3" name="Oval 2">
            <a:extLst>
              <a:ext uri="{FF2B5EF4-FFF2-40B4-BE49-F238E27FC236}">
                <a16:creationId xmlns:a16="http://schemas.microsoft.com/office/drawing/2014/main" id="{1A33352D-5333-A2EE-9F8B-2FDC5A29DEFC}"/>
              </a:ext>
            </a:extLst>
          </p:cNvPr>
          <p:cNvSpPr/>
          <p:nvPr/>
        </p:nvSpPr>
        <p:spPr>
          <a:xfrm>
            <a:off x="1844740"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a:p>
            <a:pPr algn="ctr"/>
            <a:r>
              <a:rPr lang="en-JP" sz="1200" b="1" dirty="0">
                <a:solidFill>
                  <a:schemeClr val="tx1"/>
                </a:solidFill>
              </a:rPr>
              <a:t>(0)</a:t>
            </a:r>
            <a:endParaRPr lang="en-JP" sz="1800" b="1" dirty="0">
              <a:solidFill>
                <a:schemeClr val="tx1"/>
              </a:solidFill>
            </a:endParaRPr>
          </a:p>
        </p:txBody>
      </p:sp>
      <p:sp>
        <p:nvSpPr>
          <p:cNvPr id="9" name="Oval 8">
            <a:extLst>
              <a:ext uri="{FF2B5EF4-FFF2-40B4-BE49-F238E27FC236}">
                <a16:creationId xmlns:a16="http://schemas.microsoft.com/office/drawing/2014/main" id="{FE734504-2728-1159-54F6-5E501DA9074F}"/>
              </a:ext>
            </a:extLst>
          </p:cNvPr>
          <p:cNvSpPr/>
          <p:nvPr/>
        </p:nvSpPr>
        <p:spPr>
          <a:xfrm>
            <a:off x="2836474"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a:p>
            <a:pPr algn="ctr"/>
            <a:r>
              <a:rPr lang="en-JP" sz="1200" b="1" dirty="0">
                <a:solidFill>
                  <a:schemeClr val="tx1"/>
                </a:solidFill>
              </a:rPr>
              <a:t>(0)</a:t>
            </a:r>
            <a:endParaRPr lang="en-JP" sz="1800" b="1" dirty="0">
              <a:solidFill>
                <a:schemeClr val="tx1"/>
              </a:solidFill>
            </a:endParaRPr>
          </a:p>
        </p:txBody>
      </p:sp>
      <p:cxnSp>
        <p:nvCxnSpPr>
          <p:cNvPr id="10" name="Straight Arrow Connector 9">
            <a:extLst>
              <a:ext uri="{FF2B5EF4-FFF2-40B4-BE49-F238E27FC236}">
                <a16:creationId xmlns:a16="http://schemas.microsoft.com/office/drawing/2014/main" id="{381235FC-2BA8-192F-E1B8-D9612D7D48BA}"/>
              </a:ext>
            </a:extLst>
          </p:cNvPr>
          <p:cNvCxnSpPr>
            <a:stCxn id="2" idx="7"/>
            <a:endCxn id="3"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1F418-E289-6651-3610-4AD33850671B}"/>
              </a:ext>
            </a:extLst>
          </p:cNvPr>
          <p:cNvCxnSpPr>
            <a:stCxn id="3" idx="7"/>
            <a:endCxn id="9"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57E5E8-C8D3-3FB2-FE65-AC73A329FADB}"/>
              </a:ext>
            </a:extLst>
          </p:cNvPr>
          <p:cNvCxnSpPr>
            <a:cxnSpLocks/>
            <a:stCxn id="3" idx="3"/>
            <a:endCxn id="2"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86A81-B6D4-5200-4E8F-C849B7FB90EF}"/>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14" name="TextBox 13">
            <a:extLst>
              <a:ext uri="{FF2B5EF4-FFF2-40B4-BE49-F238E27FC236}">
                <a16:creationId xmlns:a16="http://schemas.microsoft.com/office/drawing/2014/main" id="{CA146BA7-A7C6-5320-3A7D-4EE72872FB73}"/>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15" name="TextBox 14">
            <a:extLst>
              <a:ext uri="{FF2B5EF4-FFF2-40B4-BE49-F238E27FC236}">
                <a16:creationId xmlns:a16="http://schemas.microsoft.com/office/drawing/2014/main" id="{54C4367C-69DC-5E5B-A2E3-300D161767AB}"/>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16" name="Elbow Connector 15">
            <a:extLst>
              <a:ext uri="{FF2B5EF4-FFF2-40B4-BE49-F238E27FC236}">
                <a16:creationId xmlns:a16="http://schemas.microsoft.com/office/drawing/2014/main" id="{51F3F58B-22B7-773E-FFC7-279259534CBC}"/>
              </a:ext>
            </a:extLst>
          </p:cNvPr>
          <p:cNvCxnSpPr>
            <a:cxnSpLocks/>
            <a:stCxn id="17" idx="1"/>
            <a:endCxn id="2"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D11CDC-EF06-4B24-E372-A76CC39B5F7C}"/>
              </a:ext>
            </a:extLst>
          </p:cNvPr>
          <p:cNvSpPr/>
          <p:nvPr/>
        </p:nvSpPr>
        <p:spPr>
          <a:xfrm>
            <a:off x="3828208" y="383816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a:p>
            <a:pPr algn="ctr"/>
            <a:r>
              <a:rPr lang="en-JP" sz="1200" b="1" dirty="0">
                <a:solidFill>
                  <a:schemeClr val="tx1"/>
                </a:solidFill>
              </a:rPr>
              <a:t>(0)</a:t>
            </a:r>
            <a:endParaRPr lang="en-JP" sz="1800" b="1" dirty="0">
              <a:solidFill>
                <a:schemeClr val="tx1"/>
              </a:solidFill>
            </a:endParaRPr>
          </a:p>
        </p:txBody>
      </p:sp>
      <p:sp>
        <p:nvSpPr>
          <p:cNvPr id="18" name="Oval 17">
            <a:extLst>
              <a:ext uri="{FF2B5EF4-FFF2-40B4-BE49-F238E27FC236}">
                <a16:creationId xmlns:a16="http://schemas.microsoft.com/office/drawing/2014/main" id="{9C190C4D-36CC-DAED-1C66-0E5D1364D47B}"/>
              </a:ext>
            </a:extLst>
          </p:cNvPr>
          <p:cNvSpPr/>
          <p:nvPr/>
        </p:nvSpPr>
        <p:spPr>
          <a:xfrm>
            <a:off x="4819942" y="3830544"/>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a:p>
            <a:pPr algn="ctr"/>
            <a:r>
              <a:rPr lang="en-JP" sz="1200" b="1" dirty="0">
                <a:solidFill>
                  <a:schemeClr val="tx1"/>
                </a:solidFill>
              </a:rPr>
              <a:t>(0)</a:t>
            </a:r>
            <a:endParaRPr lang="en-JP" sz="1800" b="1" dirty="0">
              <a:solidFill>
                <a:schemeClr val="tx1"/>
              </a:solidFill>
            </a:endParaRPr>
          </a:p>
        </p:txBody>
      </p:sp>
      <p:cxnSp>
        <p:nvCxnSpPr>
          <p:cNvPr id="19" name="Straight Arrow Connector 18">
            <a:extLst>
              <a:ext uri="{FF2B5EF4-FFF2-40B4-BE49-F238E27FC236}">
                <a16:creationId xmlns:a16="http://schemas.microsoft.com/office/drawing/2014/main" id="{E75CC854-570B-BA1F-75BA-95BA9F4B565E}"/>
              </a:ext>
            </a:extLst>
          </p:cNvPr>
          <p:cNvCxnSpPr>
            <a:cxnSpLocks/>
            <a:stCxn id="9" idx="7"/>
            <a:endCxn id="17"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001518-58F6-A164-D74E-A4FF753A19D4}"/>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 name="TextBox 24">
            <a:extLst>
              <a:ext uri="{FF2B5EF4-FFF2-40B4-BE49-F238E27FC236}">
                <a16:creationId xmlns:a16="http://schemas.microsoft.com/office/drawing/2014/main" id="{8E9DCE4B-7EF6-0F11-F3D7-D7D540DA762B}"/>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cxnSp>
        <p:nvCxnSpPr>
          <p:cNvPr id="32" name="Straight Arrow Connector 31">
            <a:extLst>
              <a:ext uri="{FF2B5EF4-FFF2-40B4-BE49-F238E27FC236}">
                <a16:creationId xmlns:a16="http://schemas.microsoft.com/office/drawing/2014/main" id="{828FAF7F-8ABE-9210-078A-97AFB67BDB69}"/>
              </a:ext>
            </a:extLst>
          </p:cNvPr>
          <p:cNvCxnSpPr>
            <a:cxnSpLocks/>
            <a:stCxn id="18" idx="3"/>
            <a:endCxn id="17"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0FF058-A4C6-20F4-7615-19683E1B9D30}"/>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52" name="Straight Arrow Connector 51">
            <a:extLst>
              <a:ext uri="{FF2B5EF4-FFF2-40B4-BE49-F238E27FC236}">
                <a16:creationId xmlns:a16="http://schemas.microsoft.com/office/drawing/2014/main" id="{A5BA81F2-5575-BC18-6406-FBB884B5E2DD}"/>
              </a:ext>
            </a:extLst>
          </p:cNvPr>
          <p:cNvCxnSpPr>
            <a:cxnSpLocks/>
            <a:stCxn id="17" idx="7"/>
            <a:endCxn id="18"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F1BFA2-89D0-9452-B0BA-C43704EB23E7}"/>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0" name="Oval 19">
            <a:extLst>
              <a:ext uri="{FF2B5EF4-FFF2-40B4-BE49-F238E27FC236}">
                <a16:creationId xmlns:a16="http://schemas.microsoft.com/office/drawing/2014/main" id="{6571A192-359A-25D1-C653-E8A0F29363FD}"/>
              </a:ext>
            </a:extLst>
          </p:cNvPr>
          <p:cNvSpPr/>
          <p:nvPr/>
        </p:nvSpPr>
        <p:spPr>
          <a:xfrm>
            <a:off x="853006"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a:p>
            <a:pPr algn="ctr"/>
            <a:r>
              <a:rPr lang="en-JP" sz="1200" b="1" dirty="0">
                <a:solidFill>
                  <a:schemeClr val="tx1"/>
                </a:solidFill>
              </a:rPr>
              <a:t>(0)</a:t>
            </a:r>
            <a:endParaRPr lang="en-JP" sz="1600" b="1" dirty="0">
              <a:solidFill>
                <a:schemeClr val="tx1"/>
              </a:solidFill>
            </a:endParaRPr>
          </a:p>
        </p:txBody>
      </p:sp>
      <p:sp>
        <p:nvSpPr>
          <p:cNvPr id="21" name="Oval 20">
            <a:extLst>
              <a:ext uri="{FF2B5EF4-FFF2-40B4-BE49-F238E27FC236}">
                <a16:creationId xmlns:a16="http://schemas.microsoft.com/office/drawing/2014/main" id="{3181BCDA-6E07-0268-94F0-A6AB680463B9}"/>
              </a:ext>
            </a:extLst>
          </p:cNvPr>
          <p:cNvSpPr/>
          <p:nvPr/>
        </p:nvSpPr>
        <p:spPr>
          <a:xfrm>
            <a:off x="1844740"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a:p>
            <a:pPr algn="ctr"/>
            <a:r>
              <a:rPr lang="en-JP" sz="1200" b="1" dirty="0">
                <a:solidFill>
                  <a:schemeClr val="tx1"/>
                </a:solidFill>
              </a:rPr>
              <a:t>(0)</a:t>
            </a:r>
            <a:endParaRPr lang="en-JP" b="1" dirty="0">
              <a:solidFill>
                <a:schemeClr val="tx1"/>
              </a:solidFill>
            </a:endParaRPr>
          </a:p>
        </p:txBody>
      </p:sp>
      <p:sp>
        <p:nvSpPr>
          <p:cNvPr id="23" name="Oval 22">
            <a:extLst>
              <a:ext uri="{FF2B5EF4-FFF2-40B4-BE49-F238E27FC236}">
                <a16:creationId xmlns:a16="http://schemas.microsoft.com/office/drawing/2014/main" id="{E5BD616F-A927-B143-1E1F-CFB90DB2CC92}"/>
              </a:ext>
            </a:extLst>
          </p:cNvPr>
          <p:cNvSpPr/>
          <p:nvPr/>
        </p:nvSpPr>
        <p:spPr>
          <a:xfrm>
            <a:off x="2836474"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a:p>
            <a:pPr algn="ctr"/>
            <a:r>
              <a:rPr lang="en-JP" sz="1200" b="1" dirty="0">
                <a:solidFill>
                  <a:schemeClr val="tx1"/>
                </a:solidFill>
              </a:rPr>
              <a:t>(0)</a:t>
            </a:r>
            <a:endParaRPr lang="en-JP" sz="1800" b="1" dirty="0">
              <a:solidFill>
                <a:schemeClr val="tx1"/>
              </a:solidFill>
            </a:endParaRPr>
          </a:p>
        </p:txBody>
      </p:sp>
      <p:cxnSp>
        <p:nvCxnSpPr>
          <p:cNvPr id="24" name="Straight Arrow Connector 23">
            <a:extLst>
              <a:ext uri="{FF2B5EF4-FFF2-40B4-BE49-F238E27FC236}">
                <a16:creationId xmlns:a16="http://schemas.microsoft.com/office/drawing/2014/main" id="{D4B1D5A9-10E6-6010-8990-C6A407C10264}"/>
              </a:ext>
            </a:extLst>
          </p:cNvPr>
          <p:cNvCxnSpPr>
            <a:stCxn id="20" idx="7"/>
            <a:endCxn id="21"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11C68B-859F-A55E-200C-02EE694268DB}"/>
              </a:ext>
            </a:extLst>
          </p:cNvPr>
          <p:cNvCxnSpPr>
            <a:stCxn id="21" idx="7"/>
            <a:endCxn id="23"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259B6D-BDEE-F0B2-1ED6-78A63F00F47D}"/>
              </a:ext>
            </a:extLst>
          </p:cNvPr>
          <p:cNvCxnSpPr>
            <a:cxnSpLocks/>
            <a:stCxn id="21" idx="3"/>
            <a:endCxn id="20"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85D2185-8DA8-FB5D-D726-9D1334A17FFC}"/>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37" name="TextBox 36">
            <a:extLst>
              <a:ext uri="{FF2B5EF4-FFF2-40B4-BE49-F238E27FC236}">
                <a16:creationId xmlns:a16="http://schemas.microsoft.com/office/drawing/2014/main" id="{4F4717F5-6305-59A1-9477-C23E5C0EA82F}"/>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51" name="TextBox 50">
            <a:extLst>
              <a:ext uri="{FF2B5EF4-FFF2-40B4-BE49-F238E27FC236}">
                <a16:creationId xmlns:a16="http://schemas.microsoft.com/office/drawing/2014/main" id="{FFA07B9A-635D-D7A4-7A02-7F40B9D53793}"/>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53" name="Elbow Connector 52">
            <a:extLst>
              <a:ext uri="{FF2B5EF4-FFF2-40B4-BE49-F238E27FC236}">
                <a16:creationId xmlns:a16="http://schemas.microsoft.com/office/drawing/2014/main" id="{9CE1C519-9D8F-E541-6067-6B40C707D266}"/>
              </a:ext>
            </a:extLst>
          </p:cNvPr>
          <p:cNvCxnSpPr>
            <a:cxnSpLocks/>
            <a:stCxn id="54" idx="3"/>
            <a:endCxn id="20"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A730436-008A-32FA-0634-0BE0D9598844}"/>
              </a:ext>
            </a:extLst>
          </p:cNvPr>
          <p:cNvSpPr/>
          <p:nvPr/>
        </p:nvSpPr>
        <p:spPr>
          <a:xfrm>
            <a:off x="3828208" y="5426346"/>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a:p>
            <a:pPr algn="ctr"/>
            <a:r>
              <a:rPr lang="en-JP" sz="1200" b="1" dirty="0">
                <a:solidFill>
                  <a:schemeClr val="tx1"/>
                </a:solidFill>
              </a:rPr>
              <a:t>(0)</a:t>
            </a:r>
            <a:endParaRPr lang="en-JP" sz="1800" b="1" dirty="0">
              <a:solidFill>
                <a:schemeClr val="tx1"/>
              </a:solidFill>
            </a:endParaRPr>
          </a:p>
        </p:txBody>
      </p:sp>
      <p:sp>
        <p:nvSpPr>
          <p:cNvPr id="56" name="Oval 55">
            <a:extLst>
              <a:ext uri="{FF2B5EF4-FFF2-40B4-BE49-F238E27FC236}">
                <a16:creationId xmlns:a16="http://schemas.microsoft.com/office/drawing/2014/main" id="{8346D57E-A215-D746-3F83-79E4213ADB59}"/>
              </a:ext>
            </a:extLst>
          </p:cNvPr>
          <p:cNvSpPr/>
          <p:nvPr/>
        </p:nvSpPr>
        <p:spPr>
          <a:xfrm>
            <a:off x="4819942" y="5418730"/>
            <a:ext cx="597466" cy="597466"/>
          </a:xfrm>
          <a:prstGeom prst="ellipse">
            <a:avLst/>
          </a:prstGeom>
          <a:solidFill>
            <a:srgbClr val="02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a:p>
            <a:pPr algn="ctr"/>
            <a:r>
              <a:rPr lang="en-JP" sz="1200" b="1" dirty="0">
                <a:solidFill>
                  <a:schemeClr val="tx1"/>
                </a:solidFill>
              </a:rPr>
              <a:t>(0)</a:t>
            </a:r>
            <a:endParaRPr lang="en-JP" sz="1800" b="1" dirty="0">
              <a:solidFill>
                <a:schemeClr val="tx1"/>
              </a:solidFill>
            </a:endParaRPr>
          </a:p>
        </p:txBody>
      </p:sp>
      <p:cxnSp>
        <p:nvCxnSpPr>
          <p:cNvPr id="57" name="Straight Arrow Connector 56">
            <a:extLst>
              <a:ext uri="{FF2B5EF4-FFF2-40B4-BE49-F238E27FC236}">
                <a16:creationId xmlns:a16="http://schemas.microsoft.com/office/drawing/2014/main" id="{83131591-558A-EEA2-FA45-B835226E6E5C}"/>
              </a:ext>
            </a:extLst>
          </p:cNvPr>
          <p:cNvCxnSpPr>
            <a:cxnSpLocks/>
            <a:stCxn id="23" idx="7"/>
            <a:endCxn id="54"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11A688-160E-54DD-A4A2-28BA78A5BEF2}"/>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59" name="TextBox 58">
            <a:extLst>
              <a:ext uri="{FF2B5EF4-FFF2-40B4-BE49-F238E27FC236}">
                <a16:creationId xmlns:a16="http://schemas.microsoft.com/office/drawing/2014/main" id="{97A551FF-370A-2346-30DA-011A913EDF5C}"/>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cxnSp>
        <p:nvCxnSpPr>
          <p:cNvPr id="66" name="Straight Arrow Connector 65">
            <a:extLst>
              <a:ext uri="{FF2B5EF4-FFF2-40B4-BE49-F238E27FC236}">
                <a16:creationId xmlns:a16="http://schemas.microsoft.com/office/drawing/2014/main" id="{261645D2-49FA-E6D7-BA37-144524C9711A}"/>
              </a:ext>
            </a:extLst>
          </p:cNvPr>
          <p:cNvCxnSpPr>
            <a:cxnSpLocks/>
            <a:stCxn id="56" idx="3"/>
            <a:endCxn id="54"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4ECA65C-324C-2F4F-D10E-23889AA8829A}"/>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73" name="Straight Arrow Connector 72">
            <a:extLst>
              <a:ext uri="{FF2B5EF4-FFF2-40B4-BE49-F238E27FC236}">
                <a16:creationId xmlns:a16="http://schemas.microsoft.com/office/drawing/2014/main" id="{F7CEC1BA-053C-84E0-E903-8EB9DE897A89}"/>
              </a:ext>
            </a:extLst>
          </p:cNvPr>
          <p:cNvCxnSpPr>
            <a:cxnSpLocks/>
            <a:stCxn id="54" idx="7"/>
            <a:endCxn id="56"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3194B99-4AD0-7764-F9A8-9A07A2169365}"/>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cxnSp>
        <p:nvCxnSpPr>
          <p:cNvPr id="92" name="Straight Arrow Connector 91">
            <a:extLst>
              <a:ext uri="{FF2B5EF4-FFF2-40B4-BE49-F238E27FC236}">
                <a16:creationId xmlns:a16="http://schemas.microsoft.com/office/drawing/2014/main" id="{360BA8CE-CDD3-F24F-1249-276398803F0A}"/>
              </a:ext>
            </a:extLst>
          </p:cNvPr>
          <p:cNvCxnSpPr>
            <a:cxnSpLocks/>
            <a:stCxn id="2" idx="3"/>
            <a:endCxn id="20"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3A94782-77FA-67A3-396B-EB37EEAECFAA}"/>
              </a:ext>
            </a:extLst>
          </p:cNvPr>
          <p:cNvCxnSpPr>
            <a:cxnSpLocks/>
            <a:stCxn id="20" idx="0"/>
            <a:endCxn id="2"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FAFFC0-B9CD-426C-F6A6-FBF7ACD29AD8}"/>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100" name="TextBox 99">
            <a:extLst>
              <a:ext uri="{FF2B5EF4-FFF2-40B4-BE49-F238E27FC236}">
                <a16:creationId xmlns:a16="http://schemas.microsoft.com/office/drawing/2014/main" id="{BEC10EE9-D4E0-4650-1E5F-C4471AF3BE1C}"/>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103" name="Straight Arrow Connector 102">
            <a:extLst>
              <a:ext uri="{FF2B5EF4-FFF2-40B4-BE49-F238E27FC236}">
                <a16:creationId xmlns:a16="http://schemas.microsoft.com/office/drawing/2014/main" id="{6D1CBC03-96C5-313F-01B3-B4C467FDA3F7}"/>
              </a:ext>
            </a:extLst>
          </p:cNvPr>
          <p:cNvCxnSpPr>
            <a:cxnSpLocks/>
            <a:stCxn id="3" idx="3"/>
            <a:endCxn id="21"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808D8B1-55E7-DB80-269A-CEB1D3A17104}"/>
              </a:ext>
            </a:extLst>
          </p:cNvPr>
          <p:cNvCxnSpPr>
            <a:cxnSpLocks/>
            <a:stCxn id="21" idx="0"/>
            <a:endCxn id="3"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EB2E0BC-3749-03CE-EBDB-76A40CA12267}"/>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110" name="TextBox 109">
            <a:extLst>
              <a:ext uri="{FF2B5EF4-FFF2-40B4-BE49-F238E27FC236}">
                <a16:creationId xmlns:a16="http://schemas.microsoft.com/office/drawing/2014/main" id="{FEF8CAA3-35F2-FFFC-9EEC-C7808E4B9AB3}"/>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111" name="Straight Arrow Connector 110">
            <a:extLst>
              <a:ext uri="{FF2B5EF4-FFF2-40B4-BE49-F238E27FC236}">
                <a16:creationId xmlns:a16="http://schemas.microsoft.com/office/drawing/2014/main" id="{8E24FB2C-8458-7E86-AD41-6C5D3AA39B5B}"/>
              </a:ext>
            </a:extLst>
          </p:cNvPr>
          <p:cNvCxnSpPr>
            <a:cxnSpLocks/>
            <a:stCxn id="9" idx="3"/>
            <a:endCxn id="23"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B4BD092-CA85-4E48-1861-F7A109FACD7A}"/>
              </a:ext>
            </a:extLst>
          </p:cNvPr>
          <p:cNvCxnSpPr>
            <a:cxnSpLocks/>
            <a:stCxn id="23" idx="0"/>
            <a:endCxn id="9"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4693AE7-B848-480C-F37A-7AF83D201025}"/>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118" name="TextBox 117">
            <a:extLst>
              <a:ext uri="{FF2B5EF4-FFF2-40B4-BE49-F238E27FC236}">
                <a16:creationId xmlns:a16="http://schemas.microsoft.com/office/drawing/2014/main" id="{038F0576-BE7A-2953-7E89-1C81B7072543}"/>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119" name="Straight Arrow Connector 118">
            <a:extLst>
              <a:ext uri="{FF2B5EF4-FFF2-40B4-BE49-F238E27FC236}">
                <a16:creationId xmlns:a16="http://schemas.microsoft.com/office/drawing/2014/main" id="{69C859E7-8022-3C0A-A31D-A2C23FFCC215}"/>
              </a:ext>
            </a:extLst>
          </p:cNvPr>
          <p:cNvCxnSpPr>
            <a:cxnSpLocks/>
            <a:stCxn id="17" idx="3"/>
            <a:endCxn id="54"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3E933F-F2B1-078A-A6B3-65044DB3D82B}"/>
              </a:ext>
            </a:extLst>
          </p:cNvPr>
          <p:cNvCxnSpPr>
            <a:cxnSpLocks/>
            <a:stCxn id="54" idx="0"/>
            <a:endCxn id="17"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F6AC775-82CA-0D91-C246-929BFD507337}"/>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126" name="TextBox 125">
            <a:extLst>
              <a:ext uri="{FF2B5EF4-FFF2-40B4-BE49-F238E27FC236}">
                <a16:creationId xmlns:a16="http://schemas.microsoft.com/office/drawing/2014/main" id="{E7F89CEC-8D7A-D7C1-A91F-E804133FFD8F}"/>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127" name="Straight Arrow Connector 126">
            <a:extLst>
              <a:ext uri="{FF2B5EF4-FFF2-40B4-BE49-F238E27FC236}">
                <a16:creationId xmlns:a16="http://schemas.microsoft.com/office/drawing/2014/main" id="{7105D29E-A671-2D9D-9F1F-EE7BD8D6D4D6}"/>
              </a:ext>
            </a:extLst>
          </p:cNvPr>
          <p:cNvCxnSpPr>
            <a:cxnSpLocks/>
            <a:stCxn id="18" idx="3"/>
            <a:endCxn id="56"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CA68F4-D9D6-8AA8-50B0-2EDACC627FDE}"/>
              </a:ext>
            </a:extLst>
          </p:cNvPr>
          <p:cNvCxnSpPr>
            <a:cxnSpLocks/>
            <a:stCxn id="56" idx="0"/>
            <a:endCxn id="18"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4ED3981-06EB-755F-F19D-D0584243BA57}"/>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134" name="TextBox 133">
            <a:extLst>
              <a:ext uri="{FF2B5EF4-FFF2-40B4-BE49-F238E27FC236}">
                <a16:creationId xmlns:a16="http://schemas.microsoft.com/office/drawing/2014/main" id="{16EED58A-9B3B-A141-F65A-14A8CCEFC38C}"/>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spTree>
    <p:extLst>
      <p:ext uri="{BB962C8B-B14F-4D97-AF65-F5344CB8AC3E}">
        <p14:creationId xmlns:p14="http://schemas.microsoft.com/office/powerpoint/2010/main" val="129651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D7DE6993-505E-017B-5FF5-D87924429585}"/>
              </a:ext>
            </a:extLst>
          </p:cNvPr>
          <p:cNvSpPr/>
          <p:nvPr/>
        </p:nvSpPr>
        <p:spPr>
          <a:xfrm>
            <a:off x="299614" y="2570333"/>
            <a:ext cx="8511880" cy="2797314"/>
          </a:xfrm>
          <a:prstGeom prst="roundRect">
            <a:avLst/>
          </a:prstGeom>
          <a:no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a:t>
              </a:fld>
              <a:endParaRPr lang="en" sz="3600" dirty="0">
                <a:solidFill>
                  <a:schemeClr val="bg1"/>
                </a:solidFill>
              </a:endParaRPr>
            </a:p>
          </p:txBody>
        </p:sp>
      </p:grpSp>
      <p:sp>
        <p:nvSpPr>
          <p:cNvPr id="12" name="Title 1">
            <a:extLst>
              <a:ext uri="{FF2B5EF4-FFF2-40B4-BE49-F238E27FC236}">
                <a16:creationId xmlns:a16="http://schemas.microsoft.com/office/drawing/2014/main" id="{F08C4F47-9938-13F6-5416-401D04F4986E}"/>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a:t>
            </a:r>
            <a:r>
              <a:rPr lang="en-US" sz="28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システムの動作仕様の策定</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17" name="Picture 16">
            <a:extLst>
              <a:ext uri="{FF2B5EF4-FFF2-40B4-BE49-F238E27FC236}">
                <a16:creationId xmlns:a16="http://schemas.microsoft.com/office/drawing/2014/main" id="{190A9321-9CA6-F1D7-F2BC-8F5A005BD1F5}"/>
              </a:ext>
            </a:extLst>
          </p:cNvPr>
          <p:cNvPicPr>
            <a:picLocks noChangeAspect="1"/>
          </p:cNvPicPr>
          <p:nvPr/>
        </p:nvPicPr>
        <p:blipFill>
          <a:blip r:embed="rId3"/>
          <a:stretch>
            <a:fillRect/>
          </a:stretch>
        </p:blipFill>
        <p:spPr>
          <a:xfrm>
            <a:off x="4269727" y="5570486"/>
            <a:ext cx="4443851" cy="1200237"/>
          </a:xfrm>
          <a:prstGeom prst="rect">
            <a:avLst/>
          </a:prstGeom>
          <a:ln w="25400">
            <a:solidFill>
              <a:srgbClr val="F20153"/>
            </a:solidFill>
          </a:ln>
        </p:spPr>
      </p:pic>
      <p:sp>
        <p:nvSpPr>
          <p:cNvPr id="22" name="Text Placeholder 2">
            <a:extLst>
              <a:ext uri="{FF2B5EF4-FFF2-40B4-BE49-F238E27FC236}">
                <a16:creationId xmlns:a16="http://schemas.microsoft.com/office/drawing/2014/main" id="{64A64090-383E-CC01-C62A-26911A17B72A}"/>
              </a:ext>
            </a:extLst>
          </p:cNvPr>
          <p:cNvSpPr txBox="1">
            <a:spLocks/>
          </p:cNvSpPr>
          <p:nvPr/>
        </p:nvSpPr>
        <p:spPr>
          <a:xfrm>
            <a:off x="558800" y="1422399"/>
            <a:ext cx="8585200" cy="11479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JP" sz="2800">
                <a:solidFill>
                  <a:schemeClr val="tx2">
                    <a:lumMod val="25000"/>
                  </a:schemeClr>
                </a:solidFill>
              </a:rPr>
              <a:t>安全性を</a:t>
            </a:r>
            <a:r>
              <a:rPr lang="ja-JP" altLang="en-US" sz="2800">
                <a:solidFill>
                  <a:schemeClr val="tx2">
                    <a:lumMod val="25000"/>
                  </a:schemeClr>
                </a:solidFill>
              </a:rPr>
              <a:t>考慮して</a:t>
            </a:r>
            <a:r>
              <a:rPr lang="ja-JP" altLang="en-US" sz="2800" b="1" u="sng">
                <a:solidFill>
                  <a:srgbClr val="FF0000"/>
                </a:solidFill>
              </a:rPr>
              <a:t>動作仕様</a:t>
            </a:r>
            <a:r>
              <a:rPr lang="ja-JP" altLang="en-US" sz="2800">
                <a:solidFill>
                  <a:schemeClr val="tx2">
                    <a:lumMod val="25000"/>
                  </a:schemeClr>
                </a:solidFill>
              </a:rPr>
              <a:t>を手動で策定</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動作仕様：システム動作に関わるソフトウェアの設計書</a:t>
            </a:r>
            <a:endParaRPr lang="en-US" altLang="ja-JP" sz="2400" dirty="0">
              <a:solidFill>
                <a:schemeClr val="tx2">
                  <a:lumMod val="25000"/>
                </a:schemeClr>
              </a:solidFill>
            </a:endParaRPr>
          </a:p>
        </p:txBody>
      </p:sp>
      <p:sp>
        <p:nvSpPr>
          <p:cNvPr id="10" name="Bent Arrow 9">
            <a:extLst>
              <a:ext uri="{FF2B5EF4-FFF2-40B4-BE49-F238E27FC236}">
                <a16:creationId xmlns:a16="http://schemas.microsoft.com/office/drawing/2014/main" id="{5A0AB1BD-A8E2-3AD0-67BD-6132292739BD}"/>
              </a:ext>
            </a:extLst>
          </p:cNvPr>
          <p:cNvSpPr/>
          <p:nvPr/>
        </p:nvSpPr>
        <p:spPr>
          <a:xfrm flipV="1">
            <a:off x="1431369" y="5458108"/>
            <a:ext cx="2573550" cy="1265114"/>
          </a:xfrm>
          <a:prstGeom prst="bentArrow">
            <a:avLst>
              <a:gd name="adj1" fmla="val 46297"/>
              <a:gd name="adj2" fmla="val 29203"/>
              <a:gd name="adj3" fmla="val 25000"/>
              <a:gd name="adj4" fmla="val 43750"/>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1" name="TextBox 10">
            <a:extLst>
              <a:ext uri="{FF2B5EF4-FFF2-40B4-BE49-F238E27FC236}">
                <a16:creationId xmlns:a16="http://schemas.microsoft.com/office/drawing/2014/main" id="{6E2658BD-64AC-2608-62C8-CFFE64D1C850}"/>
              </a:ext>
            </a:extLst>
          </p:cNvPr>
          <p:cNvSpPr txBox="1"/>
          <p:nvPr/>
        </p:nvSpPr>
        <p:spPr>
          <a:xfrm>
            <a:off x="1662567" y="6084233"/>
            <a:ext cx="1980030" cy="523220"/>
          </a:xfrm>
          <a:prstGeom prst="rect">
            <a:avLst/>
          </a:prstGeom>
          <a:noFill/>
        </p:spPr>
        <p:txBody>
          <a:bodyPr wrap="none" rtlCol="0">
            <a:spAutoFit/>
          </a:bodyPr>
          <a:lstStyle/>
          <a:p>
            <a:pPr algn="ctr"/>
            <a:r>
              <a:rPr lang="en-JP" dirty="0">
                <a:solidFill>
                  <a:schemeClr val="bg1"/>
                </a:solidFill>
              </a:rPr>
              <a:t>安全性を充足するよう</a:t>
            </a:r>
          </a:p>
          <a:p>
            <a:pPr algn="ctr"/>
            <a:r>
              <a:rPr lang="en-JP" dirty="0">
                <a:solidFill>
                  <a:schemeClr val="bg1"/>
                </a:solidFill>
              </a:rPr>
              <a:t>動作仕様を策定</a:t>
            </a:r>
          </a:p>
        </p:txBody>
      </p:sp>
      <p:pic>
        <p:nvPicPr>
          <p:cNvPr id="8" name="Picture 7">
            <a:extLst>
              <a:ext uri="{FF2B5EF4-FFF2-40B4-BE49-F238E27FC236}">
                <a16:creationId xmlns:a16="http://schemas.microsoft.com/office/drawing/2014/main" id="{CE0515D7-BBA1-1725-057E-66B58C81805B}"/>
              </a:ext>
            </a:extLst>
          </p:cNvPr>
          <p:cNvPicPr>
            <a:picLocks noChangeAspect="1"/>
          </p:cNvPicPr>
          <p:nvPr/>
        </p:nvPicPr>
        <p:blipFill>
          <a:blip r:embed="rId4"/>
          <a:stretch>
            <a:fillRect/>
          </a:stretch>
        </p:blipFill>
        <p:spPr>
          <a:xfrm>
            <a:off x="451922" y="3049838"/>
            <a:ext cx="3773796" cy="2072437"/>
          </a:xfrm>
          <a:prstGeom prst="rect">
            <a:avLst/>
          </a:prstGeom>
          <a:ln>
            <a:solidFill>
              <a:schemeClr val="tx1"/>
            </a:solidFill>
          </a:ln>
        </p:spPr>
      </p:pic>
      <p:sp>
        <p:nvSpPr>
          <p:cNvPr id="9" name="TextBox 8">
            <a:extLst>
              <a:ext uri="{FF2B5EF4-FFF2-40B4-BE49-F238E27FC236}">
                <a16:creationId xmlns:a16="http://schemas.microsoft.com/office/drawing/2014/main" id="{3DABB680-25AD-4492-3287-55C30CEA78EB}"/>
              </a:ext>
            </a:extLst>
          </p:cNvPr>
          <p:cNvSpPr txBox="1"/>
          <p:nvPr/>
        </p:nvSpPr>
        <p:spPr>
          <a:xfrm>
            <a:off x="406489" y="2696415"/>
            <a:ext cx="1826141" cy="338554"/>
          </a:xfrm>
          <a:prstGeom prst="rect">
            <a:avLst/>
          </a:prstGeom>
          <a:noFill/>
        </p:spPr>
        <p:txBody>
          <a:bodyPr wrap="none" rtlCol="0">
            <a:spAutoFit/>
          </a:bodyPr>
          <a:lstStyle/>
          <a:p>
            <a:r>
              <a:rPr lang="en-JP" sz="1600"/>
              <a:t>人数管理システム</a:t>
            </a:r>
          </a:p>
        </p:txBody>
      </p:sp>
      <p:sp>
        <p:nvSpPr>
          <p:cNvPr id="3" name="Rounded Rectangle 2">
            <a:extLst>
              <a:ext uri="{FF2B5EF4-FFF2-40B4-BE49-F238E27FC236}">
                <a16:creationId xmlns:a16="http://schemas.microsoft.com/office/drawing/2014/main" id="{919D06AB-97F4-B420-56AA-391ECA2EF080}"/>
              </a:ext>
            </a:extLst>
          </p:cNvPr>
          <p:cNvSpPr/>
          <p:nvPr/>
        </p:nvSpPr>
        <p:spPr>
          <a:xfrm>
            <a:off x="5290734" y="3821114"/>
            <a:ext cx="3305510" cy="55430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sz="1600" dirty="0">
                <a:solidFill>
                  <a:schemeClr val="tx1"/>
                </a:solidFill>
              </a:rPr>
              <a:t>常に2人目を到着させない</a:t>
            </a:r>
          </a:p>
        </p:txBody>
      </p:sp>
      <p:sp>
        <p:nvSpPr>
          <p:cNvPr id="14" name="Plus 13">
            <a:extLst>
              <a:ext uri="{FF2B5EF4-FFF2-40B4-BE49-F238E27FC236}">
                <a16:creationId xmlns:a16="http://schemas.microsoft.com/office/drawing/2014/main" id="{F220859E-BA1F-485F-C24F-C685EBF8EECD}"/>
              </a:ext>
            </a:extLst>
          </p:cNvPr>
          <p:cNvSpPr/>
          <p:nvPr/>
        </p:nvSpPr>
        <p:spPr>
          <a:xfrm>
            <a:off x="4322616" y="3668394"/>
            <a:ext cx="859745" cy="859745"/>
          </a:xfrm>
          <a:prstGeom prst="mathPlus">
            <a:avLst>
              <a:gd name="adj1" fmla="val 1799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 name="TextBox 19">
            <a:extLst>
              <a:ext uri="{FF2B5EF4-FFF2-40B4-BE49-F238E27FC236}">
                <a16:creationId xmlns:a16="http://schemas.microsoft.com/office/drawing/2014/main" id="{EB08526E-6D62-D7A4-200A-437DBEFE8926}"/>
              </a:ext>
            </a:extLst>
          </p:cNvPr>
          <p:cNvSpPr txBox="1"/>
          <p:nvPr/>
        </p:nvSpPr>
        <p:spPr>
          <a:xfrm>
            <a:off x="7810767" y="6481742"/>
            <a:ext cx="902811" cy="307777"/>
          </a:xfrm>
          <a:prstGeom prst="rect">
            <a:avLst/>
          </a:prstGeom>
          <a:noFill/>
        </p:spPr>
        <p:txBody>
          <a:bodyPr wrap="none" rtlCol="0">
            <a:spAutoFit/>
          </a:bodyPr>
          <a:lstStyle/>
          <a:p>
            <a:r>
              <a:rPr lang="en-JP">
                <a:solidFill>
                  <a:srgbClr val="F20153"/>
                </a:solidFill>
              </a:rPr>
              <a:t>動作仕様</a:t>
            </a:r>
          </a:p>
        </p:txBody>
      </p:sp>
      <p:sp>
        <p:nvSpPr>
          <p:cNvPr id="21" name="TextBox 20">
            <a:extLst>
              <a:ext uri="{FF2B5EF4-FFF2-40B4-BE49-F238E27FC236}">
                <a16:creationId xmlns:a16="http://schemas.microsoft.com/office/drawing/2014/main" id="{E027AC14-5B7B-146E-4BE4-8D789DB01138}"/>
              </a:ext>
            </a:extLst>
          </p:cNvPr>
          <p:cNvSpPr txBox="1"/>
          <p:nvPr/>
        </p:nvSpPr>
        <p:spPr>
          <a:xfrm>
            <a:off x="5290734" y="3499117"/>
            <a:ext cx="800219" cy="338554"/>
          </a:xfrm>
          <a:prstGeom prst="rect">
            <a:avLst/>
          </a:prstGeom>
          <a:noFill/>
        </p:spPr>
        <p:txBody>
          <a:bodyPr wrap="none" rtlCol="0">
            <a:spAutoFit/>
          </a:bodyPr>
          <a:lstStyle/>
          <a:p>
            <a:r>
              <a:rPr lang="en-JP" sz="1600"/>
              <a:t>安全性</a:t>
            </a:r>
          </a:p>
        </p:txBody>
      </p:sp>
    </p:spTree>
    <p:extLst>
      <p:ext uri="{BB962C8B-B14F-4D97-AF65-F5344CB8AC3E}">
        <p14:creationId xmlns:p14="http://schemas.microsoft.com/office/powerpoint/2010/main" val="1659330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63E3A67-302A-54E2-CAFB-162B6FB64232}"/>
              </a:ext>
            </a:extLst>
          </p:cNvPr>
          <p:cNvSpPr/>
          <p:nvPr/>
        </p:nvSpPr>
        <p:spPr>
          <a:xfrm>
            <a:off x="770085" y="3597924"/>
            <a:ext cx="4759869" cy="1274135"/>
          </a:xfrm>
          <a:prstGeom prst="roundRect">
            <a:avLst>
              <a:gd name="adj" fmla="val 10052"/>
            </a:avLst>
          </a:prstGeom>
          <a:solidFill>
            <a:srgbClr val="FF0000">
              <a:alpha val="1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2" name="Rounded Rectangle 1">
            <a:extLst>
              <a:ext uri="{FF2B5EF4-FFF2-40B4-BE49-F238E27FC236}">
                <a16:creationId xmlns:a16="http://schemas.microsoft.com/office/drawing/2014/main" id="{6C92F55F-1D3E-30A8-D226-204938193955}"/>
              </a:ext>
            </a:extLst>
          </p:cNvPr>
          <p:cNvSpPr/>
          <p:nvPr/>
        </p:nvSpPr>
        <p:spPr>
          <a:xfrm>
            <a:off x="5585819" y="3612808"/>
            <a:ext cx="3041055" cy="958654"/>
          </a:xfrm>
          <a:prstGeom prst="roundRect">
            <a:avLst>
              <a:gd name="adj" fmla="val 10052"/>
            </a:avLst>
          </a:prstGeom>
          <a:solidFill>
            <a:schemeClr val="tx2">
              <a:lumMod val="25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60</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分析済みの安全性を違反する状態空間</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全ての安全性において違反しない状態が制御器となる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→ある監視モデルで安全性を違反するとわかった</a:t>
            </a:r>
            <a:r>
              <a:rPr lang="ja-JP" altLang="en-US" sz="2400" b="0" i="0">
                <a:solidFill>
                  <a:schemeClr val="tx2">
                    <a:lumMod val="25000"/>
                  </a:schemeClr>
                </a:solidFill>
                <a:effectLst/>
                <a:latin typeface="Lato" panose="020F0502020204030203" pitchFamily="34" charset="0"/>
                <a:cs typeface="Lato" panose="020F0502020204030203" pitchFamily="34" charset="0"/>
              </a:rPr>
              <a:t>状態</a:t>
            </a:r>
            <a:r>
              <a:rPr lang="ja-JP" altLang="en-US" sz="2400">
                <a:solidFill>
                  <a:schemeClr val="tx2">
                    <a:lumMod val="25000"/>
                  </a:schemeClr>
                </a:solidFill>
                <a:latin typeface="Lato" panose="020F0502020204030203" pitchFamily="34" charset="0"/>
                <a:cs typeface="Lato" panose="020F0502020204030203" pitchFamily="34" charset="0"/>
              </a:rPr>
              <a:t>は</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u="sng">
                <a:solidFill>
                  <a:srgbClr val="FF0000"/>
                </a:solidFill>
                <a:latin typeface="Lato" panose="020F0502020204030203" pitchFamily="34" charset="0"/>
                <a:cs typeface="Lato" panose="020F0502020204030203" pitchFamily="34" charset="0"/>
              </a:rPr>
              <a:t>その</a:t>
            </a:r>
            <a:r>
              <a:rPr lang="ja-JP" altLang="en-JP" sz="2400" u="sng">
                <a:solidFill>
                  <a:srgbClr val="FF0000"/>
                </a:solidFill>
                <a:latin typeface="Lato" panose="020F0502020204030203" pitchFamily="34" charset="0"/>
                <a:cs typeface="Lato" panose="020F0502020204030203" pitchFamily="34" charset="0"/>
              </a:rPr>
              <a:t>他</a:t>
            </a:r>
            <a:r>
              <a:rPr lang="ja-JP" altLang="en-US" sz="2400" u="sng">
                <a:solidFill>
                  <a:srgbClr val="FF0000"/>
                </a:solidFill>
                <a:latin typeface="Lato" panose="020F0502020204030203" pitchFamily="34" charset="0"/>
                <a:cs typeface="Lato" panose="020F0502020204030203" pitchFamily="34" charset="0"/>
              </a:rPr>
              <a:t>の監視モデルで分析する必要がない</a:t>
            </a:r>
            <a:endParaRPr lang="en-US" altLang="ja-JP" sz="2400" i="0" u="sng" dirty="0">
              <a:solidFill>
                <a:srgbClr val="FF0000"/>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段階構築によって</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構築を回避する計算空間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74" name="Oval 73">
            <a:extLst>
              <a:ext uri="{FF2B5EF4-FFF2-40B4-BE49-F238E27FC236}">
                <a16:creationId xmlns:a16="http://schemas.microsoft.com/office/drawing/2014/main" id="{75ED772D-E4E3-3934-54B7-4BC3C4B9619E}"/>
              </a:ext>
            </a:extLst>
          </p:cNvPr>
          <p:cNvSpPr/>
          <p:nvPr/>
        </p:nvSpPr>
        <p:spPr>
          <a:xfrm>
            <a:off x="853006" y="3820040"/>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75" name="Oval 74">
            <a:extLst>
              <a:ext uri="{FF2B5EF4-FFF2-40B4-BE49-F238E27FC236}">
                <a16:creationId xmlns:a16="http://schemas.microsoft.com/office/drawing/2014/main" id="{7E34DC92-43C2-8510-FA83-7541F250E24F}"/>
              </a:ext>
            </a:extLst>
          </p:cNvPr>
          <p:cNvSpPr/>
          <p:nvPr/>
        </p:nvSpPr>
        <p:spPr>
          <a:xfrm>
            <a:off x="1844740"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76" name="Oval 75">
            <a:extLst>
              <a:ext uri="{FF2B5EF4-FFF2-40B4-BE49-F238E27FC236}">
                <a16:creationId xmlns:a16="http://schemas.microsoft.com/office/drawing/2014/main" id="{872E40E9-CB14-A316-716A-A5042C201448}"/>
              </a:ext>
            </a:extLst>
          </p:cNvPr>
          <p:cNvSpPr/>
          <p:nvPr/>
        </p:nvSpPr>
        <p:spPr>
          <a:xfrm>
            <a:off x="2836474"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2</a:t>
            </a:r>
          </a:p>
        </p:txBody>
      </p:sp>
      <p:cxnSp>
        <p:nvCxnSpPr>
          <p:cNvPr id="77" name="Straight Arrow Connector 76">
            <a:extLst>
              <a:ext uri="{FF2B5EF4-FFF2-40B4-BE49-F238E27FC236}">
                <a16:creationId xmlns:a16="http://schemas.microsoft.com/office/drawing/2014/main" id="{119F9267-217D-8481-8F92-317258F988B5}"/>
              </a:ext>
            </a:extLst>
          </p:cNvPr>
          <p:cNvCxnSpPr>
            <a:stCxn id="74" idx="7"/>
            <a:endCxn id="75" idx="1"/>
          </p:cNvCxnSpPr>
          <p:nvPr/>
        </p:nvCxnSpPr>
        <p:spPr>
          <a:xfrm>
            <a:off x="1362975"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B1882DE-B9BE-8AD7-970E-531E8C9099CA}"/>
              </a:ext>
            </a:extLst>
          </p:cNvPr>
          <p:cNvCxnSpPr>
            <a:stCxn id="75" idx="7"/>
            <a:endCxn id="76" idx="1"/>
          </p:cNvCxnSpPr>
          <p:nvPr/>
        </p:nvCxnSpPr>
        <p:spPr>
          <a:xfrm>
            <a:off x="2354709" y="390753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F43E0DF-5501-BCD1-8B88-C71E49812A9E}"/>
              </a:ext>
            </a:extLst>
          </p:cNvPr>
          <p:cNvCxnSpPr>
            <a:cxnSpLocks/>
            <a:stCxn id="75" idx="3"/>
            <a:endCxn id="74" idx="5"/>
          </p:cNvCxnSpPr>
          <p:nvPr/>
        </p:nvCxnSpPr>
        <p:spPr>
          <a:xfrm flipH="1">
            <a:off x="1362975" y="433000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BBF5926-7F5A-EE36-EF02-301A63BF6F10}"/>
              </a:ext>
            </a:extLst>
          </p:cNvPr>
          <p:cNvSpPr txBox="1"/>
          <p:nvPr/>
        </p:nvSpPr>
        <p:spPr>
          <a:xfrm>
            <a:off x="1270866" y="3590893"/>
            <a:ext cx="713808" cy="246221"/>
          </a:xfrm>
          <a:prstGeom prst="rect">
            <a:avLst/>
          </a:prstGeom>
          <a:noFill/>
        </p:spPr>
        <p:txBody>
          <a:bodyPr wrap="square" rtlCol="0">
            <a:spAutoFit/>
          </a:bodyPr>
          <a:lstStyle/>
          <a:p>
            <a:r>
              <a:rPr lang="en-US" sz="1000" b="1" dirty="0"/>
              <a:t>r</a:t>
            </a:r>
            <a:r>
              <a:rPr lang="en-JP" sz="1000" b="1" dirty="0"/>
              <a:t>eqEnter</a:t>
            </a:r>
          </a:p>
        </p:txBody>
      </p:sp>
      <p:sp>
        <p:nvSpPr>
          <p:cNvPr id="81" name="TextBox 80">
            <a:extLst>
              <a:ext uri="{FF2B5EF4-FFF2-40B4-BE49-F238E27FC236}">
                <a16:creationId xmlns:a16="http://schemas.microsoft.com/office/drawing/2014/main" id="{74429B01-3A62-FC6E-B778-BB961397F9A7}"/>
              </a:ext>
            </a:extLst>
          </p:cNvPr>
          <p:cNvSpPr txBox="1"/>
          <p:nvPr/>
        </p:nvSpPr>
        <p:spPr>
          <a:xfrm>
            <a:off x="2336421" y="3590893"/>
            <a:ext cx="504298" cy="246221"/>
          </a:xfrm>
          <a:prstGeom prst="rect">
            <a:avLst/>
          </a:prstGeom>
          <a:noFill/>
        </p:spPr>
        <p:txBody>
          <a:bodyPr wrap="square" rtlCol="0">
            <a:spAutoFit/>
          </a:bodyPr>
          <a:lstStyle/>
          <a:p>
            <a:r>
              <a:rPr lang="en-US" sz="1000" b="1" dirty="0"/>
              <a:t>allow</a:t>
            </a:r>
            <a:endParaRPr lang="en-JP" sz="1000" b="1" dirty="0"/>
          </a:p>
        </p:txBody>
      </p:sp>
      <p:sp>
        <p:nvSpPr>
          <p:cNvPr id="82" name="TextBox 81">
            <a:extLst>
              <a:ext uri="{FF2B5EF4-FFF2-40B4-BE49-F238E27FC236}">
                <a16:creationId xmlns:a16="http://schemas.microsoft.com/office/drawing/2014/main" id="{6A2DF3FE-4164-C5E4-F3F3-F88FD29A1761}"/>
              </a:ext>
            </a:extLst>
          </p:cNvPr>
          <p:cNvSpPr txBox="1"/>
          <p:nvPr/>
        </p:nvSpPr>
        <p:spPr>
          <a:xfrm>
            <a:off x="1441904" y="4325241"/>
            <a:ext cx="483300" cy="246221"/>
          </a:xfrm>
          <a:prstGeom prst="rect">
            <a:avLst/>
          </a:prstGeom>
          <a:noFill/>
        </p:spPr>
        <p:txBody>
          <a:bodyPr wrap="square" rtlCol="0">
            <a:spAutoFit/>
          </a:bodyPr>
          <a:lstStyle/>
          <a:p>
            <a:r>
              <a:rPr lang="en-US" sz="1000" b="1" dirty="0"/>
              <a:t>d</a:t>
            </a:r>
            <a:r>
              <a:rPr lang="en-JP" sz="1000" b="1" dirty="0"/>
              <a:t>eny</a:t>
            </a:r>
          </a:p>
        </p:txBody>
      </p:sp>
      <p:cxnSp>
        <p:nvCxnSpPr>
          <p:cNvPr id="83" name="Elbow Connector 82">
            <a:extLst>
              <a:ext uri="{FF2B5EF4-FFF2-40B4-BE49-F238E27FC236}">
                <a16:creationId xmlns:a16="http://schemas.microsoft.com/office/drawing/2014/main" id="{7CF97F8A-85AB-FD74-7C8F-99002BC74F08}"/>
              </a:ext>
            </a:extLst>
          </p:cNvPr>
          <p:cNvCxnSpPr>
            <a:cxnSpLocks/>
            <a:stCxn id="84" idx="3"/>
            <a:endCxn id="74" idx="4"/>
          </p:cNvCxnSpPr>
          <p:nvPr/>
        </p:nvCxnSpPr>
        <p:spPr>
          <a:xfrm rot="5400000">
            <a:off x="2489974" y="2991774"/>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E93C34B-B4E0-A2F8-BD3F-AD73BBEB473F}"/>
              </a:ext>
            </a:extLst>
          </p:cNvPr>
          <p:cNvSpPr/>
          <p:nvPr/>
        </p:nvSpPr>
        <p:spPr>
          <a:xfrm>
            <a:off x="3828208" y="3820040"/>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3</a:t>
            </a:r>
          </a:p>
        </p:txBody>
      </p:sp>
      <p:sp>
        <p:nvSpPr>
          <p:cNvPr id="85" name="Oval 84">
            <a:extLst>
              <a:ext uri="{FF2B5EF4-FFF2-40B4-BE49-F238E27FC236}">
                <a16:creationId xmlns:a16="http://schemas.microsoft.com/office/drawing/2014/main" id="{D5D9C9C0-4E87-7180-C2F8-47D9C962BC12}"/>
              </a:ext>
            </a:extLst>
          </p:cNvPr>
          <p:cNvSpPr/>
          <p:nvPr/>
        </p:nvSpPr>
        <p:spPr>
          <a:xfrm>
            <a:off x="4819942" y="3812424"/>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4</a:t>
            </a:r>
          </a:p>
        </p:txBody>
      </p:sp>
      <p:cxnSp>
        <p:nvCxnSpPr>
          <p:cNvPr id="86" name="Straight Arrow Connector 85">
            <a:extLst>
              <a:ext uri="{FF2B5EF4-FFF2-40B4-BE49-F238E27FC236}">
                <a16:creationId xmlns:a16="http://schemas.microsoft.com/office/drawing/2014/main" id="{AF629F17-3B30-98C0-B410-DBE5C3313E1D}"/>
              </a:ext>
            </a:extLst>
          </p:cNvPr>
          <p:cNvCxnSpPr>
            <a:cxnSpLocks/>
            <a:stCxn id="76" idx="7"/>
            <a:endCxn id="84" idx="1"/>
          </p:cNvCxnSpPr>
          <p:nvPr/>
        </p:nvCxnSpPr>
        <p:spPr>
          <a:xfrm>
            <a:off x="3346443" y="390753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B7BC48C-BC13-7181-D047-CE1753E5CBF9}"/>
              </a:ext>
            </a:extLst>
          </p:cNvPr>
          <p:cNvSpPr txBox="1"/>
          <p:nvPr/>
        </p:nvSpPr>
        <p:spPr>
          <a:xfrm>
            <a:off x="3303402" y="3594687"/>
            <a:ext cx="641226" cy="246221"/>
          </a:xfrm>
          <a:prstGeom prst="rect">
            <a:avLst/>
          </a:prstGeom>
          <a:noFill/>
        </p:spPr>
        <p:txBody>
          <a:bodyPr wrap="square" rtlCol="0">
            <a:spAutoFit/>
          </a:bodyPr>
          <a:lstStyle/>
          <a:p>
            <a:r>
              <a:rPr lang="en-US" sz="1000" b="1" dirty="0"/>
              <a:t>a</a:t>
            </a:r>
            <a:r>
              <a:rPr lang="en-JP" sz="1000" b="1" dirty="0"/>
              <a:t>rrive.1</a:t>
            </a:r>
          </a:p>
        </p:txBody>
      </p:sp>
      <p:sp>
        <p:nvSpPr>
          <p:cNvPr id="88" name="TextBox 87">
            <a:extLst>
              <a:ext uri="{FF2B5EF4-FFF2-40B4-BE49-F238E27FC236}">
                <a16:creationId xmlns:a16="http://schemas.microsoft.com/office/drawing/2014/main" id="{3494DD19-D9C4-980D-2A9C-0A6F5D2D423F}"/>
              </a:ext>
            </a:extLst>
          </p:cNvPr>
          <p:cNvSpPr txBox="1"/>
          <p:nvPr/>
        </p:nvSpPr>
        <p:spPr>
          <a:xfrm>
            <a:off x="2205824" y="4655127"/>
            <a:ext cx="683248" cy="246221"/>
          </a:xfrm>
          <a:prstGeom prst="rect">
            <a:avLst/>
          </a:prstGeom>
          <a:noFill/>
        </p:spPr>
        <p:txBody>
          <a:bodyPr wrap="square" rtlCol="0">
            <a:spAutoFit/>
          </a:bodyPr>
          <a:lstStyle/>
          <a:p>
            <a:r>
              <a:rPr lang="en-US" sz="1000" b="1" dirty="0"/>
              <a:t>leave</a:t>
            </a:r>
            <a:r>
              <a:rPr lang="en-JP" sz="1000" b="1" dirty="0"/>
              <a:t>.0</a:t>
            </a:r>
          </a:p>
        </p:txBody>
      </p:sp>
      <p:sp>
        <p:nvSpPr>
          <p:cNvPr id="89" name="TextBox 88">
            <a:extLst>
              <a:ext uri="{FF2B5EF4-FFF2-40B4-BE49-F238E27FC236}">
                <a16:creationId xmlns:a16="http://schemas.microsoft.com/office/drawing/2014/main" id="{91331194-9211-5F3C-0F1C-D494F0B2681D}"/>
              </a:ext>
            </a:extLst>
          </p:cNvPr>
          <p:cNvSpPr txBox="1"/>
          <p:nvPr/>
        </p:nvSpPr>
        <p:spPr>
          <a:xfrm>
            <a:off x="5324243" y="4652128"/>
            <a:ext cx="683248" cy="246221"/>
          </a:xfrm>
          <a:prstGeom prst="rect">
            <a:avLst/>
          </a:prstGeom>
          <a:noFill/>
        </p:spPr>
        <p:txBody>
          <a:bodyPr wrap="square" rtlCol="0">
            <a:spAutoFit/>
          </a:bodyPr>
          <a:lstStyle/>
          <a:p>
            <a:r>
              <a:rPr lang="en-US" sz="1000" b="1" dirty="0">
                <a:solidFill>
                  <a:schemeClr val="bg1">
                    <a:lumMod val="75000"/>
                  </a:schemeClr>
                </a:solidFill>
              </a:rPr>
              <a:t>leave</a:t>
            </a:r>
            <a:r>
              <a:rPr lang="en-JP" sz="1000" b="1" dirty="0">
                <a:solidFill>
                  <a:schemeClr val="bg1">
                    <a:lumMod val="75000"/>
                  </a:schemeClr>
                </a:solidFill>
              </a:rPr>
              <a:t>.1</a:t>
            </a:r>
          </a:p>
        </p:txBody>
      </p:sp>
      <p:sp>
        <p:nvSpPr>
          <p:cNvPr id="90" name="Oval 89">
            <a:extLst>
              <a:ext uri="{FF2B5EF4-FFF2-40B4-BE49-F238E27FC236}">
                <a16:creationId xmlns:a16="http://schemas.microsoft.com/office/drawing/2014/main" id="{91F4AA99-9EE4-6275-BAFC-005D73FF3EB2}"/>
              </a:ext>
            </a:extLst>
          </p:cNvPr>
          <p:cNvSpPr/>
          <p:nvPr/>
        </p:nvSpPr>
        <p:spPr>
          <a:xfrm>
            <a:off x="5807647" y="381242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bg1">
                    <a:lumMod val="75000"/>
                  </a:schemeClr>
                </a:solidFill>
              </a:rPr>
              <a:t>5</a:t>
            </a:r>
          </a:p>
        </p:txBody>
      </p:sp>
      <p:sp>
        <p:nvSpPr>
          <p:cNvPr id="91" name="Oval 90">
            <a:extLst>
              <a:ext uri="{FF2B5EF4-FFF2-40B4-BE49-F238E27FC236}">
                <a16:creationId xmlns:a16="http://schemas.microsoft.com/office/drawing/2014/main" id="{80D3B619-FA2F-D840-AC13-BB814B7B9DEF}"/>
              </a:ext>
            </a:extLst>
          </p:cNvPr>
          <p:cNvSpPr/>
          <p:nvPr/>
        </p:nvSpPr>
        <p:spPr>
          <a:xfrm>
            <a:off x="6799381" y="3804808"/>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bg1">
                    <a:lumMod val="75000"/>
                  </a:schemeClr>
                </a:solidFill>
              </a:rPr>
              <a:t>6</a:t>
            </a:r>
          </a:p>
        </p:txBody>
      </p:sp>
      <p:cxnSp>
        <p:nvCxnSpPr>
          <p:cNvPr id="92" name="Straight Arrow Connector 91">
            <a:extLst>
              <a:ext uri="{FF2B5EF4-FFF2-40B4-BE49-F238E27FC236}">
                <a16:creationId xmlns:a16="http://schemas.microsoft.com/office/drawing/2014/main" id="{B812CB8F-D3AC-3E60-4CC0-629D5175BB03}"/>
              </a:ext>
            </a:extLst>
          </p:cNvPr>
          <p:cNvCxnSpPr>
            <a:cxnSpLocks/>
            <a:stCxn id="90" idx="7"/>
            <a:endCxn id="91" idx="1"/>
          </p:cNvCxnSpPr>
          <p:nvPr/>
        </p:nvCxnSpPr>
        <p:spPr>
          <a:xfrm flipV="1">
            <a:off x="6317616" y="389230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5579F68-3631-1099-0C3D-D46DBC48AB16}"/>
              </a:ext>
            </a:extLst>
          </p:cNvPr>
          <p:cNvCxnSpPr>
            <a:cxnSpLocks/>
            <a:stCxn id="85" idx="7"/>
            <a:endCxn id="90" idx="1"/>
          </p:cNvCxnSpPr>
          <p:nvPr/>
        </p:nvCxnSpPr>
        <p:spPr>
          <a:xfrm>
            <a:off x="5329911" y="3899921"/>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D9849F5-0658-734E-51EB-35F64F3545F0}"/>
              </a:ext>
            </a:extLst>
          </p:cNvPr>
          <p:cNvCxnSpPr>
            <a:cxnSpLocks/>
            <a:stCxn id="85" idx="3"/>
            <a:endCxn id="84" idx="5"/>
          </p:cNvCxnSpPr>
          <p:nvPr/>
        </p:nvCxnSpPr>
        <p:spPr>
          <a:xfrm flipH="1">
            <a:off x="4338177" y="432239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F3D43A4B-B2AE-F424-116D-C9AF8F7CE1F7}"/>
              </a:ext>
            </a:extLst>
          </p:cNvPr>
          <p:cNvCxnSpPr>
            <a:cxnSpLocks/>
            <a:stCxn id="91" idx="3"/>
            <a:endCxn id="84" idx="4"/>
          </p:cNvCxnSpPr>
          <p:nvPr/>
        </p:nvCxnSpPr>
        <p:spPr>
          <a:xfrm rot="5400000">
            <a:off x="5455546" y="2986173"/>
            <a:ext cx="102729" cy="2759937"/>
          </a:xfrm>
          <a:prstGeom prst="bentConnector3">
            <a:avLst>
              <a:gd name="adj1" fmla="val 322527"/>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A20258F-2B7F-2677-2C61-F423B7B49D0A}"/>
              </a:ext>
            </a:extLst>
          </p:cNvPr>
          <p:cNvSpPr txBox="1"/>
          <p:nvPr/>
        </p:nvSpPr>
        <p:spPr>
          <a:xfrm>
            <a:off x="4405526" y="4314255"/>
            <a:ext cx="482798" cy="246221"/>
          </a:xfrm>
          <a:prstGeom prst="rect">
            <a:avLst/>
          </a:prstGeom>
          <a:noFill/>
        </p:spPr>
        <p:txBody>
          <a:bodyPr wrap="square" rtlCol="0">
            <a:spAutoFit/>
          </a:bodyPr>
          <a:lstStyle/>
          <a:p>
            <a:r>
              <a:rPr lang="en-US" sz="1000" b="1" dirty="0"/>
              <a:t>d</a:t>
            </a:r>
            <a:r>
              <a:rPr lang="en-JP" sz="1000" b="1" dirty="0"/>
              <a:t>eny</a:t>
            </a:r>
          </a:p>
        </p:txBody>
      </p:sp>
      <p:sp>
        <p:nvSpPr>
          <p:cNvPr id="97" name="TextBox 96">
            <a:extLst>
              <a:ext uri="{FF2B5EF4-FFF2-40B4-BE49-F238E27FC236}">
                <a16:creationId xmlns:a16="http://schemas.microsoft.com/office/drawing/2014/main" id="{D633AAF0-7844-DD3C-BA15-9CCCE2168ED2}"/>
              </a:ext>
            </a:extLst>
          </p:cNvPr>
          <p:cNvSpPr txBox="1"/>
          <p:nvPr/>
        </p:nvSpPr>
        <p:spPr>
          <a:xfrm rot="16200000">
            <a:off x="241846" y="3951733"/>
            <a:ext cx="742511" cy="307777"/>
          </a:xfrm>
          <a:prstGeom prst="rect">
            <a:avLst/>
          </a:prstGeom>
          <a:noFill/>
        </p:spPr>
        <p:txBody>
          <a:bodyPr wrap="square" rtlCol="0">
            <a:spAutoFit/>
          </a:bodyPr>
          <a:lstStyle/>
          <a:p>
            <a:r>
              <a:rPr lang="en-JP" b="1" dirty="0"/>
              <a:t>ROOM</a:t>
            </a:r>
          </a:p>
        </p:txBody>
      </p:sp>
      <p:cxnSp>
        <p:nvCxnSpPr>
          <p:cNvPr id="98" name="Straight Arrow Connector 97">
            <a:extLst>
              <a:ext uri="{FF2B5EF4-FFF2-40B4-BE49-F238E27FC236}">
                <a16:creationId xmlns:a16="http://schemas.microsoft.com/office/drawing/2014/main" id="{EB2314FC-C65E-E334-A36F-9330D22893D6}"/>
              </a:ext>
            </a:extLst>
          </p:cNvPr>
          <p:cNvCxnSpPr>
            <a:cxnSpLocks/>
            <a:stCxn id="84" idx="7"/>
            <a:endCxn id="85" idx="1"/>
          </p:cNvCxnSpPr>
          <p:nvPr/>
        </p:nvCxnSpPr>
        <p:spPr>
          <a:xfrm flipV="1">
            <a:off x="4338177" y="389992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4EE69BA-0B07-18EE-41D6-39A4E03C7E44}"/>
              </a:ext>
            </a:extLst>
          </p:cNvPr>
          <p:cNvSpPr txBox="1"/>
          <p:nvPr/>
        </p:nvSpPr>
        <p:spPr>
          <a:xfrm>
            <a:off x="4251424" y="3586586"/>
            <a:ext cx="713808" cy="246221"/>
          </a:xfrm>
          <a:prstGeom prst="rect">
            <a:avLst/>
          </a:prstGeom>
          <a:noFill/>
        </p:spPr>
        <p:txBody>
          <a:bodyPr wrap="square" rtlCol="0">
            <a:spAutoFit/>
          </a:bodyPr>
          <a:lstStyle/>
          <a:p>
            <a:r>
              <a:rPr lang="en-US" sz="1000" b="1" dirty="0"/>
              <a:t>r</a:t>
            </a:r>
            <a:r>
              <a:rPr lang="en-JP" sz="1000" b="1" dirty="0"/>
              <a:t>eqEnter</a:t>
            </a:r>
          </a:p>
        </p:txBody>
      </p:sp>
      <p:sp>
        <p:nvSpPr>
          <p:cNvPr id="100" name="TextBox 99">
            <a:extLst>
              <a:ext uri="{FF2B5EF4-FFF2-40B4-BE49-F238E27FC236}">
                <a16:creationId xmlns:a16="http://schemas.microsoft.com/office/drawing/2014/main" id="{8EEEBC79-4211-BEC7-45A1-45AA5506CA1A}"/>
              </a:ext>
            </a:extLst>
          </p:cNvPr>
          <p:cNvSpPr txBox="1"/>
          <p:nvPr/>
        </p:nvSpPr>
        <p:spPr>
          <a:xfrm>
            <a:off x="5324243" y="3586585"/>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101" name="TextBox 100">
            <a:extLst>
              <a:ext uri="{FF2B5EF4-FFF2-40B4-BE49-F238E27FC236}">
                <a16:creationId xmlns:a16="http://schemas.microsoft.com/office/drawing/2014/main" id="{3D841888-E245-1DEB-EB52-5F6318FF8BAD}"/>
              </a:ext>
            </a:extLst>
          </p:cNvPr>
          <p:cNvSpPr txBox="1"/>
          <p:nvPr/>
        </p:nvSpPr>
        <p:spPr>
          <a:xfrm>
            <a:off x="6242982" y="3594687"/>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102" name="Oval 101">
            <a:extLst>
              <a:ext uri="{FF2B5EF4-FFF2-40B4-BE49-F238E27FC236}">
                <a16:creationId xmlns:a16="http://schemas.microsoft.com/office/drawing/2014/main" id="{20752648-B445-C4B3-77EB-27F76CF5E901}"/>
              </a:ext>
            </a:extLst>
          </p:cNvPr>
          <p:cNvSpPr/>
          <p:nvPr/>
        </p:nvSpPr>
        <p:spPr>
          <a:xfrm>
            <a:off x="7791115" y="381242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bg1">
                    <a:lumMod val="75000"/>
                  </a:schemeClr>
                </a:solidFill>
              </a:rPr>
              <a:t>7</a:t>
            </a:r>
          </a:p>
        </p:txBody>
      </p:sp>
      <p:cxnSp>
        <p:nvCxnSpPr>
          <p:cNvPr id="103" name="Straight Arrow Connector 102">
            <a:extLst>
              <a:ext uri="{FF2B5EF4-FFF2-40B4-BE49-F238E27FC236}">
                <a16:creationId xmlns:a16="http://schemas.microsoft.com/office/drawing/2014/main" id="{991BA64F-B94A-291F-4257-0F8641C14ADA}"/>
              </a:ext>
            </a:extLst>
          </p:cNvPr>
          <p:cNvCxnSpPr>
            <a:cxnSpLocks/>
            <a:stCxn id="91" idx="7"/>
            <a:endCxn id="102" idx="1"/>
          </p:cNvCxnSpPr>
          <p:nvPr/>
        </p:nvCxnSpPr>
        <p:spPr>
          <a:xfrm>
            <a:off x="7309350" y="389230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48C5AA9-78B0-ADA7-CFDF-C40DA1AC6917}"/>
              </a:ext>
            </a:extLst>
          </p:cNvPr>
          <p:cNvCxnSpPr>
            <a:cxnSpLocks/>
            <a:stCxn id="102" idx="3"/>
            <a:endCxn id="91" idx="5"/>
          </p:cNvCxnSpPr>
          <p:nvPr/>
        </p:nvCxnSpPr>
        <p:spPr>
          <a:xfrm flipH="1" flipV="1">
            <a:off x="7309350" y="4314777"/>
            <a:ext cx="569262" cy="7616"/>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8E2D281-A67A-3463-3C77-BE7B7C892F42}"/>
              </a:ext>
            </a:extLst>
          </p:cNvPr>
          <p:cNvSpPr txBox="1"/>
          <p:nvPr/>
        </p:nvSpPr>
        <p:spPr>
          <a:xfrm>
            <a:off x="7237077" y="3584962"/>
            <a:ext cx="713808" cy="246221"/>
          </a:xfrm>
          <a:prstGeom prst="rect">
            <a:avLst/>
          </a:prstGeom>
          <a:noFill/>
        </p:spPr>
        <p:txBody>
          <a:bodyPr wrap="square" rtlCol="0">
            <a:spAutoFit/>
          </a:bodyPr>
          <a:lstStyle/>
          <a:p>
            <a:r>
              <a:rPr lang="en-US" sz="1000" b="1" dirty="0">
                <a:solidFill>
                  <a:schemeClr val="bg1">
                    <a:lumMod val="75000"/>
                  </a:schemeClr>
                </a:solidFill>
              </a:rPr>
              <a:t>r</a:t>
            </a:r>
            <a:r>
              <a:rPr lang="en-JP" sz="1000" b="1" dirty="0">
                <a:solidFill>
                  <a:schemeClr val="bg1">
                    <a:lumMod val="75000"/>
                  </a:schemeClr>
                </a:solidFill>
              </a:rPr>
              <a:t>eqEnter</a:t>
            </a:r>
          </a:p>
        </p:txBody>
      </p:sp>
      <p:sp>
        <p:nvSpPr>
          <p:cNvPr id="106" name="TextBox 105">
            <a:extLst>
              <a:ext uri="{FF2B5EF4-FFF2-40B4-BE49-F238E27FC236}">
                <a16:creationId xmlns:a16="http://schemas.microsoft.com/office/drawing/2014/main" id="{22BE4F29-CBB9-8413-E765-6DABD8A17D5C}"/>
              </a:ext>
            </a:extLst>
          </p:cNvPr>
          <p:cNvSpPr txBox="1"/>
          <p:nvPr/>
        </p:nvSpPr>
        <p:spPr>
          <a:xfrm>
            <a:off x="7368293" y="4303036"/>
            <a:ext cx="482798" cy="246221"/>
          </a:xfrm>
          <a:prstGeom prst="rect">
            <a:avLst/>
          </a:prstGeom>
          <a:noFill/>
        </p:spPr>
        <p:txBody>
          <a:bodyPr wrap="square" rtlCol="0">
            <a:spAutoFit/>
          </a:bodyPr>
          <a:lstStyle/>
          <a:p>
            <a:r>
              <a:rPr lang="en-US" sz="1000" b="1" dirty="0">
                <a:solidFill>
                  <a:schemeClr val="bg1">
                    <a:lumMod val="75000"/>
                  </a:schemeClr>
                </a:solidFill>
              </a:rPr>
              <a:t>d</a:t>
            </a:r>
            <a:r>
              <a:rPr lang="en-JP" sz="1000" b="1" dirty="0">
                <a:solidFill>
                  <a:schemeClr val="bg1">
                    <a:lumMod val="75000"/>
                  </a:schemeClr>
                </a:solidFill>
              </a:rPr>
              <a:t>eny</a:t>
            </a:r>
          </a:p>
        </p:txBody>
      </p:sp>
      <p:sp>
        <p:nvSpPr>
          <p:cNvPr id="3" name="TextBox 2">
            <a:extLst>
              <a:ext uri="{FF2B5EF4-FFF2-40B4-BE49-F238E27FC236}">
                <a16:creationId xmlns:a16="http://schemas.microsoft.com/office/drawing/2014/main" id="{4570B734-B0F1-B847-E177-8CA2CEB5AA17}"/>
              </a:ext>
            </a:extLst>
          </p:cNvPr>
          <p:cNvSpPr txBox="1"/>
          <p:nvPr/>
        </p:nvSpPr>
        <p:spPr>
          <a:xfrm>
            <a:off x="6233096" y="3738685"/>
            <a:ext cx="1723550" cy="707886"/>
          </a:xfrm>
          <a:prstGeom prst="rect">
            <a:avLst/>
          </a:prstGeom>
          <a:noFill/>
        </p:spPr>
        <p:txBody>
          <a:bodyPr wrap="none" rtlCol="0">
            <a:spAutoFit/>
          </a:bodyPr>
          <a:lstStyle/>
          <a:p>
            <a:pPr algn="ctr"/>
            <a:r>
              <a:rPr lang="en-JP" sz="2000" dirty="0"/>
              <a:t>安全性Aを</a:t>
            </a:r>
          </a:p>
          <a:p>
            <a:pPr algn="ctr"/>
            <a:r>
              <a:rPr lang="en-JP" sz="2000" dirty="0"/>
              <a:t>違反する状態</a:t>
            </a:r>
          </a:p>
        </p:txBody>
      </p:sp>
      <p:sp>
        <p:nvSpPr>
          <p:cNvPr id="8" name="Oval 7">
            <a:extLst>
              <a:ext uri="{FF2B5EF4-FFF2-40B4-BE49-F238E27FC236}">
                <a16:creationId xmlns:a16="http://schemas.microsoft.com/office/drawing/2014/main" id="{17B80487-B91E-EE0D-4EF1-7FCF9D6886FB}"/>
              </a:ext>
            </a:extLst>
          </p:cNvPr>
          <p:cNvSpPr/>
          <p:nvPr/>
        </p:nvSpPr>
        <p:spPr>
          <a:xfrm>
            <a:off x="853007" y="5544163"/>
            <a:ext cx="597466" cy="597466"/>
          </a:xfrm>
          <a:prstGeom prst="ellipse">
            <a:avLst/>
          </a:prstGeom>
          <a:solidFill>
            <a:srgbClr val="FF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0</a:t>
            </a:r>
          </a:p>
        </p:txBody>
      </p:sp>
      <p:sp>
        <p:nvSpPr>
          <p:cNvPr id="9" name="Oval 8">
            <a:extLst>
              <a:ext uri="{FF2B5EF4-FFF2-40B4-BE49-F238E27FC236}">
                <a16:creationId xmlns:a16="http://schemas.microsoft.com/office/drawing/2014/main" id="{BC341C80-4F88-08C2-1DE2-45DFA6878F13}"/>
              </a:ext>
            </a:extLst>
          </p:cNvPr>
          <p:cNvSpPr/>
          <p:nvPr/>
        </p:nvSpPr>
        <p:spPr>
          <a:xfrm>
            <a:off x="1844740" y="5553653"/>
            <a:ext cx="597466" cy="597466"/>
          </a:xfrm>
          <a:prstGeom prst="ellipse">
            <a:avLst/>
          </a:prstGeom>
          <a:solidFill>
            <a:srgbClr val="01FFFF"/>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400" b="1" dirty="0">
                <a:solidFill>
                  <a:schemeClr val="tx1"/>
                </a:solidFill>
              </a:rPr>
              <a:t>1</a:t>
            </a:r>
          </a:p>
        </p:txBody>
      </p:sp>
      <p:sp>
        <p:nvSpPr>
          <p:cNvPr id="10" name="TextBox 9">
            <a:extLst>
              <a:ext uri="{FF2B5EF4-FFF2-40B4-BE49-F238E27FC236}">
                <a16:creationId xmlns:a16="http://schemas.microsoft.com/office/drawing/2014/main" id="{8C695A5E-1CE3-E2F1-587A-BB4C2B633AD9}"/>
              </a:ext>
            </a:extLst>
          </p:cNvPr>
          <p:cNvSpPr txBox="1"/>
          <p:nvPr/>
        </p:nvSpPr>
        <p:spPr>
          <a:xfrm>
            <a:off x="1410565" y="5378631"/>
            <a:ext cx="483301" cy="246221"/>
          </a:xfrm>
          <a:prstGeom prst="rect">
            <a:avLst/>
          </a:prstGeom>
          <a:noFill/>
        </p:spPr>
        <p:txBody>
          <a:bodyPr wrap="square" rtlCol="0">
            <a:spAutoFit/>
          </a:bodyPr>
          <a:lstStyle/>
          <a:p>
            <a:r>
              <a:rPr lang="en-US" sz="1000" b="1" dirty="0"/>
              <a:t>alert</a:t>
            </a:r>
            <a:endParaRPr lang="en-JP" sz="1000" b="1" dirty="0"/>
          </a:p>
        </p:txBody>
      </p:sp>
      <p:sp>
        <p:nvSpPr>
          <p:cNvPr id="11" name="TextBox 10">
            <a:extLst>
              <a:ext uri="{FF2B5EF4-FFF2-40B4-BE49-F238E27FC236}">
                <a16:creationId xmlns:a16="http://schemas.microsoft.com/office/drawing/2014/main" id="{08FC5321-06F8-725A-2586-B118D8762FD2}"/>
              </a:ext>
            </a:extLst>
          </p:cNvPr>
          <p:cNvSpPr txBox="1"/>
          <p:nvPr/>
        </p:nvSpPr>
        <p:spPr>
          <a:xfrm rot="16200000">
            <a:off x="217569" y="5712396"/>
            <a:ext cx="782587" cy="307777"/>
          </a:xfrm>
          <a:prstGeom prst="rect">
            <a:avLst/>
          </a:prstGeom>
          <a:noFill/>
        </p:spPr>
        <p:txBody>
          <a:bodyPr wrap="none" rtlCol="0">
            <a:spAutoFit/>
          </a:bodyPr>
          <a:lstStyle/>
          <a:p>
            <a:r>
              <a:rPr lang="en-US" b="1" dirty="0"/>
              <a:t>ALERT</a:t>
            </a:r>
            <a:endParaRPr lang="en-JP" b="1" dirty="0"/>
          </a:p>
        </p:txBody>
      </p:sp>
      <p:cxnSp>
        <p:nvCxnSpPr>
          <p:cNvPr id="12" name="Straight Arrow Connector 11">
            <a:extLst>
              <a:ext uri="{FF2B5EF4-FFF2-40B4-BE49-F238E27FC236}">
                <a16:creationId xmlns:a16="http://schemas.microsoft.com/office/drawing/2014/main" id="{D02D1B50-B531-7406-B593-813D65B61453}"/>
              </a:ext>
            </a:extLst>
          </p:cNvPr>
          <p:cNvCxnSpPr>
            <a:cxnSpLocks/>
            <a:stCxn id="8" idx="7"/>
            <a:endCxn id="9" idx="1"/>
          </p:cNvCxnSpPr>
          <p:nvPr/>
        </p:nvCxnSpPr>
        <p:spPr>
          <a:xfrm>
            <a:off x="1362976" y="5631660"/>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CA71B8-494C-1C2A-E01E-932DBCCD03C1}"/>
              </a:ext>
            </a:extLst>
          </p:cNvPr>
          <p:cNvCxnSpPr>
            <a:cxnSpLocks/>
            <a:stCxn id="9" idx="3"/>
            <a:endCxn id="8" idx="5"/>
          </p:cNvCxnSpPr>
          <p:nvPr/>
        </p:nvCxnSpPr>
        <p:spPr>
          <a:xfrm flipH="1" flipV="1">
            <a:off x="1362976" y="6054132"/>
            <a:ext cx="569261" cy="949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406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61</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分析済みの安全性を違反する状態空間</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全ての安全性において違反しない状態が制御器となる</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→ひとつの監視モデルで安全性を違反するとわかった</a:t>
            </a:r>
            <a:r>
              <a:rPr lang="ja-JP" altLang="en-US" sz="2400" b="0" i="0">
                <a:solidFill>
                  <a:schemeClr val="tx2">
                    <a:lumMod val="25000"/>
                  </a:schemeClr>
                </a:solidFill>
                <a:effectLst/>
                <a:latin typeface="Lato" panose="020F0502020204030203" pitchFamily="34" charset="0"/>
                <a:cs typeface="Lato" panose="020F0502020204030203" pitchFamily="34" charset="0"/>
              </a:rPr>
              <a:t>状態</a:t>
            </a:r>
            <a:r>
              <a:rPr lang="ja-JP" altLang="en-US" sz="2400">
                <a:solidFill>
                  <a:schemeClr val="tx2">
                    <a:lumMod val="25000"/>
                  </a:schemeClr>
                </a:solidFill>
                <a:latin typeface="Lato" panose="020F0502020204030203" pitchFamily="34" charset="0"/>
                <a:cs typeface="Lato" panose="020F0502020204030203" pitchFamily="34" charset="0"/>
              </a:rPr>
              <a:t>は</a:t>
            </a:r>
            <a:br>
              <a:rPr lang="en-US" altLang="ja-JP" sz="2400" dirty="0">
                <a:solidFill>
                  <a:schemeClr val="tx2">
                    <a:lumMod val="25000"/>
                  </a:schemeClr>
                </a:solidFill>
                <a:latin typeface="Lato" panose="020F0502020204030203" pitchFamily="34" charset="0"/>
                <a:cs typeface="Lato" panose="020F0502020204030203" pitchFamily="34" charset="0"/>
              </a:rPr>
            </a:br>
            <a:r>
              <a:rPr lang="ja-JP" altLang="en-US" sz="2400">
                <a:solidFill>
                  <a:schemeClr val="tx2">
                    <a:lumMod val="25000"/>
                  </a:schemeClr>
                </a:solidFill>
                <a:latin typeface="Lato" panose="020F0502020204030203" pitchFamily="34" charset="0"/>
                <a:cs typeface="Lato" panose="020F0502020204030203" pitchFamily="34" charset="0"/>
              </a:rPr>
              <a:t>　</a:t>
            </a:r>
            <a:r>
              <a:rPr lang="ja-JP" altLang="en-US" sz="2400" u="sng">
                <a:solidFill>
                  <a:srgbClr val="FF0000"/>
                </a:solidFill>
                <a:latin typeface="Lato" panose="020F0502020204030203" pitchFamily="34" charset="0"/>
                <a:cs typeface="Lato" panose="020F0502020204030203" pitchFamily="34" charset="0"/>
              </a:rPr>
              <a:t>その</a:t>
            </a:r>
            <a:r>
              <a:rPr lang="ja-JP" altLang="en-JP" sz="2400" u="sng">
                <a:solidFill>
                  <a:srgbClr val="FF0000"/>
                </a:solidFill>
                <a:latin typeface="Lato" panose="020F0502020204030203" pitchFamily="34" charset="0"/>
                <a:cs typeface="Lato" panose="020F0502020204030203" pitchFamily="34" charset="0"/>
              </a:rPr>
              <a:t>他</a:t>
            </a:r>
            <a:r>
              <a:rPr lang="ja-JP" altLang="en-US" sz="2400" u="sng">
                <a:solidFill>
                  <a:srgbClr val="FF0000"/>
                </a:solidFill>
                <a:latin typeface="Lato" panose="020F0502020204030203" pitchFamily="34" charset="0"/>
                <a:cs typeface="Lato" panose="020F0502020204030203" pitchFamily="34" charset="0"/>
              </a:rPr>
              <a:t>の監視モデルで分析する必要がない</a:t>
            </a:r>
            <a:endParaRPr lang="en-US" altLang="ja-JP" sz="2400" i="0" u="sng" dirty="0">
              <a:solidFill>
                <a:srgbClr val="FF0000"/>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段階構築によって</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構築を回避する計算空間</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35" name="Rounded Rectangle 234">
            <a:extLst>
              <a:ext uri="{FF2B5EF4-FFF2-40B4-BE49-F238E27FC236}">
                <a16:creationId xmlns:a16="http://schemas.microsoft.com/office/drawing/2014/main" id="{C12DABB3-C55A-F1BB-9470-C142545C3D06}"/>
              </a:ext>
            </a:extLst>
          </p:cNvPr>
          <p:cNvSpPr/>
          <p:nvPr/>
        </p:nvSpPr>
        <p:spPr>
          <a:xfrm>
            <a:off x="5585819" y="3612807"/>
            <a:ext cx="3041055" cy="2564961"/>
          </a:xfrm>
          <a:prstGeom prst="roundRect">
            <a:avLst>
              <a:gd name="adj" fmla="val 10052"/>
            </a:avLst>
          </a:prstGeom>
          <a:solidFill>
            <a:schemeClr val="tx2">
              <a:lumMod val="25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6" name="Oval 235">
            <a:extLst>
              <a:ext uri="{FF2B5EF4-FFF2-40B4-BE49-F238E27FC236}">
                <a16:creationId xmlns:a16="http://schemas.microsoft.com/office/drawing/2014/main" id="{A4144E63-85DE-4C33-F9CC-A04DFB6FECAD}"/>
              </a:ext>
            </a:extLst>
          </p:cNvPr>
          <p:cNvSpPr/>
          <p:nvPr/>
        </p:nvSpPr>
        <p:spPr>
          <a:xfrm>
            <a:off x="853006"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0,0</a:t>
            </a:r>
          </a:p>
        </p:txBody>
      </p:sp>
      <p:sp>
        <p:nvSpPr>
          <p:cNvPr id="237" name="Oval 236">
            <a:extLst>
              <a:ext uri="{FF2B5EF4-FFF2-40B4-BE49-F238E27FC236}">
                <a16:creationId xmlns:a16="http://schemas.microsoft.com/office/drawing/2014/main" id="{C939BC6F-2027-B6B1-F9F4-5B36ADD18DAE}"/>
              </a:ext>
            </a:extLst>
          </p:cNvPr>
          <p:cNvSpPr/>
          <p:nvPr/>
        </p:nvSpPr>
        <p:spPr>
          <a:xfrm>
            <a:off x="1844740"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1,0</a:t>
            </a:r>
          </a:p>
        </p:txBody>
      </p:sp>
      <p:sp>
        <p:nvSpPr>
          <p:cNvPr id="238" name="Oval 237">
            <a:extLst>
              <a:ext uri="{FF2B5EF4-FFF2-40B4-BE49-F238E27FC236}">
                <a16:creationId xmlns:a16="http://schemas.microsoft.com/office/drawing/2014/main" id="{CC8A2D79-4829-2554-3AF8-5A22612FDA82}"/>
              </a:ext>
            </a:extLst>
          </p:cNvPr>
          <p:cNvSpPr/>
          <p:nvPr/>
        </p:nvSpPr>
        <p:spPr>
          <a:xfrm>
            <a:off x="2836474"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2,0</a:t>
            </a:r>
          </a:p>
        </p:txBody>
      </p:sp>
      <p:cxnSp>
        <p:nvCxnSpPr>
          <p:cNvPr id="239" name="Straight Arrow Connector 238">
            <a:extLst>
              <a:ext uri="{FF2B5EF4-FFF2-40B4-BE49-F238E27FC236}">
                <a16:creationId xmlns:a16="http://schemas.microsoft.com/office/drawing/2014/main" id="{71E0879E-A6F3-190A-9AA4-86014DECF646}"/>
              </a:ext>
            </a:extLst>
          </p:cNvPr>
          <p:cNvCxnSpPr>
            <a:stCxn id="236" idx="7"/>
            <a:endCxn id="237" idx="1"/>
          </p:cNvCxnSpPr>
          <p:nvPr/>
        </p:nvCxnSpPr>
        <p:spPr>
          <a:xfrm>
            <a:off x="1362975"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BB782C95-E011-309E-32AB-5D56104DB707}"/>
              </a:ext>
            </a:extLst>
          </p:cNvPr>
          <p:cNvCxnSpPr>
            <a:stCxn id="237" idx="7"/>
            <a:endCxn id="238" idx="1"/>
          </p:cNvCxnSpPr>
          <p:nvPr/>
        </p:nvCxnSpPr>
        <p:spPr>
          <a:xfrm>
            <a:off x="2354709" y="3925657"/>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E475457F-79FA-235B-F1C0-1CDC92BC2A07}"/>
              </a:ext>
            </a:extLst>
          </p:cNvPr>
          <p:cNvCxnSpPr>
            <a:cxnSpLocks/>
            <a:stCxn id="237" idx="3"/>
            <a:endCxn id="236" idx="5"/>
          </p:cNvCxnSpPr>
          <p:nvPr/>
        </p:nvCxnSpPr>
        <p:spPr>
          <a:xfrm flipH="1">
            <a:off x="1362975" y="4348129"/>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127C6401-F307-5008-7E51-1A0CC4BA62C6}"/>
              </a:ext>
            </a:extLst>
          </p:cNvPr>
          <p:cNvSpPr txBox="1"/>
          <p:nvPr/>
        </p:nvSpPr>
        <p:spPr>
          <a:xfrm>
            <a:off x="1270866" y="3609013"/>
            <a:ext cx="713808" cy="246221"/>
          </a:xfrm>
          <a:prstGeom prst="rect">
            <a:avLst/>
          </a:prstGeom>
          <a:noFill/>
        </p:spPr>
        <p:txBody>
          <a:bodyPr wrap="square" rtlCol="0">
            <a:spAutoFit/>
          </a:bodyPr>
          <a:lstStyle/>
          <a:p>
            <a:r>
              <a:rPr lang="en-US" sz="1000" b="1" dirty="0"/>
              <a:t>r</a:t>
            </a:r>
            <a:r>
              <a:rPr lang="en-JP" sz="1000" b="1" dirty="0"/>
              <a:t>eqEnter</a:t>
            </a:r>
          </a:p>
        </p:txBody>
      </p:sp>
      <p:sp>
        <p:nvSpPr>
          <p:cNvPr id="243" name="TextBox 242">
            <a:extLst>
              <a:ext uri="{FF2B5EF4-FFF2-40B4-BE49-F238E27FC236}">
                <a16:creationId xmlns:a16="http://schemas.microsoft.com/office/drawing/2014/main" id="{7FCB8AAC-10B8-C51F-6F1E-995D218B9B1C}"/>
              </a:ext>
            </a:extLst>
          </p:cNvPr>
          <p:cNvSpPr txBox="1"/>
          <p:nvPr/>
        </p:nvSpPr>
        <p:spPr>
          <a:xfrm>
            <a:off x="2336421" y="3609013"/>
            <a:ext cx="504298" cy="246221"/>
          </a:xfrm>
          <a:prstGeom prst="rect">
            <a:avLst/>
          </a:prstGeom>
          <a:noFill/>
        </p:spPr>
        <p:txBody>
          <a:bodyPr wrap="square" rtlCol="0">
            <a:spAutoFit/>
          </a:bodyPr>
          <a:lstStyle/>
          <a:p>
            <a:r>
              <a:rPr lang="en-US" sz="1000" b="1" dirty="0"/>
              <a:t>allow</a:t>
            </a:r>
            <a:endParaRPr lang="en-JP" sz="1000" b="1" dirty="0"/>
          </a:p>
        </p:txBody>
      </p:sp>
      <p:sp>
        <p:nvSpPr>
          <p:cNvPr id="244" name="TextBox 243">
            <a:extLst>
              <a:ext uri="{FF2B5EF4-FFF2-40B4-BE49-F238E27FC236}">
                <a16:creationId xmlns:a16="http://schemas.microsoft.com/office/drawing/2014/main" id="{B6707F6E-086D-D965-6165-183DB68C8EF5}"/>
              </a:ext>
            </a:extLst>
          </p:cNvPr>
          <p:cNvSpPr txBox="1"/>
          <p:nvPr/>
        </p:nvSpPr>
        <p:spPr>
          <a:xfrm>
            <a:off x="1441904" y="4343361"/>
            <a:ext cx="483300" cy="246221"/>
          </a:xfrm>
          <a:prstGeom prst="rect">
            <a:avLst/>
          </a:prstGeom>
          <a:noFill/>
        </p:spPr>
        <p:txBody>
          <a:bodyPr wrap="square" rtlCol="0">
            <a:spAutoFit/>
          </a:bodyPr>
          <a:lstStyle/>
          <a:p>
            <a:r>
              <a:rPr lang="en-US" sz="1000" b="1" dirty="0"/>
              <a:t>d</a:t>
            </a:r>
            <a:r>
              <a:rPr lang="en-JP" sz="1000" b="1" dirty="0"/>
              <a:t>eny</a:t>
            </a:r>
          </a:p>
        </p:txBody>
      </p:sp>
      <p:cxnSp>
        <p:nvCxnSpPr>
          <p:cNvPr id="245" name="Elbow Connector 244">
            <a:extLst>
              <a:ext uri="{FF2B5EF4-FFF2-40B4-BE49-F238E27FC236}">
                <a16:creationId xmlns:a16="http://schemas.microsoft.com/office/drawing/2014/main" id="{35B0FC07-BD8B-8F93-88E9-A774FC64346C}"/>
              </a:ext>
            </a:extLst>
          </p:cNvPr>
          <p:cNvCxnSpPr>
            <a:cxnSpLocks/>
            <a:stCxn id="246" idx="1"/>
            <a:endCxn id="236" idx="0"/>
          </p:cNvCxnSpPr>
          <p:nvPr/>
        </p:nvCxnSpPr>
        <p:spPr>
          <a:xfrm rot="16200000" flipV="1">
            <a:off x="2489974" y="2499926"/>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5A2C7D01-483B-E04D-71E9-39460EF4ADC4}"/>
              </a:ext>
            </a:extLst>
          </p:cNvPr>
          <p:cNvSpPr/>
          <p:nvPr/>
        </p:nvSpPr>
        <p:spPr>
          <a:xfrm>
            <a:off x="3828208" y="383816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3,0</a:t>
            </a:r>
          </a:p>
        </p:txBody>
      </p:sp>
      <p:sp>
        <p:nvSpPr>
          <p:cNvPr id="247" name="Oval 246">
            <a:extLst>
              <a:ext uri="{FF2B5EF4-FFF2-40B4-BE49-F238E27FC236}">
                <a16:creationId xmlns:a16="http://schemas.microsoft.com/office/drawing/2014/main" id="{6976451C-7F03-12A3-0A06-F56D6144DBBB}"/>
              </a:ext>
            </a:extLst>
          </p:cNvPr>
          <p:cNvSpPr/>
          <p:nvPr/>
        </p:nvSpPr>
        <p:spPr>
          <a:xfrm>
            <a:off x="4819942" y="3830544"/>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4,0</a:t>
            </a:r>
          </a:p>
        </p:txBody>
      </p:sp>
      <p:cxnSp>
        <p:nvCxnSpPr>
          <p:cNvPr id="248" name="Straight Arrow Connector 247">
            <a:extLst>
              <a:ext uri="{FF2B5EF4-FFF2-40B4-BE49-F238E27FC236}">
                <a16:creationId xmlns:a16="http://schemas.microsoft.com/office/drawing/2014/main" id="{8319B40F-EDA4-794C-4216-EC609446F0D3}"/>
              </a:ext>
            </a:extLst>
          </p:cNvPr>
          <p:cNvCxnSpPr>
            <a:cxnSpLocks/>
            <a:stCxn id="238" idx="7"/>
            <a:endCxn id="246" idx="1"/>
          </p:cNvCxnSpPr>
          <p:nvPr/>
        </p:nvCxnSpPr>
        <p:spPr>
          <a:xfrm>
            <a:off x="3346443" y="3925657"/>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045DB8B0-5D7E-E734-0274-7B9FD499DC08}"/>
              </a:ext>
            </a:extLst>
          </p:cNvPr>
          <p:cNvSpPr txBox="1"/>
          <p:nvPr/>
        </p:nvSpPr>
        <p:spPr>
          <a:xfrm>
            <a:off x="3303402" y="3612807"/>
            <a:ext cx="641226" cy="246221"/>
          </a:xfrm>
          <a:prstGeom prst="rect">
            <a:avLst/>
          </a:prstGeom>
          <a:noFill/>
        </p:spPr>
        <p:txBody>
          <a:bodyPr wrap="square" rtlCol="0">
            <a:spAutoFit/>
          </a:bodyPr>
          <a:lstStyle/>
          <a:p>
            <a:r>
              <a:rPr lang="en-US" sz="1000" b="1" dirty="0"/>
              <a:t>a</a:t>
            </a:r>
            <a:r>
              <a:rPr lang="en-JP" sz="1000" b="1" dirty="0"/>
              <a:t>rrive.1</a:t>
            </a:r>
          </a:p>
        </p:txBody>
      </p:sp>
      <p:sp>
        <p:nvSpPr>
          <p:cNvPr id="250" name="TextBox 249">
            <a:extLst>
              <a:ext uri="{FF2B5EF4-FFF2-40B4-BE49-F238E27FC236}">
                <a16:creationId xmlns:a16="http://schemas.microsoft.com/office/drawing/2014/main" id="{1001FB14-D715-84FF-6884-963B85411FD4}"/>
              </a:ext>
            </a:extLst>
          </p:cNvPr>
          <p:cNvSpPr txBox="1"/>
          <p:nvPr/>
        </p:nvSpPr>
        <p:spPr>
          <a:xfrm>
            <a:off x="2205824" y="3336955"/>
            <a:ext cx="683248" cy="246221"/>
          </a:xfrm>
          <a:prstGeom prst="rect">
            <a:avLst/>
          </a:prstGeom>
          <a:noFill/>
        </p:spPr>
        <p:txBody>
          <a:bodyPr wrap="square" rtlCol="0">
            <a:spAutoFit/>
          </a:bodyPr>
          <a:lstStyle/>
          <a:p>
            <a:r>
              <a:rPr lang="en-US" sz="1000" b="1" dirty="0"/>
              <a:t>leave</a:t>
            </a:r>
            <a:r>
              <a:rPr lang="en-JP" sz="1000" b="1" dirty="0"/>
              <a:t>.0</a:t>
            </a:r>
          </a:p>
        </p:txBody>
      </p:sp>
      <p:sp>
        <p:nvSpPr>
          <p:cNvPr id="251" name="TextBox 250">
            <a:extLst>
              <a:ext uri="{FF2B5EF4-FFF2-40B4-BE49-F238E27FC236}">
                <a16:creationId xmlns:a16="http://schemas.microsoft.com/office/drawing/2014/main" id="{9B6B4E96-6EBF-7E8C-A15C-4A93473E4D24}"/>
              </a:ext>
            </a:extLst>
          </p:cNvPr>
          <p:cNvSpPr txBox="1"/>
          <p:nvPr/>
        </p:nvSpPr>
        <p:spPr>
          <a:xfrm>
            <a:off x="5324243" y="3340761"/>
            <a:ext cx="683248" cy="246221"/>
          </a:xfrm>
          <a:prstGeom prst="rect">
            <a:avLst/>
          </a:prstGeom>
          <a:noFill/>
        </p:spPr>
        <p:txBody>
          <a:bodyPr wrap="square" rtlCol="0">
            <a:spAutoFit/>
          </a:bodyPr>
          <a:lstStyle/>
          <a:p>
            <a:r>
              <a:rPr lang="en-US" sz="1000" b="1" dirty="0">
                <a:solidFill>
                  <a:schemeClr val="bg1">
                    <a:lumMod val="75000"/>
                  </a:schemeClr>
                </a:solidFill>
              </a:rPr>
              <a:t>leave</a:t>
            </a:r>
            <a:r>
              <a:rPr lang="en-JP" sz="1000" b="1" dirty="0">
                <a:solidFill>
                  <a:schemeClr val="bg1">
                    <a:lumMod val="75000"/>
                  </a:schemeClr>
                </a:solidFill>
              </a:rPr>
              <a:t>.1</a:t>
            </a:r>
          </a:p>
        </p:txBody>
      </p:sp>
      <p:sp>
        <p:nvSpPr>
          <p:cNvPr id="252" name="Oval 251">
            <a:extLst>
              <a:ext uri="{FF2B5EF4-FFF2-40B4-BE49-F238E27FC236}">
                <a16:creationId xmlns:a16="http://schemas.microsoft.com/office/drawing/2014/main" id="{C9659F06-3DF4-2DFD-EF1F-1A3731436AF8}"/>
              </a:ext>
            </a:extLst>
          </p:cNvPr>
          <p:cNvSpPr/>
          <p:nvPr/>
        </p:nvSpPr>
        <p:spPr>
          <a:xfrm>
            <a:off x="5807647" y="383054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5,0</a:t>
            </a:r>
          </a:p>
        </p:txBody>
      </p:sp>
      <p:sp>
        <p:nvSpPr>
          <p:cNvPr id="253" name="Oval 252">
            <a:extLst>
              <a:ext uri="{FF2B5EF4-FFF2-40B4-BE49-F238E27FC236}">
                <a16:creationId xmlns:a16="http://schemas.microsoft.com/office/drawing/2014/main" id="{89AED04A-80D7-1785-EC23-4EC000DDDAF7}"/>
              </a:ext>
            </a:extLst>
          </p:cNvPr>
          <p:cNvSpPr/>
          <p:nvPr/>
        </p:nvSpPr>
        <p:spPr>
          <a:xfrm>
            <a:off x="6799381" y="3822928"/>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6,0</a:t>
            </a:r>
          </a:p>
        </p:txBody>
      </p:sp>
      <p:cxnSp>
        <p:nvCxnSpPr>
          <p:cNvPr id="254" name="Straight Arrow Connector 253">
            <a:extLst>
              <a:ext uri="{FF2B5EF4-FFF2-40B4-BE49-F238E27FC236}">
                <a16:creationId xmlns:a16="http://schemas.microsoft.com/office/drawing/2014/main" id="{AB6BA86A-00CB-9006-717E-2BA0879B6FA1}"/>
              </a:ext>
            </a:extLst>
          </p:cNvPr>
          <p:cNvCxnSpPr>
            <a:cxnSpLocks/>
            <a:stCxn id="252" idx="7"/>
            <a:endCxn id="253" idx="1"/>
          </p:cNvCxnSpPr>
          <p:nvPr/>
        </p:nvCxnSpPr>
        <p:spPr>
          <a:xfrm flipV="1">
            <a:off x="6317616" y="391042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3105935-AAA1-34ED-7467-8C8A39ACA9DF}"/>
              </a:ext>
            </a:extLst>
          </p:cNvPr>
          <p:cNvCxnSpPr>
            <a:cxnSpLocks/>
            <a:stCxn id="247" idx="7"/>
            <a:endCxn id="252" idx="1"/>
          </p:cNvCxnSpPr>
          <p:nvPr/>
        </p:nvCxnSpPr>
        <p:spPr>
          <a:xfrm>
            <a:off x="5329911" y="3918041"/>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164284BB-B6BD-714F-67FF-5C03BCFADFE6}"/>
              </a:ext>
            </a:extLst>
          </p:cNvPr>
          <p:cNvCxnSpPr>
            <a:cxnSpLocks/>
            <a:stCxn id="247" idx="3"/>
            <a:endCxn id="246" idx="5"/>
          </p:cNvCxnSpPr>
          <p:nvPr/>
        </p:nvCxnSpPr>
        <p:spPr>
          <a:xfrm flipH="1">
            <a:off x="4338177" y="4340513"/>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7" name="Elbow Connector 256">
            <a:extLst>
              <a:ext uri="{FF2B5EF4-FFF2-40B4-BE49-F238E27FC236}">
                <a16:creationId xmlns:a16="http://schemas.microsoft.com/office/drawing/2014/main" id="{94F14C26-52EC-E894-F74D-D3905F94FBF7}"/>
              </a:ext>
            </a:extLst>
          </p:cNvPr>
          <p:cNvCxnSpPr>
            <a:cxnSpLocks/>
            <a:stCxn id="253" idx="1"/>
            <a:endCxn id="246" idx="0"/>
          </p:cNvCxnSpPr>
          <p:nvPr/>
        </p:nvCxnSpPr>
        <p:spPr>
          <a:xfrm rot="16200000" flipV="1">
            <a:off x="5470778" y="2494324"/>
            <a:ext cx="72265" cy="2759937"/>
          </a:xfrm>
          <a:prstGeom prst="bentConnector3">
            <a:avLst>
              <a:gd name="adj1" fmla="val 437414"/>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BB3EEBCC-09E5-4221-5E9E-FCEBFEB4D8DC}"/>
              </a:ext>
            </a:extLst>
          </p:cNvPr>
          <p:cNvSpPr txBox="1"/>
          <p:nvPr/>
        </p:nvSpPr>
        <p:spPr>
          <a:xfrm>
            <a:off x="4405526" y="4332375"/>
            <a:ext cx="482798" cy="246221"/>
          </a:xfrm>
          <a:prstGeom prst="rect">
            <a:avLst/>
          </a:prstGeom>
          <a:noFill/>
        </p:spPr>
        <p:txBody>
          <a:bodyPr wrap="square" rtlCol="0">
            <a:spAutoFit/>
          </a:bodyPr>
          <a:lstStyle/>
          <a:p>
            <a:r>
              <a:rPr lang="en-US" sz="1000" b="1" dirty="0"/>
              <a:t>d</a:t>
            </a:r>
            <a:r>
              <a:rPr lang="en-JP" sz="1000" b="1" dirty="0"/>
              <a:t>eny</a:t>
            </a:r>
          </a:p>
        </p:txBody>
      </p:sp>
      <p:cxnSp>
        <p:nvCxnSpPr>
          <p:cNvPr id="259" name="Straight Arrow Connector 258">
            <a:extLst>
              <a:ext uri="{FF2B5EF4-FFF2-40B4-BE49-F238E27FC236}">
                <a16:creationId xmlns:a16="http://schemas.microsoft.com/office/drawing/2014/main" id="{17A13C0C-EB83-B0EB-F854-E7B4EB8E698E}"/>
              </a:ext>
            </a:extLst>
          </p:cNvPr>
          <p:cNvCxnSpPr>
            <a:cxnSpLocks/>
            <a:stCxn id="246" idx="7"/>
            <a:endCxn id="247" idx="1"/>
          </p:cNvCxnSpPr>
          <p:nvPr/>
        </p:nvCxnSpPr>
        <p:spPr>
          <a:xfrm flipV="1">
            <a:off x="4338177" y="3918041"/>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30ECD516-B848-E14D-6D32-ACEE1F578BF6}"/>
              </a:ext>
            </a:extLst>
          </p:cNvPr>
          <p:cNvSpPr txBox="1"/>
          <p:nvPr/>
        </p:nvSpPr>
        <p:spPr>
          <a:xfrm>
            <a:off x="4251424" y="3604706"/>
            <a:ext cx="713808" cy="246221"/>
          </a:xfrm>
          <a:prstGeom prst="rect">
            <a:avLst/>
          </a:prstGeom>
          <a:noFill/>
        </p:spPr>
        <p:txBody>
          <a:bodyPr wrap="square" rtlCol="0">
            <a:spAutoFit/>
          </a:bodyPr>
          <a:lstStyle/>
          <a:p>
            <a:r>
              <a:rPr lang="en-US" sz="1000" b="1" dirty="0"/>
              <a:t>r</a:t>
            </a:r>
            <a:r>
              <a:rPr lang="en-JP" sz="1000" b="1" dirty="0"/>
              <a:t>eqEnter</a:t>
            </a:r>
          </a:p>
        </p:txBody>
      </p:sp>
      <p:sp>
        <p:nvSpPr>
          <p:cNvPr id="261" name="TextBox 260">
            <a:extLst>
              <a:ext uri="{FF2B5EF4-FFF2-40B4-BE49-F238E27FC236}">
                <a16:creationId xmlns:a16="http://schemas.microsoft.com/office/drawing/2014/main" id="{CE77A51F-DA7C-152E-F4EE-927326A590D4}"/>
              </a:ext>
            </a:extLst>
          </p:cNvPr>
          <p:cNvSpPr txBox="1"/>
          <p:nvPr/>
        </p:nvSpPr>
        <p:spPr>
          <a:xfrm>
            <a:off x="5324243" y="3604705"/>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262" name="TextBox 261">
            <a:extLst>
              <a:ext uri="{FF2B5EF4-FFF2-40B4-BE49-F238E27FC236}">
                <a16:creationId xmlns:a16="http://schemas.microsoft.com/office/drawing/2014/main" id="{9911CBFC-C72F-F35C-493A-F9FF1561E01B}"/>
              </a:ext>
            </a:extLst>
          </p:cNvPr>
          <p:cNvSpPr txBox="1"/>
          <p:nvPr/>
        </p:nvSpPr>
        <p:spPr>
          <a:xfrm>
            <a:off x="6242982" y="3612807"/>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263" name="Oval 262">
            <a:extLst>
              <a:ext uri="{FF2B5EF4-FFF2-40B4-BE49-F238E27FC236}">
                <a16:creationId xmlns:a16="http://schemas.microsoft.com/office/drawing/2014/main" id="{BA7CD099-8FBC-6320-D786-4C9EABDB19D4}"/>
              </a:ext>
            </a:extLst>
          </p:cNvPr>
          <p:cNvSpPr/>
          <p:nvPr/>
        </p:nvSpPr>
        <p:spPr>
          <a:xfrm>
            <a:off x="7791115" y="383054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7,0</a:t>
            </a:r>
          </a:p>
        </p:txBody>
      </p:sp>
      <p:cxnSp>
        <p:nvCxnSpPr>
          <p:cNvPr id="264" name="Straight Arrow Connector 263">
            <a:extLst>
              <a:ext uri="{FF2B5EF4-FFF2-40B4-BE49-F238E27FC236}">
                <a16:creationId xmlns:a16="http://schemas.microsoft.com/office/drawing/2014/main" id="{55EFFE86-BEE5-E858-2C08-850778D6D701}"/>
              </a:ext>
            </a:extLst>
          </p:cNvPr>
          <p:cNvCxnSpPr>
            <a:cxnSpLocks/>
            <a:stCxn id="253" idx="7"/>
            <a:endCxn id="263" idx="1"/>
          </p:cNvCxnSpPr>
          <p:nvPr/>
        </p:nvCxnSpPr>
        <p:spPr>
          <a:xfrm>
            <a:off x="7309350" y="3910425"/>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058D5286-EE32-9CDA-B191-802B957D07B3}"/>
              </a:ext>
            </a:extLst>
          </p:cNvPr>
          <p:cNvCxnSpPr>
            <a:cxnSpLocks/>
            <a:stCxn id="263" idx="3"/>
            <a:endCxn id="253" idx="5"/>
          </p:cNvCxnSpPr>
          <p:nvPr/>
        </p:nvCxnSpPr>
        <p:spPr>
          <a:xfrm flipH="1" flipV="1">
            <a:off x="7309350" y="4332897"/>
            <a:ext cx="569262" cy="7616"/>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A2ADAB9C-1015-4C6E-29BF-A9EC21010AB8}"/>
              </a:ext>
            </a:extLst>
          </p:cNvPr>
          <p:cNvSpPr txBox="1"/>
          <p:nvPr/>
        </p:nvSpPr>
        <p:spPr>
          <a:xfrm>
            <a:off x="7237077" y="3603082"/>
            <a:ext cx="713808" cy="246221"/>
          </a:xfrm>
          <a:prstGeom prst="rect">
            <a:avLst/>
          </a:prstGeom>
          <a:noFill/>
        </p:spPr>
        <p:txBody>
          <a:bodyPr wrap="square" rtlCol="0">
            <a:spAutoFit/>
          </a:bodyPr>
          <a:lstStyle/>
          <a:p>
            <a:r>
              <a:rPr lang="en-US" sz="1000" b="1" dirty="0">
                <a:solidFill>
                  <a:schemeClr val="bg1">
                    <a:lumMod val="75000"/>
                  </a:schemeClr>
                </a:solidFill>
              </a:rPr>
              <a:t>r</a:t>
            </a:r>
            <a:r>
              <a:rPr lang="en-JP" sz="1000" b="1" dirty="0">
                <a:solidFill>
                  <a:schemeClr val="bg1">
                    <a:lumMod val="75000"/>
                  </a:schemeClr>
                </a:solidFill>
              </a:rPr>
              <a:t>eqEnter</a:t>
            </a:r>
          </a:p>
        </p:txBody>
      </p:sp>
      <p:sp>
        <p:nvSpPr>
          <p:cNvPr id="267" name="TextBox 266">
            <a:extLst>
              <a:ext uri="{FF2B5EF4-FFF2-40B4-BE49-F238E27FC236}">
                <a16:creationId xmlns:a16="http://schemas.microsoft.com/office/drawing/2014/main" id="{37960681-CF38-9174-F8E9-710F1AFA2946}"/>
              </a:ext>
            </a:extLst>
          </p:cNvPr>
          <p:cNvSpPr txBox="1"/>
          <p:nvPr/>
        </p:nvSpPr>
        <p:spPr>
          <a:xfrm>
            <a:off x="7368293" y="4321156"/>
            <a:ext cx="482798" cy="246221"/>
          </a:xfrm>
          <a:prstGeom prst="rect">
            <a:avLst/>
          </a:prstGeom>
          <a:noFill/>
        </p:spPr>
        <p:txBody>
          <a:bodyPr wrap="square" rtlCol="0">
            <a:spAutoFit/>
          </a:bodyPr>
          <a:lstStyle/>
          <a:p>
            <a:r>
              <a:rPr lang="en-US" sz="1000" b="1" dirty="0">
                <a:solidFill>
                  <a:schemeClr val="bg1">
                    <a:lumMod val="75000"/>
                  </a:schemeClr>
                </a:solidFill>
              </a:rPr>
              <a:t>d</a:t>
            </a:r>
            <a:r>
              <a:rPr lang="en-JP" sz="1000" b="1" dirty="0">
                <a:solidFill>
                  <a:schemeClr val="bg1">
                    <a:lumMod val="75000"/>
                  </a:schemeClr>
                </a:solidFill>
              </a:rPr>
              <a:t>eny</a:t>
            </a:r>
          </a:p>
        </p:txBody>
      </p:sp>
      <p:sp>
        <p:nvSpPr>
          <p:cNvPr id="268" name="Oval 267">
            <a:extLst>
              <a:ext uri="{FF2B5EF4-FFF2-40B4-BE49-F238E27FC236}">
                <a16:creationId xmlns:a16="http://schemas.microsoft.com/office/drawing/2014/main" id="{57798782-6049-7AC0-7193-E1FE06C6E7B8}"/>
              </a:ext>
            </a:extLst>
          </p:cNvPr>
          <p:cNvSpPr/>
          <p:nvPr/>
        </p:nvSpPr>
        <p:spPr>
          <a:xfrm>
            <a:off x="853006"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0,1</a:t>
            </a:r>
          </a:p>
        </p:txBody>
      </p:sp>
      <p:sp>
        <p:nvSpPr>
          <p:cNvPr id="269" name="Oval 268">
            <a:extLst>
              <a:ext uri="{FF2B5EF4-FFF2-40B4-BE49-F238E27FC236}">
                <a16:creationId xmlns:a16="http://schemas.microsoft.com/office/drawing/2014/main" id="{9BB5892F-A604-B054-100D-AEA52AAEF39E}"/>
              </a:ext>
            </a:extLst>
          </p:cNvPr>
          <p:cNvSpPr/>
          <p:nvPr/>
        </p:nvSpPr>
        <p:spPr>
          <a:xfrm>
            <a:off x="1844740"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1,1</a:t>
            </a:r>
          </a:p>
        </p:txBody>
      </p:sp>
      <p:sp>
        <p:nvSpPr>
          <p:cNvPr id="270" name="Oval 269">
            <a:extLst>
              <a:ext uri="{FF2B5EF4-FFF2-40B4-BE49-F238E27FC236}">
                <a16:creationId xmlns:a16="http://schemas.microsoft.com/office/drawing/2014/main" id="{9E718774-435E-8789-0368-98F00336FDD9}"/>
              </a:ext>
            </a:extLst>
          </p:cNvPr>
          <p:cNvSpPr/>
          <p:nvPr/>
        </p:nvSpPr>
        <p:spPr>
          <a:xfrm>
            <a:off x="2836474"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2,1</a:t>
            </a:r>
          </a:p>
        </p:txBody>
      </p:sp>
      <p:cxnSp>
        <p:nvCxnSpPr>
          <p:cNvPr id="271" name="Straight Arrow Connector 270">
            <a:extLst>
              <a:ext uri="{FF2B5EF4-FFF2-40B4-BE49-F238E27FC236}">
                <a16:creationId xmlns:a16="http://schemas.microsoft.com/office/drawing/2014/main" id="{3DD4BF22-630F-229E-8BF6-8F8BB1C66FBE}"/>
              </a:ext>
            </a:extLst>
          </p:cNvPr>
          <p:cNvCxnSpPr>
            <a:stCxn id="268" idx="7"/>
            <a:endCxn id="269" idx="1"/>
          </p:cNvCxnSpPr>
          <p:nvPr/>
        </p:nvCxnSpPr>
        <p:spPr>
          <a:xfrm>
            <a:off x="1362975"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266B6C3-FA78-A1CB-F688-C9C28847C37E}"/>
              </a:ext>
            </a:extLst>
          </p:cNvPr>
          <p:cNvCxnSpPr>
            <a:stCxn id="269" idx="7"/>
            <a:endCxn id="270" idx="1"/>
          </p:cNvCxnSpPr>
          <p:nvPr/>
        </p:nvCxnSpPr>
        <p:spPr>
          <a:xfrm>
            <a:off x="2354709" y="5513843"/>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165082DA-3C9C-E963-BE74-9B2F0FCAAB5E}"/>
              </a:ext>
            </a:extLst>
          </p:cNvPr>
          <p:cNvCxnSpPr>
            <a:cxnSpLocks/>
            <a:stCxn id="269" idx="3"/>
            <a:endCxn id="268" idx="5"/>
          </p:cNvCxnSpPr>
          <p:nvPr/>
        </p:nvCxnSpPr>
        <p:spPr>
          <a:xfrm flipH="1">
            <a:off x="1362975" y="5936315"/>
            <a:ext cx="569262" cy="0"/>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0CA7CC3C-D6DA-ADB2-A4BD-1405844712F1}"/>
              </a:ext>
            </a:extLst>
          </p:cNvPr>
          <p:cNvSpPr txBox="1"/>
          <p:nvPr/>
        </p:nvSpPr>
        <p:spPr>
          <a:xfrm>
            <a:off x="1270866" y="5197199"/>
            <a:ext cx="713808" cy="246221"/>
          </a:xfrm>
          <a:prstGeom prst="rect">
            <a:avLst/>
          </a:prstGeom>
          <a:noFill/>
        </p:spPr>
        <p:txBody>
          <a:bodyPr wrap="square" rtlCol="0">
            <a:spAutoFit/>
          </a:bodyPr>
          <a:lstStyle/>
          <a:p>
            <a:r>
              <a:rPr lang="en-US" sz="1000" b="1" dirty="0"/>
              <a:t>r</a:t>
            </a:r>
            <a:r>
              <a:rPr lang="en-JP" sz="1000" b="1" dirty="0"/>
              <a:t>eqEnter</a:t>
            </a:r>
          </a:p>
        </p:txBody>
      </p:sp>
      <p:sp>
        <p:nvSpPr>
          <p:cNvPr id="275" name="TextBox 274">
            <a:extLst>
              <a:ext uri="{FF2B5EF4-FFF2-40B4-BE49-F238E27FC236}">
                <a16:creationId xmlns:a16="http://schemas.microsoft.com/office/drawing/2014/main" id="{0860F6C3-9F4C-C2F4-C874-22E6861D94DA}"/>
              </a:ext>
            </a:extLst>
          </p:cNvPr>
          <p:cNvSpPr txBox="1"/>
          <p:nvPr/>
        </p:nvSpPr>
        <p:spPr>
          <a:xfrm>
            <a:off x="2336421" y="5197199"/>
            <a:ext cx="504298" cy="246221"/>
          </a:xfrm>
          <a:prstGeom prst="rect">
            <a:avLst/>
          </a:prstGeom>
          <a:noFill/>
        </p:spPr>
        <p:txBody>
          <a:bodyPr wrap="square" rtlCol="0">
            <a:spAutoFit/>
          </a:bodyPr>
          <a:lstStyle/>
          <a:p>
            <a:r>
              <a:rPr lang="en-US" sz="1000" b="1" dirty="0"/>
              <a:t>allow</a:t>
            </a:r>
            <a:endParaRPr lang="en-JP" sz="1000" b="1" dirty="0"/>
          </a:p>
        </p:txBody>
      </p:sp>
      <p:sp>
        <p:nvSpPr>
          <p:cNvPr id="276" name="TextBox 275">
            <a:extLst>
              <a:ext uri="{FF2B5EF4-FFF2-40B4-BE49-F238E27FC236}">
                <a16:creationId xmlns:a16="http://schemas.microsoft.com/office/drawing/2014/main" id="{73553C32-1301-E4CA-D20F-BA69567EECE4}"/>
              </a:ext>
            </a:extLst>
          </p:cNvPr>
          <p:cNvSpPr txBox="1"/>
          <p:nvPr/>
        </p:nvSpPr>
        <p:spPr>
          <a:xfrm>
            <a:off x="1441904" y="5931547"/>
            <a:ext cx="483300" cy="246221"/>
          </a:xfrm>
          <a:prstGeom prst="rect">
            <a:avLst/>
          </a:prstGeom>
          <a:noFill/>
        </p:spPr>
        <p:txBody>
          <a:bodyPr wrap="square" rtlCol="0">
            <a:spAutoFit/>
          </a:bodyPr>
          <a:lstStyle/>
          <a:p>
            <a:r>
              <a:rPr lang="en-US" sz="1000" b="1" dirty="0"/>
              <a:t>d</a:t>
            </a:r>
            <a:r>
              <a:rPr lang="en-JP" sz="1000" b="1" dirty="0"/>
              <a:t>eny</a:t>
            </a:r>
          </a:p>
        </p:txBody>
      </p:sp>
      <p:cxnSp>
        <p:nvCxnSpPr>
          <p:cNvPr id="277" name="Elbow Connector 276">
            <a:extLst>
              <a:ext uri="{FF2B5EF4-FFF2-40B4-BE49-F238E27FC236}">
                <a16:creationId xmlns:a16="http://schemas.microsoft.com/office/drawing/2014/main" id="{79092AF1-D751-F42C-4B56-67DE91B952C7}"/>
              </a:ext>
            </a:extLst>
          </p:cNvPr>
          <p:cNvCxnSpPr>
            <a:cxnSpLocks/>
            <a:stCxn id="278" idx="3"/>
            <a:endCxn id="268" idx="4"/>
          </p:cNvCxnSpPr>
          <p:nvPr/>
        </p:nvCxnSpPr>
        <p:spPr>
          <a:xfrm rot="5400000">
            <a:off x="2489974" y="4598080"/>
            <a:ext cx="87497" cy="2763966"/>
          </a:xfrm>
          <a:prstGeom prst="bentConnector3">
            <a:avLst>
              <a:gd name="adj1" fmla="val 361266"/>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82BE3456-F3D8-F868-A2A5-863522A4E505}"/>
              </a:ext>
            </a:extLst>
          </p:cNvPr>
          <p:cNvSpPr/>
          <p:nvPr/>
        </p:nvSpPr>
        <p:spPr>
          <a:xfrm>
            <a:off x="3828208" y="5426346"/>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3,1</a:t>
            </a:r>
          </a:p>
        </p:txBody>
      </p:sp>
      <p:sp>
        <p:nvSpPr>
          <p:cNvPr id="279" name="Oval 278">
            <a:extLst>
              <a:ext uri="{FF2B5EF4-FFF2-40B4-BE49-F238E27FC236}">
                <a16:creationId xmlns:a16="http://schemas.microsoft.com/office/drawing/2014/main" id="{6E1478AC-BF36-1BBE-4442-902B6D0D7519}"/>
              </a:ext>
            </a:extLst>
          </p:cNvPr>
          <p:cNvSpPr/>
          <p:nvPr/>
        </p:nvSpPr>
        <p:spPr>
          <a:xfrm>
            <a:off x="4819942" y="5418730"/>
            <a:ext cx="597466" cy="597466"/>
          </a:xfrm>
          <a:prstGeom prst="ellipse">
            <a:avLst/>
          </a:prstGeom>
          <a:solidFill>
            <a:srgbClr val="FFFF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tx1"/>
                </a:solidFill>
              </a:rPr>
              <a:t>4,1</a:t>
            </a:r>
          </a:p>
        </p:txBody>
      </p:sp>
      <p:cxnSp>
        <p:nvCxnSpPr>
          <p:cNvPr id="280" name="Straight Arrow Connector 279">
            <a:extLst>
              <a:ext uri="{FF2B5EF4-FFF2-40B4-BE49-F238E27FC236}">
                <a16:creationId xmlns:a16="http://schemas.microsoft.com/office/drawing/2014/main" id="{1DD636E7-D7BA-E124-F4BD-EC9FFC076F26}"/>
              </a:ext>
            </a:extLst>
          </p:cNvPr>
          <p:cNvCxnSpPr>
            <a:cxnSpLocks/>
            <a:stCxn id="270" idx="7"/>
            <a:endCxn id="278" idx="1"/>
          </p:cNvCxnSpPr>
          <p:nvPr/>
        </p:nvCxnSpPr>
        <p:spPr>
          <a:xfrm>
            <a:off x="3346443" y="5513843"/>
            <a:ext cx="569262" cy="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F7231929-7A51-1C01-7151-B8190F2B0925}"/>
              </a:ext>
            </a:extLst>
          </p:cNvPr>
          <p:cNvSpPr txBox="1"/>
          <p:nvPr/>
        </p:nvSpPr>
        <p:spPr>
          <a:xfrm>
            <a:off x="3303402" y="5200993"/>
            <a:ext cx="641226" cy="246221"/>
          </a:xfrm>
          <a:prstGeom prst="rect">
            <a:avLst/>
          </a:prstGeom>
          <a:noFill/>
        </p:spPr>
        <p:txBody>
          <a:bodyPr wrap="square" rtlCol="0">
            <a:spAutoFit/>
          </a:bodyPr>
          <a:lstStyle/>
          <a:p>
            <a:r>
              <a:rPr lang="en-US" sz="1000" b="1" dirty="0"/>
              <a:t>a</a:t>
            </a:r>
            <a:r>
              <a:rPr lang="en-JP" sz="1000" b="1" dirty="0"/>
              <a:t>rrive.1</a:t>
            </a:r>
          </a:p>
        </p:txBody>
      </p:sp>
      <p:sp>
        <p:nvSpPr>
          <p:cNvPr id="282" name="TextBox 281">
            <a:extLst>
              <a:ext uri="{FF2B5EF4-FFF2-40B4-BE49-F238E27FC236}">
                <a16:creationId xmlns:a16="http://schemas.microsoft.com/office/drawing/2014/main" id="{C80B31A7-FDF3-31E8-8711-7690AE319877}"/>
              </a:ext>
            </a:extLst>
          </p:cNvPr>
          <p:cNvSpPr txBox="1"/>
          <p:nvPr/>
        </p:nvSpPr>
        <p:spPr>
          <a:xfrm>
            <a:off x="2205824" y="6261433"/>
            <a:ext cx="683248" cy="246221"/>
          </a:xfrm>
          <a:prstGeom prst="rect">
            <a:avLst/>
          </a:prstGeom>
          <a:noFill/>
        </p:spPr>
        <p:txBody>
          <a:bodyPr wrap="square" rtlCol="0">
            <a:spAutoFit/>
          </a:bodyPr>
          <a:lstStyle/>
          <a:p>
            <a:r>
              <a:rPr lang="en-US" sz="1000" b="1" dirty="0"/>
              <a:t>leave</a:t>
            </a:r>
            <a:r>
              <a:rPr lang="en-JP" sz="1000" b="1" dirty="0"/>
              <a:t>.0</a:t>
            </a:r>
          </a:p>
        </p:txBody>
      </p:sp>
      <p:sp>
        <p:nvSpPr>
          <p:cNvPr id="283" name="TextBox 282">
            <a:extLst>
              <a:ext uri="{FF2B5EF4-FFF2-40B4-BE49-F238E27FC236}">
                <a16:creationId xmlns:a16="http://schemas.microsoft.com/office/drawing/2014/main" id="{ECA3D498-8B6D-E66B-64CF-1DFEC77D97C0}"/>
              </a:ext>
            </a:extLst>
          </p:cNvPr>
          <p:cNvSpPr txBox="1"/>
          <p:nvPr/>
        </p:nvSpPr>
        <p:spPr>
          <a:xfrm>
            <a:off x="5324243" y="6258434"/>
            <a:ext cx="683248" cy="246221"/>
          </a:xfrm>
          <a:prstGeom prst="rect">
            <a:avLst/>
          </a:prstGeom>
          <a:noFill/>
        </p:spPr>
        <p:txBody>
          <a:bodyPr wrap="square" rtlCol="0">
            <a:spAutoFit/>
          </a:bodyPr>
          <a:lstStyle/>
          <a:p>
            <a:r>
              <a:rPr lang="en-US" sz="1000" b="1" dirty="0">
                <a:solidFill>
                  <a:schemeClr val="bg1">
                    <a:lumMod val="75000"/>
                  </a:schemeClr>
                </a:solidFill>
              </a:rPr>
              <a:t>leave</a:t>
            </a:r>
            <a:r>
              <a:rPr lang="en-JP" sz="1000" b="1" dirty="0">
                <a:solidFill>
                  <a:schemeClr val="bg1">
                    <a:lumMod val="75000"/>
                  </a:schemeClr>
                </a:solidFill>
              </a:rPr>
              <a:t>.1</a:t>
            </a:r>
          </a:p>
        </p:txBody>
      </p:sp>
      <p:sp>
        <p:nvSpPr>
          <p:cNvPr id="284" name="Oval 283">
            <a:extLst>
              <a:ext uri="{FF2B5EF4-FFF2-40B4-BE49-F238E27FC236}">
                <a16:creationId xmlns:a16="http://schemas.microsoft.com/office/drawing/2014/main" id="{690EEBFB-74C8-F216-8D15-F28A7DF0ED3E}"/>
              </a:ext>
            </a:extLst>
          </p:cNvPr>
          <p:cNvSpPr/>
          <p:nvPr/>
        </p:nvSpPr>
        <p:spPr>
          <a:xfrm>
            <a:off x="5807647" y="5418730"/>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5,1</a:t>
            </a:r>
          </a:p>
        </p:txBody>
      </p:sp>
      <p:sp>
        <p:nvSpPr>
          <p:cNvPr id="285" name="Oval 284">
            <a:extLst>
              <a:ext uri="{FF2B5EF4-FFF2-40B4-BE49-F238E27FC236}">
                <a16:creationId xmlns:a16="http://schemas.microsoft.com/office/drawing/2014/main" id="{BDBFFF3D-5FFB-4E66-9E62-D4BD853DA497}"/>
              </a:ext>
            </a:extLst>
          </p:cNvPr>
          <p:cNvSpPr/>
          <p:nvPr/>
        </p:nvSpPr>
        <p:spPr>
          <a:xfrm>
            <a:off x="6799381" y="5411114"/>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6,1</a:t>
            </a:r>
          </a:p>
        </p:txBody>
      </p:sp>
      <p:cxnSp>
        <p:nvCxnSpPr>
          <p:cNvPr id="286" name="Straight Arrow Connector 285">
            <a:extLst>
              <a:ext uri="{FF2B5EF4-FFF2-40B4-BE49-F238E27FC236}">
                <a16:creationId xmlns:a16="http://schemas.microsoft.com/office/drawing/2014/main" id="{D3828EEA-3843-9A20-428C-54EB8E460C89}"/>
              </a:ext>
            </a:extLst>
          </p:cNvPr>
          <p:cNvCxnSpPr>
            <a:cxnSpLocks/>
            <a:stCxn id="284" idx="7"/>
            <a:endCxn id="285" idx="1"/>
          </p:cNvCxnSpPr>
          <p:nvPr/>
        </p:nvCxnSpPr>
        <p:spPr>
          <a:xfrm flipV="1">
            <a:off x="6317616" y="5498611"/>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014181A7-EE69-372E-0950-7A4A25D367CE}"/>
              </a:ext>
            </a:extLst>
          </p:cNvPr>
          <p:cNvCxnSpPr>
            <a:cxnSpLocks/>
            <a:stCxn id="279" idx="7"/>
            <a:endCxn id="284" idx="1"/>
          </p:cNvCxnSpPr>
          <p:nvPr/>
        </p:nvCxnSpPr>
        <p:spPr>
          <a:xfrm>
            <a:off x="5329911" y="5506227"/>
            <a:ext cx="565233" cy="0"/>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6C78AEE3-2F46-874B-A098-E945485A7670}"/>
              </a:ext>
            </a:extLst>
          </p:cNvPr>
          <p:cNvCxnSpPr>
            <a:cxnSpLocks/>
            <a:stCxn id="279" idx="3"/>
            <a:endCxn id="278" idx="5"/>
          </p:cNvCxnSpPr>
          <p:nvPr/>
        </p:nvCxnSpPr>
        <p:spPr>
          <a:xfrm flipH="1">
            <a:off x="4338177" y="5928699"/>
            <a:ext cx="569262" cy="7616"/>
          </a:xfrm>
          <a:prstGeom prst="straightConnector1">
            <a:avLst/>
          </a:prstGeom>
          <a:ln w="25400">
            <a:solidFill>
              <a:srgbClr val="000000"/>
            </a:solidFill>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9" name="Elbow Connector 288">
            <a:extLst>
              <a:ext uri="{FF2B5EF4-FFF2-40B4-BE49-F238E27FC236}">
                <a16:creationId xmlns:a16="http://schemas.microsoft.com/office/drawing/2014/main" id="{721224BA-F3A9-ACE4-B029-C1CD8F008499}"/>
              </a:ext>
            </a:extLst>
          </p:cNvPr>
          <p:cNvCxnSpPr>
            <a:cxnSpLocks/>
            <a:stCxn id="285" idx="3"/>
            <a:endCxn id="278" idx="4"/>
          </p:cNvCxnSpPr>
          <p:nvPr/>
        </p:nvCxnSpPr>
        <p:spPr>
          <a:xfrm rot="5400000">
            <a:off x="5455546" y="4592479"/>
            <a:ext cx="102729" cy="2759937"/>
          </a:xfrm>
          <a:prstGeom prst="bentConnector3">
            <a:avLst>
              <a:gd name="adj1" fmla="val 322527"/>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E77BF304-6A49-19D2-3E15-320B15532993}"/>
              </a:ext>
            </a:extLst>
          </p:cNvPr>
          <p:cNvSpPr txBox="1"/>
          <p:nvPr/>
        </p:nvSpPr>
        <p:spPr>
          <a:xfrm>
            <a:off x="4405526" y="5920561"/>
            <a:ext cx="482798" cy="246221"/>
          </a:xfrm>
          <a:prstGeom prst="rect">
            <a:avLst/>
          </a:prstGeom>
          <a:noFill/>
        </p:spPr>
        <p:txBody>
          <a:bodyPr wrap="square" rtlCol="0">
            <a:spAutoFit/>
          </a:bodyPr>
          <a:lstStyle/>
          <a:p>
            <a:r>
              <a:rPr lang="en-US" sz="1000" b="1" dirty="0"/>
              <a:t>d</a:t>
            </a:r>
            <a:r>
              <a:rPr lang="en-JP" sz="1000" b="1" dirty="0"/>
              <a:t>eny</a:t>
            </a:r>
          </a:p>
        </p:txBody>
      </p:sp>
      <p:cxnSp>
        <p:nvCxnSpPr>
          <p:cNvPr id="291" name="Straight Arrow Connector 290">
            <a:extLst>
              <a:ext uri="{FF2B5EF4-FFF2-40B4-BE49-F238E27FC236}">
                <a16:creationId xmlns:a16="http://schemas.microsoft.com/office/drawing/2014/main" id="{4DE2C20E-5CBC-BF77-C44E-47F9C8DFBE30}"/>
              </a:ext>
            </a:extLst>
          </p:cNvPr>
          <p:cNvCxnSpPr>
            <a:cxnSpLocks/>
            <a:stCxn id="278" idx="7"/>
            <a:endCxn id="279" idx="1"/>
          </p:cNvCxnSpPr>
          <p:nvPr/>
        </p:nvCxnSpPr>
        <p:spPr>
          <a:xfrm flipV="1">
            <a:off x="4338177" y="5506227"/>
            <a:ext cx="569262" cy="7616"/>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848FC7DD-CB91-349E-366E-2B602B27A922}"/>
              </a:ext>
            </a:extLst>
          </p:cNvPr>
          <p:cNvSpPr txBox="1"/>
          <p:nvPr/>
        </p:nvSpPr>
        <p:spPr>
          <a:xfrm>
            <a:off x="4251424" y="5192892"/>
            <a:ext cx="713808" cy="246221"/>
          </a:xfrm>
          <a:prstGeom prst="rect">
            <a:avLst/>
          </a:prstGeom>
          <a:noFill/>
        </p:spPr>
        <p:txBody>
          <a:bodyPr wrap="square" rtlCol="0">
            <a:spAutoFit/>
          </a:bodyPr>
          <a:lstStyle/>
          <a:p>
            <a:r>
              <a:rPr lang="en-US" sz="1000" b="1" dirty="0"/>
              <a:t>r</a:t>
            </a:r>
            <a:r>
              <a:rPr lang="en-JP" sz="1000" b="1" dirty="0"/>
              <a:t>eqEnter</a:t>
            </a:r>
          </a:p>
        </p:txBody>
      </p:sp>
      <p:sp>
        <p:nvSpPr>
          <p:cNvPr id="293" name="TextBox 292">
            <a:extLst>
              <a:ext uri="{FF2B5EF4-FFF2-40B4-BE49-F238E27FC236}">
                <a16:creationId xmlns:a16="http://schemas.microsoft.com/office/drawing/2014/main" id="{2A106D1D-1074-172C-3616-0616D33ED873}"/>
              </a:ext>
            </a:extLst>
          </p:cNvPr>
          <p:cNvSpPr txBox="1"/>
          <p:nvPr/>
        </p:nvSpPr>
        <p:spPr>
          <a:xfrm>
            <a:off x="5324243" y="5192891"/>
            <a:ext cx="504298" cy="246221"/>
          </a:xfrm>
          <a:prstGeom prst="rect">
            <a:avLst/>
          </a:prstGeom>
          <a:noFill/>
        </p:spPr>
        <p:txBody>
          <a:bodyPr wrap="square" rtlCol="0">
            <a:spAutoFit/>
          </a:bodyPr>
          <a:lstStyle/>
          <a:p>
            <a:r>
              <a:rPr lang="en-US" sz="1000" b="1" dirty="0">
                <a:solidFill>
                  <a:schemeClr val="bg1">
                    <a:lumMod val="75000"/>
                  </a:schemeClr>
                </a:solidFill>
              </a:rPr>
              <a:t>allow</a:t>
            </a:r>
            <a:endParaRPr lang="en-JP" sz="1000" b="1" dirty="0">
              <a:solidFill>
                <a:schemeClr val="bg1">
                  <a:lumMod val="75000"/>
                </a:schemeClr>
              </a:solidFill>
            </a:endParaRPr>
          </a:p>
        </p:txBody>
      </p:sp>
      <p:sp>
        <p:nvSpPr>
          <p:cNvPr id="294" name="TextBox 293">
            <a:extLst>
              <a:ext uri="{FF2B5EF4-FFF2-40B4-BE49-F238E27FC236}">
                <a16:creationId xmlns:a16="http://schemas.microsoft.com/office/drawing/2014/main" id="{9ADAA87C-FFB8-BB59-D563-216558B3D31B}"/>
              </a:ext>
            </a:extLst>
          </p:cNvPr>
          <p:cNvSpPr txBox="1"/>
          <p:nvPr/>
        </p:nvSpPr>
        <p:spPr>
          <a:xfrm>
            <a:off x="6242982" y="5200993"/>
            <a:ext cx="641226"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rrive.2</a:t>
            </a:r>
          </a:p>
        </p:txBody>
      </p:sp>
      <p:sp>
        <p:nvSpPr>
          <p:cNvPr id="295" name="Oval 294">
            <a:extLst>
              <a:ext uri="{FF2B5EF4-FFF2-40B4-BE49-F238E27FC236}">
                <a16:creationId xmlns:a16="http://schemas.microsoft.com/office/drawing/2014/main" id="{2D524F28-A9EB-4423-B3DB-AB7C513EAB40}"/>
              </a:ext>
            </a:extLst>
          </p:cNvPr>
          <p:cNvSpPr/>
          <p:nvPr/>
        </p:nvSpPr>
        <p:spPr>
          <a:xfrm>
            <a:off x="7791115" y="5418730"/>
            <a:ext cx="597466" cy="597466"/>
          </a:xfrm>
          <a:prstGeom prst="ellipse">
            <a:avLst/>
          </a:prstGeom>
          <a:solidFill>
            <a:schemeClr val="bg1">
              <a:lumMod val="9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800" b="1" dirty="0">
                <a:solidFill>
                  <a:schemeClr val="bg1">
                    <a:lumMod val="75000"/>
                  </a:schemeClr>
                </a:solidFill>
              </a:rPr>
              <a:t>7,1</a:t>
            </a:r>
          </a:p>
        </p:txBody>
      </p:sp>
      <p:cxnSp>
        <p:nvCxnSpPr>
          <p:cNvPr id="296" name="Straight Arrow Connector 295">
            <a:extLst>
              <a:ext uri="{FF2B5EF4-FFF2-40B4-BE49-F238E27FC236}">
                <a16:creationId xmlns:a16="http://schemas.microsoft.com/office/drawing/2014/main" id="{F1D62B05-280C-DE6C-D2D7-DD34CB4640D2}"/>
              </a:ext>
            </a:extLst>
          </p:cNvPr>
          <p:cNvCxnSpPr>
            <a:cxnSpLocks/>
            <a:stCxn id="285" idx="7"/>
            <a:endCxn id="295" idx="1"/>
          </p:cNvCxnSpPr>
          <p:nvPr/>
        </p:nvCxnSpPr>
        <p:spPr>
          <a:xfrm>
            <a:off x="7309350" y="5498611"/>
            <a:ext cx="569262" cy="7616"/>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74C15B5-D825-2A52-6B26-08E9A6320D0A}"/>
              </a:ext>
            </a:extLst>
          </p:cNvPr>
          <p:cNvCxnSpPr>
            <a:cxnSpLocks/>
            <a:stCxn id="295" idx="3"/>
            <a:endCxn id="285" idx="5"/>
          </p:cNvCxnSpPr>
          <p:nvPr/>
        </p:nvCxnSpPr>
        <p:spPr>
          <a:xfrm flipH="1" flipV="1">
            <a:off x="7309350" y="5921083"/>
            <a:ext cx="569262" cy="7616"/>
          </a:xfrm>
          <a:prstGeom prst="straightConnector1">
            <a:avLst/>
          </a:prstGeom>
          <a:ln w="25400">
            <a:solidFill>
              <a:schemeClr val="bg1">
                <a:lumMod val="75000"/>
              </a:schemeClr>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F84DB658-1036-D585-EE4E-E6CA363B6286}"/>
              </a:ext>
            </a:extLst>
          </p:cNvPr>
          <p:cNvSpPr txBox="1"/>
          <p:nvPr/>
        </p:nvSpPr>
        <p:spPr>
          <a:xfrm>
            <a:off x="7237077" y="5191268"/>
            <a:ext cx="713808" cy="246221"/>
          </a:xfrm>
          <a:prstGeom prst="rect">
            <a:avLst/>
          </a:prstGeom>
          <a:noFill/>
        </p:spPr>
        <p:txBody>
          <a:bodyPr wrap="square" rtlCol="0">
            <a:spAutoFit/>
          </a:bodyPr>
          <a:lstStyle/>
          <a:p>
            <a:r>
              <a:rPr lang="en-US" sz="1000" b="1" dirty="0">
                <a:solidFill>
                  <a:schemeClr val="bg1">
                    <a:lumMod val="75000"/>
                  </a:schemeClr>
                </a:solidFill>
              </a:rPr>
              <a:t>r</a:t>
            </a:r>
            <a:r>
              <a:rPr lang="en-JP" sz="1000" b="1" dirty="0">
                <a:solidFill>
                  <a:schemeClr val="bg1">
                    <a:lumMod val="75000"/>
                  </a:schemeClr>
                </a:solidFill>
              </a:rPr>
              <a:t>eqEnter</a:t>
            </a:r>
          </a:p>
        </p:txBody>
      </p:sp>
      <p:sp>
        <p:nvSpPr>
          <p:cNvPr id="299" name="TextBox 298">
            <a:extLst>
              <a:ext uri="{FF2B5EF4-FFF2-40B4-BE49-F238E27FC236}">
                <a16:creationId xmlns:a16="http://schemas.microsoft.com/office/drawing/2014/main" id="{C61AD65B-8C3A-D3C3-0D30-C877B13D7276}"/>
              </a:ext>
            </a:extLst>
          </p:cNvPr>
          <p:cNvSpPr txBox="1"/>
          <p:nvPr/>
        </p:nvSpPr>
        <p:spPr>
          <a:xfrm>
            <a:off x="7368293" y="5909342"/>
            <a:ext cx="482798" cy="246221"/>
          </a:xfrm>
          <a:prstGeom prst="rect">
            <a:avLst/>
          </a:prstGeom>
          <a:noFill/>
        </p:spPr>
        <p:txBody>
          <a:bodyPr wrap="square" rtlCol="0">
            <a:spAutoFit/>
          </a:bodyPr>
          <a:lstStyle/>
          <a:p>
            <a:r>
              <a:rPr lang="en-US" sz="1000" b="1" dirty="0">
                <a:solidFill>
                  <a:schemeClr val="bg1">
                    <a:lumMod val="75000"/>
                  </a:schemeClr>
                </a:solidFill>
              </a:rPr>
              <a:t>d</a:t>
            </a:r>
            <a:r>
              <a:rPr lang="en-JP" sz="1000" b="1" dirty="0">
                <a:solidFill>
                  <a:schemeClr val="bg1">
                    <a:lumMod val="75000"/>
                  </a:schemeClr>
                </a:solidFill>
              </a:rPr>
              <a:t>eny</a:t>
            </a:r>
          </a:p>
        </p:txBody>
      </p:sp>
      <p:cxnSp>
        <p:nvCxnSpPr>
          <p:cNvPr id="300" name="Straight Arrow Connector 299">
            <a:extLst>
              <a:ext uri="{FF2B5EF4-FFF2-40B4-BE49-F238E27FC236}">
                <a16:creationId xmlns:a16="http://schemas.microsoft.com/office/drawing/2014/main" id="{C9FD28FF-BE7C-F9AC-E5B7-6771FD13DECD}"/>
              </a:ext>
            </a:extLst>
          </p:cNvPr>
          <p:cNvCxnSpPr>
            <a:cxnSpLocks/>
            <a:stCxn id="236" idx="3"/>
            <a:endCxn id="268" idx="1"/>
          </p:cNvCxnSpPr>
          <p:nvPr/>
        </p:nvCxnSpPr>
        <p:spPr>
          <a:xfrm>
            <a:off x="940503"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6F560DFF-83BF-6684-5CE4-49D03DCC2D82}"/>
              </a:ext>
            </a:extLst>
          </p:cNvPr>
          <p:cNvCxnSpPr>
            <a:cxnSpLocks/>
            <a:stCxn id="268" idx="0"/>
            <a:endCxn id="236" idx="4"/>
          </p:cNvCxnSpPr>
          <p:nvPr/>
        </p:nvCxnSpPr>
        <p:spPr>
          <a:xfrm flipV="1">
            <a:off x="1151739"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346B71D0-FC1D-C6E8-6DF4-6F3308AFA7DB}"/>
              </a:ext>
            </a:extLst>
          </p:cNvPr>
          <p:cNvSpPr txBox="1"/>
          <p:nvPr/>
        </p:nvSpPr>
        <p:spPr>
          <a:xfrm rot="16200000">
            <a:off x="576356" y="4792366"/>
            <a:ext cx="483301" cy="246221"/>
          </a:xfrm>
          <a:prstGeom prst="rect">
            <a:avLst/>
          </a:prstGeom>
          <a:noFill/>
        </p:spPr>
        <p:txBody>
          <a:bodyPr wrap="square" rtlCol="0">
            <a:spAutoFit/>
          </a:bodyPr>
          <a:lstStyle/>
          <a:p>
            <a:r>
              <a:rPr lang="en-US" sz="1000" b="1" dirty="0"/>
              <a:t>alert</a:t>
            </a:r>
            <a:endParaRPr lang="en-JP" sz="1000" b="1" dirty="0"/>
          </a:p>
        </p:txBody>
      </p:sp>
      <p:sp>
        <p:nvSpPr>
          <p:cNvPr id="303" name="TextBox 302">
            <a:extLst>
              <a:ext uri="{FF2B5EF4-FFF2-40B4-BE49-F238E27FC236}">
                <a16:creationId xmlns:a16="http://schemas.microsoft.com/office/drawing/2014/main" id="{40AAB02E-9D66-29A9-320C-AB5AAC1FF74A}"/>
              </a:ext>
            </a:extLst>
          </p:cNvPr>
          <p:cNvSpPr txBox="1"/>
          <p:nvPr/>
        </p:nvSpPr>
        <p:spPr>
          <a:xfrm rot="5400000">
            <a:off x="915038" y="4837788"/>
            <a:ext cx="706959" cy="246221"/>
          </a:xfrm>
          <a:prstGeom prst="rect">
            <a:avLst/>
          </a:prstGeom>
          <a:noFill/>
        </p:spPr>
        <p:txBody>
          <a:bodyPr wrap="square" rtlCol="0">
            <a:spAutoFit/>
          </a:bodyPr>
          <a:lstStyle/>
          <a:p>
            <a:r>
              <a:rPr lang="en-US" sz="1000" b="1" dirty="0"/>
              <a:t>a</a:t>
            </a:r>
            <a:r>
              <a:rPr lang="en-JP" sz="1000" b="1" dirty="0"/>
              <a:t>ll clear</a:t>
            </a:r>
          </a:p>
        </p:txBody>
      </p:sp>
      <p:cxnSp>
        <p:nvCxnSpPr>
          <p:cNvPr id="304" name="Straight Arrow Connector 303">
            <a:extLst>
              <a:ext uri="{FF2B5EF4-FFF2-40B4-BE49-F238E27FC236}">
                <a16:creationId xmlns:a16="http://schemas.microsoft.com/office/drawing/2014/main" id="{52A18F29-7918-B1F1-2E2C-651E7C6A6DA5}"/>
              </a:ext>
            </a:extLst>
          </p:cNvPr>
          <p:cNvCxnSpPr>
            <a:cxnSpLocks/>
            <a:stCxn id="237" idx="3"/>
            <a:endCxn id="269" idx="1"/>
          </p:cNvCxnSpPr>
          <p:nvPr/>
        </p:nvCxnSpPr>
        <p:spPr>
          <a:xfrm>
            <a:off x="1932237"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9073D987-2E41-E836-B604-C401FAAEA2EB}"/>
              </a:ext>
            </a:extLst>
          </p:cNvPr>
          <p:cNvCxnSpPr>
            <a:cxnSpLocks/>
            <a:stCxn id="269" idx="0"/>
            <a:endCxn id="237" idx="4"/>
          </p:cNvCxnSpPr>
          <p:nvPr/>
        </p:nvCxnSpPr>
        <p:spPr>
          <a:xfrm flipV="1">
            <a:off x="2143473"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06" name="TextBox 305">
            <a:extLst>
              <a:ext uri="{FF2B5EF4-FFF2-40B4-BE49-F238E27FC236}">
                <a16:creationId xmlns:a16="http://schemas.microsoft.com/office/drawing/2014/main" id="{49CD26A2-69E6-67FF-C8B9-1EADC9FEAA1E}"/>
              </a:ext>
            </a:extLst>
          </p:cNvPr>
          <p:cNvSpPr txBox="1"/>
          <p:nvPr/>
        </p:nvSpPr>
        <p:spPr>
          <a:xfrm rot="5400000">
            <a:off x="1919663" y="4837787"/>
            <a:ext cx="706959" cy="246221"/>
          </a:xfrm>
          <a:prstGeom prst="rect">
            <a:avLst/>
          </a:prstGeom>
          <a:noFill/>
        </p:spPr>
        <p:txBody>
          <a:bodyPr wrap="square" rtlCol="0">
            <a:spAutoFit/>
          </a:bodyPr>
          <a:lstStyle/>
          <a:p>
            <a:r>
              <a:rPr lang="en-US" sz="1000" b="1" dirty="0"/>
              <a:t>a</a:t>
            </a:r>
            <a:r>
              <a:rPr lang="en-JP" sz="1000" b="1" dirty="0"/>
              <a:t>ll clear</a:t>
            </a:r>
          </a:p>
        </p:txBody>
      </p:sp>
      <p:sp>
        <p:nvSpPr>
          <p:cNvPr id="307" name="TextBox 306">
            <a:extLst>
              <a:ext uri="{FF2B5EF4-FFF2-40B4-BE49-F238E27FC236}">
                <a16:creationId xmlns:a16="http://schemas.microsoft.com/office/drawing/2014/main" id="{621233CB-FF07-592F-8B0C-8D80422E7FC4}"/>
              </a:ext>
            </a:extLst>
          </p:cNvPr>
          <p:cNvSpPr txBox="1"/>
          <p:nvPr/>
        </p:nvSpPr>
        <p:spPr>
          <a:xfrm rot="16200000">
            <a:off x="1568292" y="4791970"/>
            <a:ext cx="483301" cy="246221"/>
          </a:xfrm>
          <a:prstGeom prst="rect">
            <a:avLst/>
          </a:prstGeom>
          <a:noFill/>
        </p:spPr>
        <p:txBody>
          <a:bodyPr wrap="square" rtlCol="0">
            <a:spAutoFit/>
          </a:bodyPr>
          <a:lstStyle/>
          <a:p>
            <a:r>
              <a:rPr lang="en-US" sz="1000" b="1" dirty="0"/>
              <a:t>alert</a:t>
            </a:r>
            <a:endParaRPr lang="en-JP" sz="1000" b="1" dirty="0"/>
          </a:p>
        </p:txBody>
      </p:sp>
      <p:cxnSp>
        <p:nvCxnSpPr>
          <p:cNvPr id="308" name="Straight Arrow Connector 307">
            <a:extLst>
              <a:ext uri="{FF2B5EF4-FFF2-40B4-BE49-F238E27FC236}">
                <a16:creationId xmlns:a16="http://schemas.microsoft.com/office/drawing/2014/main" id="{DEEB3E72-C4D9-F5BE-90A4-80EC68F34B25}"/>
              </a:ext>
            </a:extLst>
          </p:cNvPr>
          <p:cNvCxnSpPr>
            <a:cxnSpLocks/>
            <a:stCxn id="238" idx="3"/>
            <a:endCxn id="270" idx="1"/>
          </p:cNvCxnSpPr>
          <p:nvPr/>
        </p:nvCxnSpPr>
        <p:spPr>
          <a:xfrm>
            <a:off x="2923971"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1AD9941C-9167-11AD-0470-96E3B6AAC866}"/>
              </a:ext>
            </a:extLst>
          </p:cNvPr>
          <p:cNvCxnSpPr>
            <a:cxnSpLocks/>
            <a:stCxn id="270" idx="0"/>
            <a:endCxn id="238" idx="4"/>
          </p:cNvCxnSpPr>
          <p:nvPr/>
        </p:nvCxnSpPr>
        <p:spPr>
          <a:xfrm flipV="1">
            <a:off x="3135207"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BC676A78-0829-DBBF-70B5-883873048010}"/>
              </a:ext>
            </a:extLst>
          </p:cNvPr>
          <p:cNvSpPr txBox="1"/>
          <p:nvPr/>
        </p:nvSpPr>
        <p:spPr>
          <a:xfrm rot="5400000">
            <a:off x="2897067" y="4807022"/>
            <a:ext cx="706959" cy="246221"/>
          </a:xfrm>
          <a:prstGeom prst="rect">
            <a:avLst/>
          </a:prstGeom>
          <a:noFill/>
        </p:spPr>
        <p:txBody>
          <a:bodyPr wrap="square" rtlCol="0">
            <a:spAutoFit/>
          </a:bodyPr>
          <a:lstStyle/>
          <a:p>
            <a:r>
              <a:rPr lang="en-US" sz="1000" b="1" dirty="0"/>
              <a:t>a</a:t>
            </a:r>
            <a:r>
              <a:rPr lang="en-JP" sz="1000" b="1" dirty="0"/>
              <a:t>ll clear</a:t>
            </a:r>
          </a:p>
        </p:txBody>
      </p:sp>
      <p:sp>
        <p:nvSpPr>
          <p:cNvPr id="311" name="TextBox 310">
            <a:extLst>
              <a:ext uri="{FF2B5EF4-FFF2-40B4-BE49-F238E27FC236}">
                <a16:creationId xmlns:a16="http://schemas.microsoft.com/office/drawing/2014/main" id="{3786CA79-DA25-F6AE-9434-5B8001885C2F}"/>
              </a:ext>
            </a:extLst>
          </p:cNvPr>
          <p:cNvSpPr txBox="1"/>
          <p:nvPr/>
        </p:nvSpPr>
        <p:spPr>
          <a:xfrm rot="16200000">
            <a:off x="2545696" y="4761205"/>
            <a:ext cx="483301" cy="246221"/>
          </a:xfrm>
          <a:prstGeom prst="rect">
            <a:avLst/>
          </a:prstGeom>
          <a:noFill/>
        </p:spPr>
        <p:txBody>
          <a:bodyPr wrap="square" rtlCol="0">
            <a:spAutoFit/>
          </a:bodyPr>
          <a:lstStyle/>
          <a:p>
            <a:r>
              <a:rPr lang="en-US" sz="1000" b="1" dirty="0"/>
              <a:t>alert</a:t>
            </a:r>
            <a:endParaRPr lang="en-JP" sz="1000" b="1" dirty="0"/>
          </a:p>
        </p:txBody>
      </p:sp>
      <p:cxnSp>
        <p:nvCxnSpPr>
          <p:cNvPr id="312" name="Straight Arrow Connector 311">
            <a:extLst>
              <a:ext uri="{FF2B5EF4-FFF2-40B4-BE49-F238E27FC236}">
                <a16:creationId xmlns:a16="http://schemas.microsoft.com/office/drawing/2014/main" id="{95918075-7361-6891-5C0C-F782D216A742}"/>
              </a:ext>
            </a:extLst>
          </p:cNvPr>
          <p:cNvCxnSpPr>
            <a:cxnSpLocks/>
            <a:stCxn id="246" idx="3"/>
            <a:endCxn id="278" idx="1"/>
          </p:cNvCxnSpPr>
          <p:nvPr/>
        </p:nvCxnSpPr>
        <p:spPr>
          <a:xfrm>
            <a:off x="3915705" y="4348129"/>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18B6A418-E182-E965-A402-68F8F5AADE9D}"/>
              </a:ext>
            </a:extLst>
          </p:cNvPr>
          <p:cNvCxnSpPr>
            <a:cxnSpLocks/>
            <a:stCxn id="278" idx="0"/>
            <a:endCxn id="246" idx="4"/>
          </p:cNvCxnSpPr>
          <p:nvPr/>
        </p:nvCxnSpPr>
        <p:spPr>
          <a:xfrm flipV="1">
            <a:off x="4126941" y="4435626"/>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12C55615-1595-4D62-37D7-4D6FB8AF73E5}"/>
              </a:ext>
            </a:extLst>
          </p:cNvPr>
          <p:cNvSpPr txBox="1"/>
          <p:nvPr/>
        </p:nvSpPr>
        <p:spPr>
          <a:xfrm rot="5400000">
            <a:off x="3890904" y="4822413"/>
            <a:ext cx="706959" cy="246221"/>
          </a:xfrm>
          <a:prstGeom prst="rect">
            <a:avLst/>
          </a:prstGeom>
          <a:noFill/>
        </p:spPr>
        <p:txBody>
          <a:bodyPr wrap="square" rtlCol="0">
            <a:spAutoFit/>
          </a:bodyPr>
          <a:lstStyle/>
          <a:p>
            <a:r>
              <a:rPr lang="en-US" sz="1000" b="1" dirty="0"/>
              <a:t>a</a:t>
            </a:r>
            <a:r>
              <a:rPr lang="en-JP" sz="1000" b="1" dirty="0"/>
              <a:t>ll clear</a:t>
            </a:r>
          </a:p>
        </p:txBody>
      </p:sp>
      <p:sp>
        <p:nvSpPr>
          <p:cNvPr id="315" name="TextBox 314">
            <a:extLst>
              <a:ext uri="{FF2B5EF4-FFF2-40B4-BE49-F238E27FC236}">
                <a16:creationId xmlns:a16="http://schemas.microsoft.com/office/drawing/2014/main" id="{45F465B4-0F01-80C3-0D03-90DEA631B8C8}"/>
              </a:ext>
            </a:extLst>
          </p:cNvPr>
          <p:cNvSpPr txBox="1"/>
          <p:nvPr/>
        </p:nvSpPr>
        <p:spPr>
          <a:xfrm rot="16200000">
            <a:off x="3539533" y="4776596"/>
            <a:ext cx="483301" cy="246221"/>
          </a:xfrm>
          <a:prstGeom prst="rect">
            <a:avLst/>
          </a:prstGeom>
          <a:noFill/>
        </p:spPr>
        <p:txBody>
          <a:bodyPr wrap="square" rtlCol="0">
            <a:spAutoFit/>
          </a:bodyPr>
          <a:lstStyle/>
          <a:p>
            <a:r>
              <a:rPr lang="en-US" sz="1000" b="1" dirty="0"/>
              <a:t>alert</a:t>
            </a:r>
            <a:endParaRPr lang="en-JP" sz="1000" b="1" dirty="0"/>
          </a:p>
        </p:txBody>
      </p:sp>
      <p:cxnSp>
        <p:nvCxnSpPr>
          <p:cNvPr id="316" name="Straight Arrow Connector 315">
            <a:extLst>
              <a:ext uri="{FF2B5EF4-FFF2-40B4-BE49-F238E27FC236}">
                <a16:creationId xmlns:a16="http://schemas.microsoft.com/office/drawing/2014/main" id="{13E20091-E95B-5818-0D08-0A98C9E327EF}"/>
              </a:ext>
            </a:extLst>
          </p:cNvPr>
          <p:cNvCxnSpPr>
            <a:cxnSpLocks/>
            <a:stCxn id="247" idx="3"/>
            <a:endCxn id="279" idx="1"/>
          </p:cNvCxnSpPr>
          <p:nvPr/>
        </p:nvCxnSpPr>
        <p:spPr>
          <a:xfrm>
            <a:off x="4907439" y="4340513"/>
            <a:ext cx="0" cy="1165714"/>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319EA87F-4B89-9FA7-C773-36B25F8411DC}"/>
              </a:ext>
            </a:extLst>
          </p:cNvPr>
          <p:cNvCxnSpPr>
            <a:cxnSpLocks/>
            <a:stCxn id="279" idx="0"/>
            <a:endCxn id="247" idx="4"/>
          </p:cNvCxnSpPr>
          <p:nvPr/>
        </p:nvCxnSpPr>
        <p:spPr>
          <a:xfrm flipV="1">
            <a:off x="5118675" y="4428010"/>
            <a:ext cx="0" cy="990720"/>
          </a:xfrm>
          <a:prstGeom prst="straightConnector1">
            <a:avLst/>
          </a:prstGeom>
          <a:ln w="25400">
            <a:solidFill>
              <a:srgbClr val="000000"/>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46F1F76F-F67B-88C6-E2D6-92F97CA383EC}"/>
              </a:ext>
            </a:extLst>
          </p:cNvPr>
          <p:cNvSpPr txBox="1"/>
          <p:nvPr/>
        </p:nvSpPr>
        <p:spPr>
          <a:xfrm rot="5400000">
            <a:off x="4893174" y="4813120"/>
            <a:ext cx="706959" cy="246221"/>
          </a:xfrm>
          <a:prstGeom prst="rect">
            <a:avLst/>
          </a:prstGeom>
          <a:noFill/>
        </p:spPr>
        <p:txBody>
          <a:bodyPr wrap="square" rtlCol="0">
            <a:spAutoFit/>
          </a:bodyPr>
          <a:lstStyle/>
          <a:p>
            <a:r>
              <a:rPr lang="en-US" sz="1000" b="1" dirty="0"/>
              <a:t>a</a:t>
            </a:r>
            <a:r>
              <a:rPr lang="en-JP" sz="1000" b="1" dirty="0"/>
              <a:t>ll clear</a:t>
            </a:r>
          </a:p>
        </p:txBody>
      </p:sp>
      <p:sp>
        <p:nvSpPr>
          <p:cNvPr id="319" name="TextBox 318">
            <a:extLst>
              <a:ext uri="{FF2B5EF4-FFF2-40B4-BE49-F238E27FC236}">
                <a16:creationId xmlns:a16="http://schemas.microsoft.com/office/drawing/2014/main" id="{6A244ECC-BCAF-1F53-397D-1EB63F9D12D9}"/>
              </a:ext>
            </a:extLst>
          </p:cNvPr>
          <p:cNvSpPr txBox="1"/>
          <p:nvPr/>
        </p:nvSpPr>
        <p:spPr>
          <a:xfrm rot="16200000">
            <a:off x="4541803" y="4767303"/>
            <a:ext cx="483301" cy="246221"/>
          </a:xfrm>
          <a:prstGeom prst="rect">
            <a:avLst/>
          </a:prstGeom>
          <a:noFill/>
        </p:spPr>
        <p:txBody>
          <a:bodyPr wrap="square" rtlCol="0">
            <a:spAutoFit/>
          </a:bodyPr>
          <a:lstStyle/>
          <a:p>
            <a:r>
              <a:rPr lang="en-US" sz="1000" b="1" dirty="0"/>
              <a:t>alert</a:t>
            </a:r>
            <a:endParaRPr lang="en-JP" sz="1000" b="1" dirty="0"/>
          </a:p>
        </p:txBody>
      </p:sp>
      <p:cxnSp>
        <p:nvCxnSpPr>
          <p:cNvPr id="320" name="Straight Arrow Connector 319">
            <a:extLst>
              <a:ext uri="{FF2B5EF4-FFF2-40B4-BE49-F238E27FC236}">
                <a16:creationId xmlns:a16="http://schemas.microsoft.com/office/drawing/2014/main" id="{987757C8-AC08-A812-0E08-1F0B5E9530A3}"/>
              </a:ext>
            </a:extLst>
          </p:cNvPr>
          <p:cNvCxnSpPr>
            <a:cxnSpLocks/>
            <a:stCxn id="252" idx="3"/>
            <a:endCxn id="284" idx="1"/>
          </p:cNvCxnSpPr>
          <p:nvPr/>
        </p:nvCxnSpPr>
        <p:spPr>
          <a:xfrm>
            <a:off x="5895144" y="4340513"/>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12C4B14F-5322-3F07-DF17-C5D3662572A7}"/>
              </a:ext>
            </a:extLst>
          </p:cNvPr>
          <p:cNvCxnSpPr>
            <a:cxnSpLocks/>
            <a:stCxn id="284" idx="0"/>
            <a:endCxn id="252" idx="4"/>
          </p:cNvCxnSpPr>
          <p:nvPr/>
        </p:nvCxnSpPr>
        <p:spPr>
          <a:xfrm flipV="1">
            <a:off x="6106380" y="4428010"/>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1185D306-DF15-5A1F-457D-D7A243A1AF65}"/>
              </a:ext>
            </a:extLst>
          </p:cNvPr>
          <p:cNvCxnSpPr>
            <a:cxnSpLocks/>
            <a:stCxn id="253" idx="3"/>
            <a:endCxn id="285" idx="1"/>
          </p:cNvCxnSpPr>
          <p:nvPr/>
        </p:nvCxnSpPr>
        <p:spPr>
          <a:xfrm>
            <a:off x="6886878" y="4332897"/>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2BC9EA5B-2B5E-6D71-6E95-F2E147B98B22}"/>
              </a:ext>
            </a:extLst>
          </p:cNvPr>
          <p:cNvCxnSpPr>
            <a:cxnSpLocks/>
            <a:stCxn id="285" idx="0"/>
            <a:endCxn id="253" idx="4"/>
          </p:cNvCxnSpPr>
          <p:nvPr/>
        </p:nvCxnSpPr>
        <p:spPr>
          <a:xfrm flipV="1">
            <a:off x="7098114" y="4420394"/>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4FD971CB-E0A5-55FA-8076-3037F087F8C2}"/>
              </a:ext>
            </a:extLst>
          </p:cNvPr>
          <p:cNvCxnSpPr>
            <a:cxnSpLocks/>
            <a:stCxn id="263" idx="3"/>
            <a:endCxn id="295" idx="1"/>
          </p:cNvCxnSpPr>
          <p:nvPr/>
        </p:nvCxnSpPr>
        <p:spPr>
          <a:xfrm>
            <a:off x="7878612" y="4340513"/>
            <a:ext cx="0" cy="1165714"/>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A6DAA18A-11D0-C23F-6C44-834B9EF61C38}"/>
              </a:ext>
            </a:extLst>
          </p:cNvPr>
          <p:cNvCxnSpPr>
            <a:cxnSpLocks/>
            <a:stCxn id="295" idx="0"/>
            <a:endCxn id="263" idx="4"/>
          </p:cNvCxnSpPr>
          <p:nvPr/>
        </p:nvCxnSpPr>
        <p:spPr>
          <a:xfrm flipV="1">
            <a:off x="8089848" y="4428010"/>
            <a:ext cx="0" cy="990720"/>
          </a:xfrm>
          <a:prstGeom prst="straightConnector1">
            <a:avLst/>
          </a:prstGeom>
          <a:ln w="25400">
            <a:solidFill>
              <a:schemeClr val="bg1">
                <a:lumMod val="75000"/>
              </a:schemeClr>
            </a:solidFill>
            <a:prstDash val="sysDash"/>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42B2BC24-6499-AFF1-C9A9-264898E8ECDB}"/>
              </a:ext>
            </a:extLst>
          </p:cNvPr>
          <p:cNvSpPr txBox="1"/>
          <p:nvPr/>
        </p:nvSpPr>
        <p:spPr>
          <a:xfrm rot="5400000">
            <a:off x="5877008" y="4792702"/>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327" name="TextBox 326">
            <a:extLst>
              <a:ext uri="{FF2B5EF4-FFF2-40B4-BE49-F238E27FC236}">
                <a16:creationId xmlns:a16="http://schemas.microsoft.com/office/drawing/2014/main" id="{D794F282-FAA2-C189-3C28-33513575E150}"/>
              </a:ext>
            </a:extLst>
          </p:cNvPr>
          <p:cNvSpPr txBox="1"/>
          <p:nvPr/>
        </p:nvSpPr>
        <p:spPr>
          <a:xfrm rot="16200000">
            <a:off x="5525637" y="4746885"/>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328" name="TextBox 327">
            <a:extLst>
              <a:ext uri="{FF2B5EF4-FFF2-40B4-BE49-F238E27FC236}">
                <a16:creationId xmlns:a16="http://schemas.microsoft.com/office/drawing/2014/main" id="{9138DFBC-35FB-20A0-5865-20BB042C662A}"/>
              </a:ext>
            </a:extLst>
          </p:cNvPr>
          <p:cNvSpPr txBox="1"/>
          <p:nvPr/>
        </p:nvSpPr>
        <p:spPr>
          <a:xfrm rot="5400000">
            <a:off x="6864497" y="4818401"/>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329" name="TextBox 328">
            <a:extLst>
              <a:ext uri="{FF2B5EF4-FFF2-40B4-BE49-F238E27FC236}">
                <a16:creationId xmlns:a16="http://schemas.microsoft.com/office/drawing/2014/main" id="{A569EDFE-6415-1B20-B5F7-C66A1EBBB2AC}"/>
              </a:ext>
            </a:extLst>
          </p:cNvPr>
          <p:cNvSpPr txBox="1"/>
          <p:nvPr/>
        </p:nvSpPr>
        <p:spPr>
          <a:xfrm rot="16200000">
            <a:off x="6513126" y="4772584"/>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330" name="TextBox 329">
            <a:extLst>
              <a:ext uri="{FF2B5EF4-FFF2-40B4-BE49-F238E27FC236}">
                <a16:creationId xmlns:a16="http://schemas.microsoft.com/office/drawing/2014/main" id="{7A682950-8995-3790-A8C7-61CBC4C1B8F9}"/>
              </a:ext>
            </a:extLst>
          </p:cNvPr>
          <p:cNvSpPr txBox="1"/>
          <p:nvPr/>
        </p:nvSpPr>
        <p:spPr>
          <a:xfrm rot="5400000">
            <a:off x="7859478" y="4819612"/>
            <a:ext cx="706959" cy="246221"/>
          </a:xfrm>
          <a:prstGeom prst="rect">
            <a:avLst/>
          </a:prstGeom>
          <a:noFill/>
        </p:spPr>
        <p:txBody>
          <a:bodyPr wrap="square" rtlCol="0">
            <a:spAutoFit/>
          </a:bodyPr>
          <a:lstStyle/>
          <a:p>
            <a:r>
              <a:rPr lang="en-US" sz="1000" b="1" dirty="0">
                <a:solidFill>
                  <a:schemeClr val="bg1">
                    <a:lumMod val="75000"/>
                  </a:schemeClr>
                </a:solidFill>
              </a:rPr>
              <a:t>a</a:t>
            </a:r>
            <a:r>
              <a:rPr lang="en-JP" sz="1000" b="1" dirty="0">
                <a:solidFill>
                  <a:schemeClr val="bg1">
                    <a:lumMod val="75000"/>
                  </a:schemeClr>
                </a:solidFill>
              </a:rPr>
              <a:t>ll clear</a:t>
            </a:r>
          </a:p>
        </p:txBody>
      </p:sp>
      <p:sp>
        <p:nvSpPr>
          <p:cNvPr id="331" name="TextBox 330">
            <a:extLst>
              <a:ext uri="{FF2B5EF4-FFF2-40B4-BE49-F238E27FC236}">
                <a16:creationId xmlns:a16="http://schemas.microsoft.com/office/drawing/2014/main" id="{A22603C9-2A48-A725-9763-5CDCF2A2ABA1}"/>
              </a:ext>
            </a:extLst>
          </p:cNvPr>
          <p:cNvSpPr txBox="1"/>
          <p:nvPr/>
        </p:nvSpPr>
        <p:spPr>
          <a:xfrm rot="16200000">
            <a:off x="7508107" y="4773795"/>
            <a:ext cx="483301" cy="246221"/>
          </a:xfrm>
          <a:prstGeom prst="rect">
            <a:avLst/>
          </a:prstGeom>
          <a:noFill/>
        </p:spPr>
        <p:txBody>
          <a:bodyPr wrap="square" rtlCol="0">
            <a:spAutoFit/>
          </a:bodyPr>
          <a:lstStyle/>
          <a:p>
            <a:r>
              <a:rPr lang="en-US" sz="1000" b="1" dirty="0">
                <a:solidFill>
                  <a:schemeClr val="bg1">
                    <a:lumMod val="75000"/>
                  </a:schemeClr>
                </a:solidFill>
              </a:rPr>
              <a:t>alert</a:t>
            </a:r>
            <a:endParaRPr lang="en-JP" sz="1000" b="1" dirty="0">
              <a:solidFill>
                <a:schemeClr val="bg1">
                  <a:lumMod val="75000"/>
                </a:schemeClr>
              </a:solidFill>
            </a:endParaRPr>
          </a:p>
        </p:txBody>
      </p:sp>
      <p:sp>
        <p:nvSpPr>
          <p:cNvPr id="332" name="TextBox 331">
            <a:extLst>
              <a:ext uri="{FF2B5EF4-FFF2-40B4-BE49-F238E27FC236}">
                <a16:creationId xmlns:a16="http://schemas.microsoft.com/office/drawing/2014/main" id="{0AFBA93B-FAF2-D0AD-0EE9-A1F3AE44F9A6}"/>
              </a:ext>
            </a:extLst>
          </p:cNvPr>
          <p:cNvSpPr txBox="1"/>
          <p:nvPr/>
        </p:nvSpPr>
        <p:spPr>
          <a:xfrm>
            <a:off x="5631777" y="4708706"/>
            <a:ext cx="2920992" cy="400110"/>
          </a:xfrm>
          <a:prstGeom prst="rect">
            <a:avLst/>
          </a:prstGeom>
          <a:noFill/>
        </p:spPr>
        <p:txBody>
          <a:bodyPr wrap="none" rtlCol="0">
            <a:spAutoFit/>
          </a:bodyPr>
          <a:lstStyle/>
          <a:p>
            <a:pPr algn="ctr"/>
            <a:r>
              <a:rPr lang="en-JP" sz="2000" dirty="0"/>
              <a:t>安全性Aを違反する状態</a:t>
            </a:r>
            <a:endParaRPr lang="en-JP" dirty="0"/>
          </a:p>
        </p:txBody>
      </p:sp>
    </p:spTree>
    <p:extLst>
      <p:ext uri="{BB962C8B-B14F-4D97-AF65-F5344CB8AC3E}">
        <p14:creationId xmlns:p14="http://schemas.microsoft.com/office/powerpoint/2010/main" val="3010625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62</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離散制御器合成を使って部分的な安全性分析</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i="0">
                <a:solidFill>
                  <a:schemeClr val="tx1"/>
                </a:solidFill>
                <a:effectLst/>
                <a:latin typeface="Lato" panose="020F0502020204030203" pitchFamily="34" charset="0"/>
                <a:cs typeface="Lato" panose="020F0502020204030203" pitchFamily="34" charset="0"/>
              </a:rPr>
              <a:t>監視モデルと監視対象となる環境モデルで</a:t>
            </a:r>
            <a:r>
              <a:rPr lang="ja-JP" altLang="en-US" sz="2400">
                <a:solidFill>
                  <a:schemeClr val="tx1"/>
                </a:solidFill>
                <a:latin typeface="Lato" panose="020F0502020204030203" pitchFamily="34" charset="0"/>
                <a:cs typeface="Lato" panose="020F0502020204030203" pitchFamily="34" charset="0"/>
              </a:rPr>
              <a:t>離散制御器合成</a:t>
            </a:r>
            <a:endParaRPr lang="en-US" altLang="ja-JP" sz="2400" dirty="0">
              <a:solidFill>
                <a:schemeClr val="tx1"/>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1"/>
                </a:solidFill>
                <a:latin typeface="Lato" panose="020F0502020204030203" pitchFamily="34" charset="0"/>
                <a:cs typeface="Lato" panose="020F0502020204030203" pitchFamily="34" charset="0"/>
              </a:rPr>
              <a:t>部分制御器：部分制御器合成の出力（制御器）</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部分制御器合成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41" name="Picture 40">
            <a:extLst>
              <a:ext uri="{FF2B5EF4-FFF2-40B4-BE49-F238E27FC236}">
                <a16:creationId xmlns:a16="http://schemas.microsoft.com/office/drawing/2014/main" id="{849F325C-CCDE-92EE-F770-0CBB3B453E02}"/>
              </a:ext>
            </a:extLst>
          </p:cNvPr>
          <p:cNvPicPr>
            <a:picLocks noChangeAspect="1"/>
          </p:cNvPicPr>
          <p:nvPr/>
        </p:nvPicPr>
        <p:blipFill rotWithShape="1">
          <a:blip r:embed="rId2"/>
          <a:srcRect l="2536"/>
          <a:stretch/>
        </p:blipFill>
        <p:spPr>
          <a:xfrm>
            <a:off x="312862" y="3429000"/>
            <a:ext cx="4711526" cy="827918"/>
          </a:xfrm>
          <a:prstGeom prst="rect">
            <a:avLst/>
          </a:prstGeom>
          <a:noFill/>
          <a:ln>
            <a:solidFill>
              <a:schemeClr val="tx1"/>
            </a:solidFill>
          </a:ln>
          <a:effectLst/>
        </p:spPr>
      </p:pic>
      <p:pic>
        <p:nvPicPr>
          <p:cNvPr id="42" name="Picture 41">
            <a:extLst>
              <a:ext uri="{FF2B5EF4-FFF2-40B4-BE49-F238E27FC236}">
                <a16:creationId xmlns:a16="http://schemas.microsoft.com/office/drawing/2014/main" id="{51C6EF6B-C22E-48AC-B930-87C45975BDCA}"/>
              </a:ext>
            </a:extLst>
          </p:cNvPr>
          <p:cNvPicPr>
            <a:picLocks noChangeAspect="1"/>
          </p:cNvPicPr>
          <p:nvPr/>
        </p:nvPicPr>
        <p:blipFill rotWithShape="1">
          <a:blip r:embed="rId3"/>
          <a:srcRect l="17892"/>
          <a:stretch/>
        </p:blipFill>
        <p:spPr>
          <a:xfrm>
            <a:off x="382017" y="4468796"/>
            <a:ext cx="969059" cy="494421"/>
          </a:xfrm>
          <a:prstGeom prst="rect">
            <a:avLst/>
          </a:prstGeom>
          <a:noFill/>
          <a:ln>
            <a:solidFill>
              <a:schemeClr val="tx1"/>
            </a:solidFill>
          </a:ln>
          <a:effectLst/>
        </p:spPr>
      </p:pic>
      <p:sp>
        <p:nvSpPr>
          <p:cNvPr id="43" name="Chevron 42">
            <a:extLst>
              <a:ext uri="{FF2B5EF4-FFF2-40B4-BE49-F238E27FC236}">
                <a16:creationId xmlns:a16="http://schemas.microsoft.com/office/drawing/2014/main" id="{DA8EAEDD-0667-7FBC-0EB1-2590C092B6DA}"/>
              </a:ext>
            </a:extLst>
          </p:cNvPr>
          <p:cNvSpPr/>
          <p:nvPr/>
        </p:nvSpPr>
        <p:spPr>
          <a:xfrm>
            <a:off x="1645919" y="5310748"/>
            <a:ext cx="1325881"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600" b="1" dirty="0">
                <a:solidFill>
                  <a:schemeClr val="bg1"/>
                </a:solidFill>
              </a:rPr>
              <a:t>ゲーム空間</a:t>
            </a:r>
          </a:p>
          <a:p>
            <a:pPr algn="ctr"/>
            <a:r>
              <a:rPr lang="en-JP" sz="1600" b="1" dirty="0">
                <a:solidFill>
                  <a:schemeClr val="bg1"/>
                </a:solidFill>
              </a:rPr>
              <a:t>構築</a:t>
            </a:r>
          </a:p>
        </p:txBody>
      </p:sp>
      <p:cxnSp>
        <p:nvCxnSpPr>
          <p:cNvPr id="44" name="Elbow Connector 43">
            <a:extLst>
              <a:ext uri="{FF2B5EF4-FFF2-40B4-BE49-F238E27FC236}">
                <a16:creationId xmlns:a16="http://schemas.microsoft.com/office/drawing/2014/main" id="{5119B0CB-00DA-764C-85B2-33A6EB0B2746}"/>
              </a:ext>
            </a:extLst>
          </p:cNvPr>
          <p:cNvCxnSpPr>
            <a:stCxn id="41" idx="2"/>
            <a:endCxn id="43" idx="1"/>
          </p:cNvCxnSpPr>
          <p:nvPr/>
        </p:nvCxnSpPr>
        <p:spPr>
          <a:xfrm rot="5400000">
            <a:off x="1528505" y="4512598"/>
            <a:ext cx="1395800" cy="884441"/>
          </a:xfrm>
          <a:prstGeom prst="bentConnector4">
            <a:avLst>
              <a:gd name="adj1" fmla="val 37750"/>
              <a:gd name="adj2" fmla="val 1258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2FC60960-1DE0-3685-7B30-7EB6766B208A}"/>
              </a:ext>
            </a:extLst>
          </p:cNvPr>
          <p:cNvCxnSpPr>
            <a:cxnSpLocks/>
            <a:stCxn id="42" idx="2"/>
            <a:endCxn id="43" idx="1"/>
          </p:cNvCxnSpPr>
          <p:nvPr/>
        </p:nvCxnSpPr>
        <p:spPr>
          <a:xfrm rot="16200000" flipH="1">
            <a:off x="980615" y="4849148"/>
            <a:ext cx="689501" cy="9176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DB255D-93AE-C34B-E323-27BD5EA553CA}"/>
              </a:ext>
            </a:extLst>
          </p:cNvPr>
          <p:cNvCxnSpPr>
            <a:cxnSpLocks/>
            <a:stCxn id="43" idx="3"/>
            <a:endCxn id="47" idx="1"/>
          </p:cNvCxnSpPr>
          <p:nvPr/>
        </p:nvCxnSpPr>
        <p:spPr>
          <a:xfrm>
            <a:off x="2971800" y="5652718"/>
            <a:ext cx="522171" cy="8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2CF4E16-82B3-3294-8BD6-B4F0BB8FCADB}"/>
              </a:ext>
            </a:extLst>
          </p:cNvPr>
          <p:cNvPicPr>
            <a:picLocks noChangeAspect="1"/>
          </p:cNvPicPr>
          <p:nvPr/>
        </p:nvPicPr>
        <p:blipFill>
          <a:blip r:embed="rId4"/>
          <a:stretch>
            <a:fillRect/>
          </a:stretch>
        </p:blipFill>
        <p:spPr>
          <a:xfrm>
            <a:off x="3493971" y="4560929"/>
            <a:ext cx="5630778" cy="2200690"/>
          </a:xfrm>
          <a:prstGeom prst="rect">
            <a:avLst/>
          </a:prstGeom>
        </p:spPr>
      </p:pic>
      <p:sp>
        <p:nvSpPr>
          <p:cNvPr id="48" name="Rounded Rectangular Callout 47">
            <a:extLst>
              <a:ext uri="{FF2B5EF4-FFF2-40B4-BE49-F238E27FC236}">
                <a16:creationId xmlns:a16="http://schemas.microsoft.com/office/drawing/2014/main" id="{85931503-3C9C-8ACF-FD1A-A7A7F8D5FDCA}"/>
              </a:ext>
            </a:extLst>
          </p:cNvPr>
          <p:cNvSpPr/>
          <p:nvPr/>
        </p:nvSpPr>
        <p:spPr>
          <a:xfrm>
            <a:off x="6833937" y="3859731"/>
            <a:ext cx="2192103" cy="701198"/>
          </a:xfrm>
          <a:prstGeom prst="wedgeRoundRectCallout">
            <a:avLst>
              <a:gd name="adj1" fmla="val 3789"/>
              <a:gd name="adj2" fmla="val 95682"/>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2">
                    <a:lumMod val="25000"/>
                  </a:schemeClr>
                </a:solidFill>
              </a:rPr>
              <a:t>安全性Bの確認において</a:t>
            </a:r>
          </a:p>
          <a:p>
            <a:pPr algn="ctr"/>
            <a:r>
              <a:rPr lang="en-JP" sz="1800" dirty="0">
                <a:solidFill>
                  <a:srgbClr val="FF0000"/>
                </a:solidFill>
              </a:rPr>
              <a:t>構築必要なし</a:t>
            </a:r>
          </a:p>
        </p:txBody>
      </p:sp>
    </p:spTree>
    <p:extLst>
      <p:ext uri="{BB962C8B-B14F-4D97-AF65-F5344CB8AC3E}">
        <p14:creationId xmlns:p14="http://schemas.microsoft.com/office/powerpoint/2010/main" val="4197160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63</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分析する監視モデルに順序づけ</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i="0">
                <a:solidFill>
                  <a:schemeClr val="tx2">
                    <a:lumMod val="25000"/>
                  </a:schemeClr>
                </a:solidFill>
                <a:effectLst/>
                <a:latin typeface="Lato" panose="020F0502020204030203" pitchFamily="34" charset="0"/>
                <a:cs typeface="Lato" panose="020F0502020204030203" pitchFamily="34" charset="0"/>
              </a:rPr>
              <a:t>従来の制御器合成では</a:t>
            </a:r>
            <a:r>
              <a:rPr lang="ja-JP" altLang="en-JP" sz="2800" i="0">
                <a:solidFill>
                  <a:schemeClr val="tx2">
                    <a:lumMod val="25000"/>
                  </a:schemeClr>
                </a:solidFill>
                <a:effectLst/>
                <a:latin typeface="Lato" panose="020F0502020204030203" pitchFamily="34" charset="0"/>
                <a:cs typeface="Lato" panose="020F0502020204030203" pitchFamily="34" charset="0"/>
              </a:rPr>
              <a:t>監視モデルは</a:t>
            </a:r>
            <a:r>
              <a:rPr lang="ja-JP" altLang="en-US" sz="2800" i="0">
                <a:solidFill>
                  <a:schemeClr val="tx2">
                    <a:lumMod val="25000"/>
                  </a:schemeClr>
                </a:solidFill>
                <a:effectLst/>
                <a:latin typeface="Lato" panose="020F0502020204030203" pitchFamily="34" charset="0"/>
                <a:cs typeface="Lato" panose="020F0502020204030203" pitchFamily="34" charset="0"/>
              </a:rPr>
              <a:t>一度に分析していたが，段階的に分析する</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安全性の段階的分析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89031C6F-6746-A8D6-D161-0C2F0EC76514}"/>
              </a:ext>
            </a:extLst>
          </p:cNvPr>
          <p:cNvSpPr/>
          <p:nvPr/>
        </p:nvSpPr>
        <p:spPr>
          <a:xfrm>
            <a:off x="3840081" y="3728024"/>
            <a:ext cx="3825477"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8E333161-67DC-CB9D-CCDF-8B6EA066274F}"/>
              </a:ext>
            </a:extLst>
          </p:cNvPr>
          <p:cNvSpPr/>
          <p:nvPr/>
        </p:nvSpPr>
        <p:spPr>
          <a:xfrm>
            <a:off x="1640262" y="4311345"/>
            <a:ext cx="3471665"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496469FB-C22A-4DDD-8286-E2888E3DACAB}"/>
              </a:ext>
            </a:extLst>
          </p:cNvPr>
          <p:cNvSpPr/>
          <p:nvPr/>
        </p:nvSpPr>
        <p:spPr>
          <a:xfrm>
            <a:off x="2963912" y="455982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8" name="Rounded Rectangle 7">
            <a:extLst>
              <a:ext uri="{FF2B5EF4-FFF2-40B4-BE49-F238E27FC236}">
                <a16:creationId xmlns:a16="http://schemas.microsoft.com/office/drawing/2014/main" id="{332DEBDE-6815-63BD-07C6-EDB6DFAB96FE}"/>
              </a:ext>
            </a:extLst>
          </p:cNvPr>
          <p:cNvSpPr/>
          <p:nvPr/>
        </p:nvSpPr>
        <p:spPr>
          <a:xfrm>
            <a:off x="1783460" y="4918268"/>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13" name="Rounded Rectangle 12">
            <a:extLst>
              <a:ext uri="{FF2B5EF4-FFF2-40B4-BE49-F238E27FC236}">
                <a16:creationId xmlns:a16="http://schemas.microsoft.com/office/drawing/2014/main" id="{D9EDB0F6-C212-9500-5259-A050F3261B77}"/>
              </a:ext>
            </a:extLst>
          </p:cNvPr>
          <p:cNvSpPr/>
          <p:nvPr/>
        </p:nvSpPr>
        <p:spPr>
          <a:xfrm>
            <a:off x="4063491" y="467925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14" name="Rounded Rectangle 13">
            <a:extLst>
              <a:ext uri="{FF2B5EF4-FFF2-40B4-BE49-F238E27FC236}">
                <a16:creationId xmlns:a16="http://schemas.microsoft.com/office/drawing/2014/main" id="{F3FD0F9B-7828-8B5D-D8BD-EB67661A6E25}"/>
              </a:ext>
            </a:extLst>
          </p:cNvPr>
          <p:cNvSpPr/>
          <p:nvPr/>
        </p:nvSpPr>
        <p:spPr>
          <a:xfrm>
            <a:off x="1640262" y="5460331"/>
            <a:ext cx="3471665"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Chevron 14">
            <a:extLst>
              <a:ext uri="{FF2B5EF4-FFF2-40B4-BE49-F238E27FC236}">
                <a16:creationId xmlns:a16="http://schemas.microsoft.com/office/drawing/2014/main" id="{E0FE960C-6008-E291-F309-F4603A960A4D}"/>
              </a:ext>
            </a:extLst>
          </p:cNvPr>
          <p:cNvSpPr/>
          <p:nvPr/>
        </p:nvSpPr>
        <p:spPr>
          <a:xfrm>
            <a:off x="2963912" y="570880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16" name="Rounded Rectangle 15">
            <a:extLst>
              <a:ext uri="{FF2B5EF4-FFF2-40B4-BE49-F238E27FC236}">
                <a16:creationId xmlns:a16="http://schemas.microsoft.com/office/drawing/2014/main" id="{1B634213-1DAE-8013-CE29-2B81C512E383}"/>
              </a:ext>
            </a:extLst>
          </p:cNvPr>
          <p:cNvSpPr/>
          <p:nvPr/>
        </p:nvSpPr>
        <p:spPr>
          <a:xfrm>
            <a:off x="1783460" y="6067254"/>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環境モデル2</a:t>
            </a:r>
            <a:endParaRPr lang="en-JP" sz="1200" dirty="0">
              <a:solidFill>
                <a:schemeClr val="tx1"/>
              </a:solidFill>
            </a:endParaRPr>
          </a:p>
        </p:txBody>
      </p:sp>
      <p:sp>
        <p:nvSpPr>
          <p:cNvPr id="17" name="Rounded Rectangle 16">
            <a:extLst>
              <a:ext uri="{FF2B5EF4-FFF2-40B4-BE49-F238E27FC236}">
                <a16:creationId xmlns:a16="http://schemas.microsoft.com/office/drawing/2014/main" id="{8E9AE596-601F-1BC7-C623-45CA55DDD30A}"/>
              </a:ext>
            </a:extLst>
          </p:cNvPr>
          <p:cNvSpPr/>
          <p:nvPr/>
        </p:nvSpPr>
        <p:spPr>
          <a:xfrm>
            <a:off x="1783460" y="566315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監視モデル2</a:t>
            </a:r>
            <a:endParaRPr lang="en-JP" sz="1050" dirty="0">
              <a:solidFill>
                <a:schemeClr val="bg1"/>
              </a:solidFill>
            </a:endParaRPr>
          </a:p>
        </p:txBody>
      </p:sp>
      <p:cxnSp>
        <p:nvCxnSpPr>
          <p:cNvPr id="18" name="Elbow Connector 17">
            <a:extLst>
              <a:ext uri="{FF2B5EF4-FFF2-40B4-BE49-F238E27FC236}">
                <a16:creationId xmlns:a16="http://schemas.microsoft.com/office/drawing/2014/main" id="{F01F2750-394D-FCC0-6E2F-9FB25EB44878}"/>
              </a:ext>
            </a:extLst>
          </p:cNvPr>
          <p:cNvCxnSpPr>
            <a:cxnSpLocks/>
            <a:stCxn id="16" idx="3"/>
            <a:endCxn id="15" idx="1"/>
          </p:cNvCxnSpPr>
          <p:nvPr/>
        </p:nvCxnSpPr>
        <p:spPr>
          <a:xfrm flipV="1">
            <a:off x="2831829" y="605077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B4C66E-3030-6535-FC73-061788989E59}"/>
              </a:ext>
            </a:extLst>
          </p:cNvPr>
          <p:cNvCxnSpPr>
            <a:cxnSpLocks/>
            <a:stCxn id="15" idx="3"/>
          </p:cNvCxnSpPr>
          <p:nvPr/>
        </p:nvCxnSpPr>
        <p:spPr>
          <a:xfrm>
            <a:off x="3955181" y="605077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1B272D-1C6E-60E9-9B19-B983FE3C4544}"/>
              </a:ext>
            </a:extLst>
          </p:cNvPr>
          <p:cNvCxnSpPr>
            <a:cxnSpLocks/>
            <a:stCxn id="17" idx="3"/>
            <a:endCxn id="15" idx="1"/>
          </p:cNvCxnSpPr>
          <p:nvPr/>
        </p:nvCxnSpPr>
        <p:spPr>
          <a:xfrm>
            <a:off x="2831828" y="583565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E8BCD5EC-AE8C-2F26-14C8-1DEB2CDEE31C}"/>
              </a:ext>
            </a:extLst>
          </p:cNvPr>
          <p:cNvSpPr/>
          <p:nvPr/>
        </p:nvSpPr>
        <p:spPr>
          <a:xfrm>
            <a:off x="4063491" y="582824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22" name="Rounded Rectangle 21">
            <a:extLst>
              <a:ext uri="{FF2B5EF4-FFF2-40B4-BE49-F238E27FC236}">
                <a16:creationId xmlns:a16="http://schemas.microsoft.com/office/drawing/2014/main" id="{F1081208-FDB6-12B0-96B1-4F946FA0E48B}"/>
              </a:ext>
            </a:extLst>
          </p:cNvPr>
          <p:cNvSpPr/>
          <p:nvPr/>
        </p:nvSpPr>
        <p:spPr>
          <a:xfrm>
            <a:off x="3970530" y="389723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監視モデル3</a:t>
            </a:r>
            <a:endParaRPr lang="en-JP" sz="1050" dirty="0">
              <a:solidFill>
                <a:schemeClr val="bg1"/>
              </a:solidFill>
            </a:endParaRPr>
          </a:p>
        </p:txBody>
      </p:sp>
      <p:sp>
        <p:nvSpPr>
          <p:cNvPr id="23" name="Chevron 22">
            <a:extLst>
              <a:ext uri="{FF2B5EF4-FFF2-40B4-BE49-F238E27FC236}">
                <a16:creationId xmlns:a16="http://schemas.microsoft.com/office/drawing/2014/main" id="{8F2D3C5A-9658-3492-A606-39E3B83D1887}"/>
              </a:ext>
            </a:extLst>
          </p:cNvPr>
          <p:cNvSpPr/>
          <p:nvPr/>
        </p:nvSpPr>
        <p:spPr>
          <a:xfrm>
            <a:off x="5401066" y="455385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4" name="Elbow Connector 23">
            <a:extLst>
              <a:ext uri="{FF2B5EF4-FFF2-40B4-BE49-F238E27FC236}">
                <a16:creationId xmlns:a16="http://schemas.microsoft.com/office/drawing/2014/main" id="{27E9D5BA-BD44-BF1E-170B-78EA2AF7426E}"/>
              </a:ext>
            </a:extLst>
          </p:cNvPr>
          <p:cNvCxnSpPr>
            <a:cxnSpLocks/>
            <a:stCxn id="13" idx="3"/>
            <a:endCxn id="23" idx="1"/>
          </p:cNvCxnSpPr>
          <p:nvPr/>
        </p:nvCxnSpPr>
        <p:spPr>
          <a:xfrm flipV="1">
            <a:off x="5018898" y="489582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676544-4046-6C4D-DC37-0D5C9DE8F704}"/>
              </a:ext>
            </a:extLst>
          </p:cNvPr>
          <p:cNvCxnSpPr>
            <a:cxnSpLocks/>
            <a:stCxn id="21" idx="3"/>
            <a:endCxn id="23" idx="1"/>
          </p:cNvCxnSpPr>
          <p:nvPr/>
        </p:nvCxnSpPr>
        <p:spPr>
          <a:xfrm flipV="1">
            <a:off x="5018898" y="489582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135039-78FE-7412-4B80-FF820C465DB5}"/>
              </a:ext>
            </a:extLst>
          </p:cNvPr>
          <p:cNvCxnSpPr>
            <a:cxnSpLocks/>
            <a:stCxn id="22" idx="3"/>
            <a:endCxn id="23" idx="1"/>
          </p:cNvCxnSpPr>
          <p:nvPr/>
        </p:nvCxnSpPr>
        <p:spPr>
          <a:xfrm>
            <a:off x="5018898" y="406974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037458-096F-1692-9ACF-7E728408C579}"/>
              </a:ext>
            </a:extLst>
          </p:cNvPr>
          <p:cNvSpPr/>
          <p:nvPr/>
        </p:nvSpPr>
        <p:spPr>
          <a:xfrm>
            <a:off x="6596089" y="4679258"/>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FE3A58DE-7DD7-2EF4-F4C7-ACA76E5AB1F9}"/>
              </a:ext>
            </a:extLst>
          </p:cNvPr>
          <p:cNvCxnSpPr>
            <a:cxnSpLocks/>
            <a:stCxn id="23" idx="3"/>
            <a:endCxn id="27" idx="1"/>
          </p:cNvCxnSpPr>
          <p:nvPr/>
        </p:nvCxnSpPr>
        <p:spPr>
          <a:xfrm>
            <a:off x="6392335" y="4895827"/>
            <a:ext cx="20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C6AD70-3E70-6E8A-668E-DE901A5FCA56}"/>
              </a:ext>
            </a:extLst>
          </p:cNvPr>
          <p:cNvSpPr txBox="1"/>
          <p:nvPr/>
        </p:nvSpPr>
        <p:spPr>
          <a:xfrm>
            <a:off x="6432471" y="3807895"/>
            <a:ext cx="1156086" cy="276999"/>
          </a:xfrm>
          <a:prstGeom prst="rect">
            <a:avLst/>
          </a:prstGeom>
          <a:noFill/>
        </p:spPr>
        <p:txBody>
          <a:bodyPr wrap="none" rtlCol="0">
            <a:spAutoFit/>
          </a:bodyPr>
          <a:lstStyle/>
          <a:p>
            <a:r>
              <a:rPr lang="en-US" sz="1200" dirty="0"/>
              <a:t>e</a:t>
            </a:r>
            <a:r>
              <a:rPr lang="en-JP" sz="1200" dirty="0"/>
              <a:t>1とe2でDCS</a:t>
            </a:r>
          </a:p>
        </p:txBody>
      </p:sp>
      <p:sp>
        <p:nvSpPr>
          <p:cNvPr id="30" name="TextBox 29">
            <a:extLst>
              <a:ext uri="{FF2B5EF4-FFF2-40B4-BE49-F238E27FC236}">
                <a16:creationId xmlns:a16="http://schemas.microsoft.com/office/drawing/2014/main" id="{8DA21A7D-615F-369B-62D3-12F4B2261F46}"/>
              </a:ext>
            </a:extLst>
          </p:cNvPr>
          <p:cNvSpPr txBox="1"/>
          <p:nvPr/>
        </p:nvSpPr>
        <p:spPr>
          <a:xfrm>
            <a:off x="3962140" y="4344285"/>
            <a:ext cx="1140056" cy="276999"/>
          </a:xfrm>
          <a:prstGeom prst="rect">
            <a:avLst/>
          </a:prstGeom>
          <a:noFill/>
        </p:spPr>
        <p:txBody>
          <a:bodyPr wrap="none" rtlCol="0">
            <a:spAutoFit/>
          </a:bodyPr>
          <a:lstStyle/>
          <a:p>
            <a:r>
              <a:rPr lang="en-US" altLang="ja-JP" sz="1200" dirty="0"/>
              <a:t>e</a:t>
            </a:r>
            <a:r>
              <a:rPr lang="en-JP" sz="1200" dirty="0"/>
              <a:t>1のみでDCS</a:t>
            </a:r>
          </a:p>
        </p:txBody>
      </p:sp>
      <p:sp>
        <p:nvSpPr>
          <p:cNvPr id="31" name="TextBox 30">
            <a:extLst>
              <a:ext uri="{FF2B5EF4-FFF2-40B4-BE49-F238E27FC236}">
                <a16:creationId xmlns:a16="http://schemas.microsoft.com/office/drawing/2014/main" id="{F018B189-02C2-35F4-5E14-578F73E4EC7F}"/>
              </a:ext>
            </a:extLst>
          </p:cNvPr>
          <p:cNvSpPr txBox="1"/>
          <p:nvPr/>
        </p:nvSpPr>
        <p:spPr>
          <a:xfrm>
            <a:off x="3979182" y="5477532"/>
            <a:ext cx="1140056" cy="276999"/>
          </a:xfrm>
          <a:prstGeom prst="rect">
            <a:avLst/>
          </a:prstGeom>
          <a:noFill/>
        </p:spPr>
        <p:txBody>
          <a:bodyPr wrap="none" rtlCol="0">
            <a:spAutoFit/>
          </a:bodyPr>
          <a:lstStyle/>
          <a:p>
            <a:r>
              <a:rPr lang="en-US" altLang="ja-JP" sz="1200" dirty="0"/>
              <a:t>e</a:t>
            </a:r>
            <a:r>
              <a:rPr lang="en-JP" altLang="ja-JP" sz="1200" dirty="0"/>
              <a:t>2</a:t>
            </a:r>
            <a:r>
              <a:rPr lang="en-JP" sz="1200" dirty="0"/>
              <a:t>のみでDCS</a:t>
            </a:r>
          </a:p>
        </p:txBody>
      </p:sp>
    </p:spTree>
    <p:extLst>
      <p:ext uri="{BB962C8B-B14F-4D97-AF65-F5344CB8AC3E}">
        <p14:creationId xmlns:p14="http://schemas.microsoft.com/office/powerpoint/2010/main" val="2166817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 name="Rounded Rectangle 173">
            <a:extLst>
              <a:ext uri="{FF2B5EF4-FFF2-40B4-BE49-F238E27FC236}">
                <a16:creationId xmlns:a16="http://schemas.microsoft.com/office/drawing/2014/main" id="{1008638F-436D-657C-336E-44737BF4E464}"/>
              </a:ext>
            </a:extLst>
          </p:cNvPr>
          <p:cNvSpPr/>
          <p:nvPr/>
        </p:nvSpPr>
        <p:spPr>
          <a:xfrm>
            <a:off x="4572000" y="3882044"/>
            <a:ext cx="4438995"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 name="Rounded Rectangle 32">
            <a:extLst>
              <a:ext uri="{FF2B5EF4-FFF2-40B4-BE49-F238E27FC236}">
                <a16:creationId xmlns:a16="http://schemas.microsoft.com/office/drawing/2014/main" id="{6AF6DE5C-1879-8E49-3308-08AB255CD4FB}"/>
              </a:ext>
            </a:extLst>
          </p:cNvPr>
          <p:cNvSpPr/>
          <p:nvPr/>
        </p:nvSpPr>
        <p:spPr>
          <a:xfrm>
            <a:off x="216817" y="4465365"/>
            <a:ext cx="5627030"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64</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提案</a:t>
            </a:r>
            <a: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t>①：</a:t>
            </a: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段階的構築手法</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1738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段階的構築手法</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11" name="Chevron 10">
            <a:extLst>
              <a:ext uri="{FF2B5EF4-FFF2-40B4-BE49-F238E27FC236}">
                <a16:creationId xmlns:a16="http://schemas.microsoft.com/office/drawing/2014/main" id="{26904CAD-975C-C222-2C2D-C7800838E921}"/>
              </a:ext>
            </a:extLst>
          </p:cNvPr>
          <p:cNvSpPr/>
          <p:nvPr/>
        </p:nvSpPr>
        <p:spPr>
          <a:xfrm>
            <a:off x="1822425" y="471384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6C3C565-741B-60FB-464E-7F0A5B1702D1}"/>
                  </a:ext>
                </a:extLst>
              </p:cNvPr>
              <p:cNvSpPr/>
              <p:nvPr/>
            </p:nvSpPr>
            <p:spPr>
              <a:xfrm>
                <a:off x="316767" y="5072288"/>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i="1">
                            <a:solidFill>
                              <a:schemeClr val="tx1"/>
                            </a:solidFill>
                            <a:latin typeface="Cambria Math" panose="02040503050406030204" pitchFamily="18" charset="0"/>
                          </a:rPr>
                          <m:t>1</m:t>
                        </m:r>
                      </m:sub>
                    </m:sSub>
                  </m:oMath>
                </a14:m>
                <a:endParaRPr lang="en-JP" sz="1200" dirty="0">
                  <a:solidFill>
                    <a:schemeClr val="tx1"/>
                  </a:solidFill>
                </a:endParaRPr>
              </a:p>
            </p:txBody>
          </p:sp>
        </mc:Choice>
        <mc:Fallback xmlns="">
          <p:sp>
            <p:nvSpPr>
              <p:cNvPr id="12" name="Rounded Rectangle 11">
                <a:extLst>
                  <a:ext uri="{FF2B5EF4-FFF2-40B4-BE49-F238E27FC236}">
                    <a16:creationId xmlns:a16="http://schemas.microsoft.com/office/drawing/2014/main" id="{66C3C565-741B-60FB-464E-7F0A5B1702D1}"/>
                  </a:ext>
                </a:extLst>
              </p:cNvPr>
              <p:cNvSpPr>
                <a:spLocks noRot="1" noChangeAspect="1" noMove="1" noResize="1" noEditPoints="1" noAdjustHandles="1" noChangeArrowheads="1" noChangeShapeType="1" noTextEdit="1"/>
              </p:cNvSpPr>
              <p:nvPr/>
            </p:nvSpPr>
            <p:spPr>
              <a:xfrm>
                <a:off x="316767" y="5072288"/>
                <a:ext cx="1373575" cy="345009"/>
              </a:xfrm>
              <a:prstGeom prst="roundRect">
                <a:avLst/>
              </a:prstGeom>
              <a:blipFill>
                <a:blip r:embed="rId2"/>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397EE4E2-7789-DB96-3CC3-15229E31FD61}"/>
                  </a:ext>
                </a:extLst>
              </p:cNvPr>
              <p:cNvSpPr/>
              <p:nvPr/>
            </p:nvSpPr>
            <p:spPr>
              <a:xfrm>
                <a:off x="641973" y="466818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𝑟</m:t>
                        </m:r>
                      </m:e>
                      <m:sub>
                        <m:r>
                          <a:rPr lang="en-US" sz="1200" i="1">
                            <a:solidFill>
                              <a:schemeClr val="bg1"/>
                            </a:solidFill>
                            <a:latin typeface="Cambria Math" panose="02040503050406030204" pitchFamily="18" charset="0"/>
                          </a:rPr>
                          <m:t>1</m:t>
                        </m:r>
                      </m:sub>
                    </m:sSub>
                  </m:oMath>
                </a14:m>
                <a:endParaRPr lang="en-JP" sz="1200" dirty="0">
                  <a:solidFill>
                    <a:schemeClr val="bg1"/>
                  </a:solidFill>
                </a:endParaRPr>
              </a:p>
            </p:txBody>
          </p:sp>
        </mc:Choice>
        <mc:Fallback xmlns="">
          <p:sp>
            <p:nvSpPr>
              <p:cNvPr id="14" name="Rounded Rectangle 13">
                <a:extLst>
                  <a:ext uri="{FF2B5EF4-FFF2-40B4-BE49-F238E27FC236}">
                    <a16:creationId xmlns:a16="http://schemas.microsoft.com/office/drawing/2014/main" id="{397EE4E2-7789-DB96-3CC3-15229E31FD61}"/>
                  </a:ext>
                </a:extLst>
              </p:cNvPr>
              <p:cNvSpPr>
                <a:spLocks noRot="1" noChangeAspect="1" noMove="1" noResize="1" noEditPoints="1" noAdjustHandles="1" noChangeArrowheads="1" noChangeShapeType="1" noTextEdit="1"/>
              </p:cNvSpPr>
              <p:nvPr/>
            </p:nvSpPr>
            <p:spPr>
              <a:xfrm>
                <a:off x="641973" y="4668187"/>
                <a:ext cx="1048368" cy="345009"/>
              </a:xfrm>
              <a:prstGeom prst="roundRect">
                <a:avLst/>
              </a:prstGeom>
              <a:blipFill>
                <a:blip r:embed="rId3"/>
                <a:stretch>
                  <a:fillRect/>
                </a:stretch>
              </a:blipFill>
              <a:ln w="19050">
                <a:solidFill>
                  <a:schemeClr val="tx1"/>
                </a:solidFill>
              </a:ln>
            </p:spPr>
            <p:txBody>
              <a:bodyPr/>
              <a:lstStyle/>
              <a:p>
                <a:r>
                  <a:rPr lang="en-JP">
                    <a:noFill/>
                  </a:rPr>
                  <a:t> </a:t>
                </a:r>
              </a:p>
            </p:txBody>
          </p:sp>
        </mc:Fallback>
      </mc:AlternateContent>
      <p:cxnSp>
        <p:nvCxnSpPr>
          <p:cNvPr id="15" name="Elbow Connector 14">
            <a:extLst>
              <a:ext uri="{FF2B5EF4-FFF2-40B4-BE49-F238E27FC236}">
                <a16:creationId xmlns:a16="http://schemas.microsoft.com/office/drawing/2014/main" id="{4B162A7E-924A-8F44-739C-0967DBA88550}"/>
              </a:ext>
            </a:extLst>
          </p:cNvPr>
          <p:cNvCxnSpPr>
            <a:cxnSpLocks/>
            <a:stCxn id="12" idx="3"/>
            <a:endCxn id="11" idx="1"/>
          </p:cNvCxnSpPr>
          <p:nvPr/>
        </p:nvCxnSpPr>
        <p:spPr>
          <a:xfrm flipV="1">
            <a:off x="1690342" y="5055811"/>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6E37CF9-DE9A-58B8-5A1B-D46A1A50CFC9}"/>
              </a:ext>
            </a:extLst>
          </p:cNvPr>
          <p:cNvSpPr/>
          <p:nvPr/>
        </p:nvSpPr>
        <p:spPr>
          <a:xfrm>
            <a:off x="2937068" y="4713840"/>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17" name="Straight Arrow Connector 16">
            <a:extLst>
              <a:ext uri="{FF2B5EF4-FFF2-40B4-BE49-F238E27FC236}">
                <a16:creationId xmlns:a16="http://schemas.microsoft.com/office/drawing/2014/main" id="{263BDCC9-79BD-AEE5-B513-55793BBF5025}"/>
              </a:ext>
            </a:extLst>
          </p:cNvPr>
          <p:cNvCxnSpPr>
            <a:cxnSpLocks/>
            <a:stCxn id="11" idx="3"/>
            <a:endCxn id="16" idx="1"/>
          </p:cNvCxnSpPr>
          <p:nvPr/>
        </p:nvCxnSpPr>
        <p:spPr>
          <a:xfrm>
            <a:off x="2813694" y="5055811"/>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F8A621BC-7A2E-21FD-689E-65B0261A7CEB}"/>
              </a:ext>
            </a:extLst>
          </p:cNvPr>
          <p:cNvSpPr/>
          <p:nvPr/>
        </p:nvSpPr>
        <p:spPr>
          <a:xfrm>
            <a:off x="3822417" y="4759565"/>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20" name="Straight Arrow Connector 19">
            <a:extLst>
              <a:ext uri="{FF2B5EF4-FFF2-40B4-BE49-F238E27FC236}">
                <a16:creationId xmlns:a16="http://schemas.microsoft.com/office/drawing/2014/main" id="{9EAC294B-0FE9-C5ED-1B75-1ECED26CA540}"/>
              </a:ext>
            </a:extLst>
          </p:cNvPr>
          <p:cNvCxnSpPr>
            <a:cxnSpLocks/>
            <a:stCxn id="16" idx="3"/>
            <a:endCxn id="19" idx="1"/>
          </p:cNvCxnSpPr>
          <p:nvPr/>
        </p:nvCxnSpPr>
        <p:spPr>
          <a:xfrm flipV="1">
            <a:off x="3719908" y="5049849"/>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D0C866A-04AC-DF17-E6E0-E3CD60C78B57}"/>
              </a:ext>
            </a:extLst>
          </p:cNvPr>
          <p:cNvCxnSpPr>
            <a:cxnSpLocks/>
            <a:stCxn id="14" idx="3"/>
            <a:endCxn id="11" idx="1"/>
          </p:cNvCxnSpPr>
          <p:nvPr/>
        </p:nvCxnSpPr>
        <p:spPr>
          <a:xfrm>
            <a:off x="1690341" y="4840692"/>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07B50B-1A66-B062-6463-8B57EC3264F9}"/>
              </a:ext>
            </a:extLst>
          </p:cNvPr>
          <p:cNvCxnSpPr>
            <a:cxnSpLocks/>
            <a:stCxn id="19" idx="3"/>
            <a:endCxn id="40" idx="1"/>
          </p:cNvCxnSpPr>
          <p:nvPr/>
        </p:nvCxnSpPr>
        <p:spPr>
          <a:xfrm flipV="1">
            <a:off x="4676987" y="5049848"/>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08BF2EE-0B9D-4176-70CA-B24CBDB5169F}"/>
              </a:ext>
            </a:extLst>
          </p:cNvPr>
          <p:cNvSpPr/>
          <p:nvPr/>
        </p:nvSpPr>
        <p:spPr>
          <a:xfrm>
            <a:off x="4795410" y="483327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54" name="Rounded Rectangle 53">
            <a:extLst>
              <a:ext uri="{FF2B5EF4-FFF2-40B4-BE49-F238E27FC236}">
                <a16:creationId xmlns:a16="http://schemas.microsoft.com/office/drawing/2014/main" id="{B05C6849-41BB-4C76-6786-856C54C02F12}"/>
              </a:ext>
            </a:extLst>
          </p:cNvPr>
          <p:cNvSpPr/>
          <p:nvPr/>
        </p:nvSpPr>
        <p:spPr>
          <a:xfrm>
            <a:off x="216817" y="5614351"/>
            <a:ext cx="5627030"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 name="Chevron 54">
            <a:extLst>
              <a:ext uri="{FF2B5EF4-FFF2-40B4-BE49-F238E27FC236}">
                <a16:creationId xmlns:a16="http://schemas.microsoft.com/office/drawing/2014/main" id="{FB89BED2-1F6E-B6ED-9966-51A8AEED53F0}"/>
              </a:ext>
            </a:extLst>
          </p:cNvPr>
          <p:cNvSpPr/>
          <p:nvPr/>
        </p:nvSpPr>
        <p:spPr>
          <a:xfrm>
            <a:off x="1822425" y="586282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49E815AA-85C4-0E69-2115-F9CC231581C8}"/>
                  </a:ext>
                </a:extLst>
              </p:cNvPr>
              <p:cNvSpPr/>
              <p:nvPr/>
            </p:nvSpPr>
            <p:spPr>
              <a:xfrm>
                <a:off x="316767" y="6221274"/>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b="0" i="1" smtClean="0">
                            <a:solidFill>
                              <a:schemeClr val="tx1"/>
                            </a:solidFill>
                            <a:latin typeface="Cambria Math" panose="02040503050406030204" pitchFamily="18" charset="0"/>
                          </a:rPr>
                          <m:t>2</m:t>
                        </m:r>
                      </m:sub>
                    </m:sSub>
                  </m:oMath>
                </a14:m>
                <a:endParaRPr lang="en-JP" sz="1200" dirty="0">
                  <a:solidFill>
                    <a:schemeClr val="tx1"/>
                  </a:solidFill>
                </a:endParaRPr>
              </a:p>
            </p:txBody>
          </p:sp>
        </mc:Choice>
        <mc:Fallback xmlns="">
          <p:sp>
            <p:nvSpPr>
              <p:cNvPr id="56" name="Rounded Rectangle 55">
                <a:extLst>
                  <a:ext uri="{FF2B5EF4-FFF2-40B4-BE49-F238E27FC236}">
                    <a16:creationId xmlns:a16="http://schemas.microsoft.com/office/drawing/2014/main" id="{49E815AA-85C4-0E69-2115-F9CC231581C8}"/>
                  </a:ext>
                </a:extLst>
              </p:cNvPr>
              <p:cNvSpPr>
                <a:spLocks noRot="1" noChangeAspect="1" noMove="1" noResize="1" noEditPoints="1" noAdjustHandles="1" noChangeArrowheads="1" noChangeShapeType="1" noTextEdit="1"/>
              </p:cNvSpPr>
              <p:nvPr/>
            </p:nvSpPr>
            <p:spPr>
              <a:xfrm>
                <a:off x="316767" y="6221274"/>
                <a:ext cx="1373575" cy="345009"/>
              </a:xfrm>
              <a:prstGeom prst="roundRect">
                <a:avLst/>
              </a:prstGeom>
              <a:blipFill>
                <a:blip r:embed="rId4"/>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EC1FEB25-4E15-1D4F-A2BB-3676175928EA}"/>
                  </a:ext>
                </a:extLst>
              </p:cNvPr>
              <p:cNvSpPr/>
              <p:nvPr/>
            </p:nvSpPr>
            <p:spPr>
              <a:xfrm>
                <a:off x="641973" y="581717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2</m:t>
                        </m:r>
                      </m:sub>
                    </m:sSub>
                  </m:oMath>
                </a14:m>
                <a:endParaRPr lang="en-JP" sz="1050" dirty="0">
                  <a:solidFill>
                    <a:schemeClr val="bg1"/>
                  </a:solidFill>
                </a:endParaRPr>
              </a:p>
            </p:txBody>
          </p:sp>
        </mc:Choice>
        <mc:Fallback xmlns="">
          <p:sp>
            <p:nvSpPr>
              <p:cNvPr id="57" name="Rounded Rectangle 56">
                <a:extLst>
                  <a:ext uri="{FF2B5EF4-FFF2-40B4-BE49-F238E27FC236}">
                    <a16:creationId xmlns:a16="http://schemas.microsoft.com/office/drawing/2014/main" id="{EC1FEB25-4E15-1D4F-A2BB-3676175928EA}"/>
                  </a:ext>
                </a:extLst>
              </p:cNvPr>
              <p:cNvSpPr>
                <a:spLocks noRot="1" noChangeAspect="1" noMove="1" noResize="1" noEditPoints="1" noAdjustHandles="1" noChangeArrowheads="1" noChangeShapeType="1" noTextEdit="1"/>
              </p:cNvSpPr>
              <p:nvPr/>
            </p:nvSpPr>
            <p:spPr>
              <a:xfrm>
                <a:off x="641973" y="5817173"/>
                <a:ext cx="1048368" cy="345009"/>
              </a:xfrm>
              <a:prstGeom prst="roundRect">
                <a:avLst/>
              </a:prstGeom>
              <a:blipFill>
                <a:blip r:embed="rId5"/>
                <a:stretch>
                  <a:fillRect/>
                </a:stretch>
              </a:blipFill>
              <a:ln w="19050">
                <a:solidFill>
                  <a:schemeClr val="tx1"/>
                </a:solidFill>
              </a:ln>
            </p:spPr>
            <p:txBody>
              <a:bodyPr/>
              <a:lstStyle/>
              <a:p>
                <a:r>
                  <a:rPr lang="en-JP">
                    <a:noFill/>
                  </a:rPr>
                  <a:t> </a:t>
                </a:r>
              </a:p>
            </p:txBody>
          </p:sp>
        </mc:Fallback>
      </mc:AlternateContent>
      <p:cxnSp>
        <p:nvCxnSpPr>
          <p:cNvPr id="58" name="Elbow Connector 57">
            <a:extLst>
              <a:ext uri="{FF2B5EF4-FFF2-40B4-BE49-F238E27FC236}">
                <a16:creationId xmlns:a16="http://schemas.microsoft.com/office/drawing/2014/main" id="{57E09107-1827-0066-2F5F-C09C44E7F382}"/>
              </a:ext>
            </a:extLst>
          </p:cNvPr>
          <p:cNvCxnSpPr>
            <a:cxnSpLocks/>
            <a:stCxn id="56" idx="3"/>
            <a:endCxn id="55" idx="1"/>
          </p:cNvCxnSpPr>
          <p:nvPr/>
        </p:nvCxnSpPr>
        <p:spPr>
          <a:xfrm flipV="1">
            <a:off x="1690342" y="620479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9853FA3-2101-ABFB-46DA-C4B263EA8BDC}"/>
              </a:ext>
            </a:extLst>
          </p:cNvPr>
          <p:cNvSpPr/>
          <p:nvPr/>
        </p:nvSpPr>
        <p:spPr>
          <a:xfrm>
            <a:off x="2937068" y="5862826"/>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60" name="Straight Arrow Connector 59">
            <a:extLst>
              <a:ext uri="{FF2B5EF4-FFF2-40B4-BE49-F238E27FC236}">
                <a16:creationId xmlns:a16="http://schemas.microsoft.com/office/drawing/2014/main" id="{B12C5608-A6B6-3B79-B429-8B7FDF8B0E1E}"/>
              </a:ext>
            </a:extLst>
          </p:cNvPr>
          <p:cNvCxnSpPr>
            <a:cxnSpLocks/>
            <a:stCxn id="55" idx="3"/>
            <a:endCxn id="59" idx="1"/>
          </p:cNvCxnSpPr>
          <p:nvPr/>
        </p:nvCxnSpPr>
        <p:spPr>
          <a:xfrm>
            <a:off x="2813694" y="620479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D7045704-8344-0AF7-348B-8D9E7D17C98E}"/>
              </a:ext>
            </a:extLst>
          </p:cNvPr>
          <p:cNvSpPr/>
          <p:nvPr/>
        </p:nvSpPr>
        <p:spPr>
          <a:xfrm>
            <a:off x="3822417" y="5908551"/>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62" name="Straight Arrow Connector 61">
            <a:extLst>
              <a:ext uri="{FF2B5EF4-FFF2-40B4-BE49-F238E27FC236}">
                <a16:creationId xmlns:a16="http://schemas.microsoft.com/office/drawing/2014/main" id="{410EA5BE-1391-EEEA-3EBA-F61CF93816BD}"/>
              </a:ext>
            </a:extLst>
          </p:cNvPr>
          <p:cNvCxnSpPr>
            <a:cxnSpLocks/>
            <a:stCxn id="59" idx="3"/>
            <a:endCxn id="61" idx="1"/>
          </p:cNvCxnSpPr>
          <p:nvPr/>
        </p:nvCxnSpPr>
        <p:spPr>
          <a:xfrm flipV="1">
            <a:off x="3719908" y="6198835"/>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1E5424A-4B14-12BA-749E-F90A4340A3DC}"/>
              </a:ext>
            </a:extLst>
          </p:cNvPr>
          <p:cNvCxnSpPr>
            <a:cxnSpLocks/>
            <a:stCxn id="57" idx="3"/>
            <a:endCxn id="55" idx="1"/>
          </p:cNvCxnSpPr>
          <p:nvPr/>
        </p:nvCxnSpPr>
        <p:spPr>
          <a:xfrm>
            <a:off x="1690341" y="598967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D335932-AD4B-33DA-4D17-A77A1701264E}"/>
              </a:ext>
            </a:extLst>
          </p:cNvPr>
          <p:cNvCxnSpPr>
            <a:cxnSpLocks/>
            <a:stCxn id="61" idx="3"/>
            <a:endCxn id="129" idx="1"/>
          </p:cNvCxnSpPr>
          <p:nvPr/>
        </p:nvCxnSpPr>
        <p:spPr>
          <a:xfrm flipV="1">
            <a:off x="4676987" y="6198834"/>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ounded Rectangle 128">
            <a:extLst>
              <a:ext uri="{FF2B5EF4-FFF2-40B4-BE49-F238E27FC236}">
                <a16:creationId xmlns:a16="http://schemas.microsoft.com/office/drawing/2014/main" id="{282B6B47-BC12-812A-D298-A4A88AB55050}"/>
              </a:ext>
            </a:extLst>
          </p:cNvPr>
          <p:cNvSpPr/>
          <p:nvPr/>
        </p:nvSpPr>
        <p:spPr>
          <a:xfrm>
            <a:off x="4795410" y="598226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3ED8D70D-F587-74CD-7999-DC74A3071368}"/>
                  </a:ext>
                </a:extLst>
              </p:cNvPr>
              <p:cNvSpPr/>
              <p:nvPr/>
            </p:nvSpPr>
            <p:spPr>
              <a:xfrm>
                <a:off x="4702449" y="405125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3</m:t>
                        </m:r>
                      </m:sub>
                    </m:sSub>
                  </m:oMath>
                </a14:m>
                <a:endParaRPr lang="en-JP" sz="1050" dirty="0">
                  <a:solidFill>
                    <a:schemeClr val="bg1"/>
                  </a:solidFill>
                </a:endParaRPr>
              </a:p>
            </p:txBody>
          </p:sp>
        </mc:Choice>
        <mc:Fallback xmlns="">
          <p:sp>
            <p:nvSpPr>
              <p:cNvPr id="130" name="Rounded Rectangle 129">
                <a:extLst>
                  <a:ext uri="{FF2B5EF4-FFF2-40B4-BE49-F238E27FC236}">
                    <a16:creationId xmlns:a16="http://schemas.microsoft.com/office/drawing/2014/main" id="{3ED8D70D-F587-74CD-7999-DC74A3071368}"/>
                  </a:ext>
                </a:extLst>
              </p:cNvPr>
              <p:cNvSpPr>
                <a:spLocks noRot="1" noChangeAspect="1" noMove="1" noResize="1" noEditPoints="1" noAdjustHandles="1" noChangeArrowheads="1" noChangeShapeType="1" noTextEdit="1"/>
              </p:cNvSpPr>
              <p:nvPr/>
            </p:nvSpPr>
            <p:spPr>
              <a:xfrm>
                <a:off x="4702449" y="4051257"/>
                <a:ext cx="1048368" cy="345009"/>
              </a:xfrm>
              <a:prstGeom prst="roundRect">
                <a:avLst/>
              </a:prstGeom>
              <a:blipFill>
                <a:blip r:embed="rId6"/>
                <a:stretch>
                  <a:fillRect/>
                </a:stretch>
              </a:blipFill>
              <a:ln w="19050">
                <a:solidFill>
                  <a:schemeClr val="tx1"/>
                </a:solidFill>
              </a:ln>
            </p:spPr>
            <p:txBody>
              <a:bodyPr/>
              <a:lstStyle/>
              <a:p>
                <a:r>
                  <a:rPr lang="en-JP">
                    <a:noFill/>
                  </a:rPr>
                  <a:t> </a:t>
                </a:r>
              </a:p>
            </p:txBody>
          </p:sp>
        </mc:Fallback>
      </mc:AlternateContent>
      <p:sp>
        <p:nvSpPr>
          <p:cNvPr id="131" name="Rounded Rectangle 130">
            <a:extLst>
              <a:ext uri="{FF2B5EF4-FFF2-40B4-BE49-F238E27FC236}">
                <a16:creationId xmlns:a16="http://schemas.microsoft.com/office/drawing/2014/main" id="{DC131789-8941-F8E0-C204-EA9A744622A2}"/>
              </a:ext>
            </a:extLst>
          </p:cNvPr>
          <p:cNvSpPr/>
          <p:nvPr/>
        </p:nvSpPr>
        <p:spPr>
          <a:xfrm>
            <a:off x="7307552" y="4633905"/>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sp>
        <p:nvSpPr>
          <p:cNvPr id="132" name="Chevron 131">
            <a:extLst>
              <a:ext uri="{FF2B5EF4-FFF2-40B4-BE49-F238E27FC236}">
                <a16:creationId xmlns:a16="http://schemas.microsoft.com/office/drawing/2014/main" id="{723B947D-7550-8E88-D4A2-11A88C7A5005}"/>
              </a:ext>
            </a:extLst>
          </p:cNvPr>
          <p:cNvSpPr/>
          <p:nvPr/>
        </p:nvSpPr>
        <p:spPr>
          <a:xfrm>
            <a:off x="6132985" y="470787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p:txBody>
      </p:sp>
      <p:cxnSp>
        <p:nvCxnSpPr>
          <p:cNvPr id="134" name="Elbow Connector 133">
            <a:extLst>
              <a:ext uri="{FF2B5EF4-FFF2-40B4-BE49-F238E27FC236}">
                <a16:creationId xmlns:a16="http://schemas.microsoft.com/office/drawing/2014/main" id="{2EE016BD-50D1-0BB5-8E64-82B0500C294B}"/>
              </a:ext>
            </a:extLst>
          </p:cNvPr>
          <p:cNvCxnSpPr>
            <a:cxnSpLocks/>
            <a:stCxn id="40" idx="3"/>
            <a:endCxn id="132" idx="1"/>
          </p:cNvCxnSpPr>
          <p:nvPr/>
        </p:nvCxnSpPr>
        <p:spPr>
          <a:xfrm flipV="1">
            <a:off x="5750817" y="504984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E2AC54B2-A5D8-F712-FD21-42CAF020A7B2}"/>
              </a:ext>
            </a:extLst>
          </p:cNvPr>
          <p:cNvCxnSpPr>
            <a:cxnSpLocks/>
            <a:stCxn id="129" idx="3"/>
            <a:endCxn id="132" idx="1"/>
          </p:cNvCxnSpPr>
          <p:nvPr/>
        </p:nvCxnSpPr>
        <p:spPr>
          <a:xfrm flipV="1">
            <a:off x="5750817" y="504984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D7F8C4CE-E85E-E458-CF6F-6E9C7751C1ED}"/>
              </a:ext>
            </a:extLst>
          </p:cNvPr>
          <p:cNvCxnSpPr>
            <a:cxnSpLocks/>
            <a:stCxn id="130" idx="3"/>
            <a:endCxn id="132" idx="1"/>
          </p:cNvCxnSpPr>
          <p:nvPr/>
        </p:nvCxnSpPr>
        <p:spPr>
          <a:xfrm>
            <a:off x="5750817" y="422376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5256B33-BA6A-FD71-36BC-F2D1C1331849}"/>
              </a:ext>
            </a:extLst>
          </p:cNvPr>
          <p:cNvCxnSpPr>
            <a:cxnSpLocks/>
            <a:stCxn id="132" idx="3"/>
            <a:endCxn id="131" idx="1"/>
          </p:cNvCxnSpPr>
          <p:nvPr/>
        </p:nvCxnSpPr>
        <p:spPr>
          <a:xfrm>
            <a:off x="7124254" y="5049847"/>
            <a:ext cx="183298"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Rounded Rectangle 168">
            <a:extLst>
              <a:ext uri="{FF2B5EF4-FFF2-40B4-BE49-F238E27FC236}">
                <a16:creationId xmlns:a16="http://schemas.microsoft.com/office/drawing/2014/main" id="{9C722D35-6211-9667-7505-2592075C530E}"/>
              </a:ext>
            </a:extLst>
          </p:cNvPr>
          <p:cNvSpPr/>
          <p:nvPr/>
        </p:nvSpPr>
        <p:spPr>
          <a:xfrm>
            <a:off x="7976782" y="5888981"/>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sp>
        <p:nvSpPr>
          <p:cNvPr id="170" name="Chevron 169">
            <a:extLst>
              <a:ext uri="{FF2B5EF4-FFF2-40B4-BE49-F238E27FC236}">
                <a16:creationId xmlns:a16="http://schemas.microsoft.com/office/drawing/2014/main" id="{C31671FA-EFA7-BFEB-9EF8-FC6340ECEA66}"/>
              </a:ext>
            </a:extLst>
          </p:cNvPr>
          <p:cNvSpPr/>
          <p:nvPr/>
        </p:nvSpPr>
        <p:spPr>
          <a:xfrm>
            <a:off x="6886203" y="5817173"/>
            <a:ext cx="955407"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171" name="Elbow Connector 170">
            <a:extLst>
              <a:ext uri="{FF2B5EF4-FFF2-40B4-BE49-F238E27FC236}">
                <a16:creationId xmlns:a16="http://schemas.microsoft.com/office/drawing/2014/main" id="{7E0241B9-EB06-96B8-63DC-D111BC46574B}"/>
              </a:ext>
            </a:extLst>
          </p:cNvPr>
          <p:cNvCxnSpPr>
            <a:cxnSpLocks/>
            <a:stCxn id="131" idx="3"/>
            <a:endCxn id="170" idx="1"/>
          </p:cNvCxnSpPr>
          <p:nvPr/>
        </p:nvCxnSpPr>
        <p:spPr>
          <a:xfrm flipH="1">
            <a:off x="7026433" y="5051259"/>
            <a:ext cx="1236526" cy="1056198"/>
          </a:xfrm>
          <a:prstGeom prst="bentConnector5">
            <a:avLst>
              <a:gd name="adj1" fmla="val -18487"/>
              <a:gd name="adj2" fmla="val 56015"/>
              <a:gd name="adj3" fmla="val 1184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23B69FE-E1C7-4768-F6E4-1D9A59BC3F24}"/>
              </a:ext>
            </a:extLst>
          </p:cNvPr>
          <p:cNvCxnSpPr>
            <a:cxnSpLocks/>
            <a:stCxn id="170" idx="3"/>
            <a:endCxn id="169" idx="1"/>
          </p:cNvCxnSpPr>
          <p:nvPr/>
        </p:nvCxnSpPr>
        <p:spPr>
          <a:xfrm flipV="1">
            <a:off x="7841610" y="6105550"/>
            <a:ext cx="135172" cy="1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BBB74B-79A2-B29F-C156-7763F355E86C}"/>
              </a:ext>
            </a:extLst>
          </p:cNvPr>
          <p:cNvSpPr txBox="1"/>
          <p:nvPr/>
        </p:nvSpPr>
        <p:spPr>
          <a:xfrm>
            <a:off x="7816780" y="3938045"/>
            <a:ext cx="1140056" cy="276999"/>
          </a:xfrm>
          <a:prstGeom prst="rect">
            <a:avLst/>
          </a:prstGeom>
          <a:noFill/>
        </p:spPr>
        <p:txBody>
          <a:bodyPr wrap="none" rtlCol="0">
            <a:spAutoFit/>
          </a:bodyPr>
          <a:lstStyle/>
          <a:p>
            <a:r>
              <a:rPr lang="en-US" sz="1200" dirty="0"/>
              <a:t>e</a:t>
            </a:r>
            <a:r>
              <a:rPr lang="en-JP" sz="1200" dirty="0"/>
              <a:t>1とe2で分析</a:t>
            </a:r>
          </a:p>
        </p:txBody>
      </p:sp>
      <p:sp>
        <p:nvSpPr>
          <p:cNvPr id="9" name="TextBox 8">
            <a:extLst>
              <a:ext uri="{FF2B5EF4-FFF2-40B4-BE49-F238E27FC236}">
                <a16:creationId xmlns:a16="http://schemas.microsoft.com/office/drawing/2014/main" id="{087E7053-EA26-3C9E-3CC3-7A5243DFDF74}"/>
              </a:ext>
            </a:extLst>
          </p:cNvPr>
          <p:cNvSpPr txBox="1"/>
          <p:nvPr/>
        </p:nvSpPr>
        <p:spPr>
          <a:xfrm>
            <a:off x="4694059" y="4498305"/>
            <a:ext cx="1124026" cy="276999"/>
          </a:xfrm>
          <a:prstGeom prst="rect">
            <a:avLst/>
          </a:prstGeom>
          <a:noFill/>
        </p:spPr>
        <p:txBody>
          <a:bodyPr wrap="none" rtlCol="0">
            <a:spAutoFit/>
          </a:bodyPr>
          <a:lstStyle/>
          <a:p>
            <a:r>
              <a:rPr lang="en-US" altLang="ja-JP" sz="1200" dirty="0"/>
              <a:t>e</a:t>
            </a:r>
            <a:r>
              <a:rPr lang="en-JP" sz="1200" dirty="0"/>
              <a:t>1のみで分析</a:t>
            </a:r>
          </a:p>
        </p:txBody>
      </p:sp>
      <p:sp>
        <p:nvSpPr>
          <p:cNvPr id="10" name="TextBox 9">
            <a:extLst>
              <a:ext uri="{FF2B5EF4-FFF2-40B4-BE49-F238E27FC236}">
                <a16:creationId xmlns:a16="http://schemas.microsoft.com/office/drawing/2014/main" id="{1F9A9C23-A1D2-EAB2-5B2A-EA45A17A3790}"/>
              </a:ext>
            </a:extLst>
          </p:cNvPr>
          <p:cNvSpPr txBox="1"/>
          <p:nvPr/>
        </p:nvSpPr>
        <p:spPr>
          <a:xfrm>
            <a:off x="4711101" y="5631552"/>
            <a:ext cx="1124026" cy="276999"/>
          </a:xfrm>
          <a:prstGeom prst="rect">
            <a:avLst/>
          </a:prstGeom>
          <a:noFill/>
        </p:spPr>
        <p:txBody>
          <a:bodyPr wrap="none" rtlCol="0">
            <a:spAutoFit/>
          </a:bodyPr>
          <a:lstStyle/>
          <a:p>
            <a:r>
              <a:rPr lang="en-US" altLang="ja-JP" sz="1200" dirty="0"/>
              <a:t>e</a:t>
            </a:r>
            <a:r>
              <a:rPr lang="en-JP" altLang="ja-JP" sz="1200" dirty="0"/>
              <a:t>2</a:t>
            </a:r>
            <a:r>
              <a:rPr lang="en-JP" sz="1200" dirty="0"/>
              <a:t>のみで分析</a:t>
            </a:r>
          </a:p>
        </p:txBody>
      </p:sp>
    </p:spTree>
    <p:extLst>
      <p:ext uri="{BB962C8B-B14F-4D97-AF65-F5344CB8AC3E}">
        <p14:creationId xmlns:p14="http://schemas.microsoft.com/office/powerpoint/2010/main" val="4463329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 name="Rounded Rectangle 173">
            <a:extLst>
              <a:ext uri="{FF2B5EF4-FFF2-40B4-BE49-F238E27FC236}">
                <a16:creationId xmlns:a16="http://schemas.microsoft.com/office/drawing/2014/main" id="{1008638F-436D-657C-336E-44737BF4E464}"/>
              </a:ext>
            </a:extLst>
          </p:cNvPr>
          <p:cNvSpPr/>
          <p:nvPr/>
        </p:nvSpPr>
        <p:spPr>
          <a:xfrm>
            <a:off x="4572000" y="3882044"/>
            <a:ext cx="4438995"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 name="Rounded Rectangle 32">
            <a:extLst>
              <a:ext uri="{FF2B5EF4-FFF2-40B4-BE49-F238E27FC236}">
                <a16:creationId xmlns:a16="http://schemas.microsoft.com/office/drawing/2014/main" id="{6AF6DE5C-1879-8E49-3308-08AB255CD4FB}"/>
              </a:ext>
            </a:extLst>
          </p:cNvPr>
          <p:cNvSpPr/>
          <p:nvPr/>
        </p:nvSpPr>
        <p:spPr>
          <a:xfrm>
            <a:off x="216817" y="4465365"/>
            <a:ext cx="5627030"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提案</a:t>
            </a:r>
            <a: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t>①：</a:t>
            </a: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段階的構築手法</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1738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段階的構築手法</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11" name="Chevron 10">
            <a:extLst>
              <a:ext uri="{FF2B5EF4-FFF2-40B4-BE49-F238E27FC236}">
                <a16:creationId xmlns:a16="http://schemas.microsoft.com/office/drawing/2014/main" id="{26904CAD-975C-C222-2C2D-C7800838E921}"/>
              </a:ext>
            </a:extLst>
          </p:cNvPr>
          <p:cNvSpPr/>
          <p:nvPr/>
        </p:nvSpPr>
        <p:spPr>
          <a:xfrm>
            <a:off x="1822425" y="471384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a:p>
            <a:pPr algn="ctr"/>
            <a:r>
              <a:rPr lang="en-JP" sz="900" dirty="0">
                <a:solidFill>
                  <a:schemeClr val="bg1"/>
                </a:solidFill>
              </a:rPr>
              <a:t>＋</a:t>
            </a:r>
            <a:br>
              <a:rPr lang="en-JP" sz="900" dirty="0">
                <a:solidFill>
                  <a:schemeClr val="bg1"/>
                </a:solidFill>
              </a:rPr>
            </a:br>
            <a:r>
              <a:rPr lang="en-JP" sz="900" dirty="0">
                <a:solidFill>
                  <a:schemeClr val="bg1"/>
                </a:solidFill>
              </a:rPr>
              <a:t>改変</a:t>
            </a:r>
            <a:br>
              <a:rPr lang="en-JP" sz="900" dirty="0">
                <a:solidFill>
                  <a:schemeClr val="bg1"/>
                </a:solidFill>
              </a:rPr>
            </a:b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6C3C565-741B-60FB-464E-7F0A5B1702D1}"/>
                  </a:ext>
                </a:extLst>
              </p:cNvPr>
              <p:cNvSpPr/>
              <p:nvPr/>
            </p:nvSpPr>
            <p:spPr>
              <a:xfrm>
                <a:off x="316767" y="5072288"/>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i="1">
                            <a:solidFill>
                              <a:schemeClr val="tx1"/>
                            </a:solidFill>
                            <a:latin typeface="Cambria Math" panose="02040503050406030204" pitchFamily="18" charset="0"/>
                          </a:rPr>
                          <m:t>1</m:t>
                        </m:r>
                      </m:sub>
                    </m:sSub>
                  </m:oMath>
                </a14:m>
                <a:endParaRPr lang="en-JP" sz="1200" dirty="0">
                  <a:solidFill>
                    <a:schemeClr val="tx1"/>
                  </a:solidFill>
                </a:endParaRPr>
              </a:p>
            </p:txBody>
          </p:sp>
        </mc:Choice>
        <mc:Fallback xmlns="">
          <p:sp>
            <p:nvSpPr>
              <p:cNvPr id="12" name="Rounded Rectangle 11">
                <a:extLst>
                  <a:ext uri="{FF2B5EF4-FFF2-40B4-BE49-F238E27FC236}">
                    <a16:creationId xmlns:a16="http://schemas.microsoft.com/office/drawing/2014/main" id="{66C3C565-741B-60FB-464E-7F0A5B1702D1}"/>
                  </a:ext>
                </a:extLst>
              </p:cNvPr>
              <p:cNvSpPr>
                <a:spLocks noRot="1" noChangeAspect="1" noMove="1" noResize="1" noEditPoints="1" noAdjustHandles="1" noChangeArrowheads="1" noChangeShapeType="1" noTextEdit="1"/>
              </p:cNvSpPr>
              <p:nvPr/>
            </p:nvSpPr>
            <p:spPr>
              <a:xfrm>
                <a:off x="316767" y="5072288"/>
                <a:ext cx="1373575" cy="345009"/>
              </a:xfrm>
              <a:prstGeom prst="roundRect">
                <a:avLst/>
              </a:prstGeom>
              <a:blipFill>
                <a:blip r:embed="rId2"/>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397EE4E2-7789-DB96-3CC3-15229E31FD61}"/>
                  </a:ext>
                </a:extLst>
              </p:cNvPr>
              <p:cNvSpPr/>
              <p:nvPr/>
            </p:nvSpPr>
            <p:spPr>
              <a:xfrm>
                <a:off x="641973" y="466818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𝑟</m:t>
                        </m:r>
                      </m:e>
                      <m:sub>
                        <m:r>
                          <a:rPr lang="en-US" sz="1200" i="1">
                            <a:solidFill>
                              <a:schemeClr val="bg1"/>
                            </a:solidFill>
                            <a:latin typeface="Cambria Math" panose="02040503050406030204" pitchFamily="18" charset="0"/>
                          </a:rPr>
                          <m:t>1</m:t>
                        </m:r>
                      </m:sub>
                    </m:sSub>
                  </m:oMath>
                </a14:m>
                <a:endParaRPr lang="en-JP" sz="1200" dirty="0">
                  <a:solidFill>
                    <a:schemeClr val="bg1"/>
                  </a:solidFill>
                </a:endParaRPr>
              </a:p>
            </p:txBody>
          </p:sp>
        </mc:Choice>
        <mc:Fallback xmlns="">
          <p:sp>
            <p:nvSpPr>
              <p:cNvPr id="14" name="Rounded Rectangle 13">
                <a:extLst>
                  <a:ext uri="{FF2B5EF4-FFF2-40B4-BE49-F238E27FC236}">
                    <a16:creationId xmlns:a16="http://schemas.microsoft.com/office/drawing/2014/main" id="{397EE4E2-7789-DB96-3CC3-15229E31FD61}"/>
                  </a:ext>
                </a:extLst>
              </p:cNvPr>
              <p:cNvSpPr>
                <a:spLocks noRot="1" noChangeAspect="1" noMove="1" noResize="1" noEditPoints="1" noAdjustHandles="1" noChangeArrowheads="1" noChangeShapeType="1" noTextEdit="1"/>
              </p:cNvSpPr>
              <p:nvPr/>
            </p:nvSpPr>
            <p:spPr>
              <a:xfrm>
                <a:off x="641973" y="4668187"/>
                <a:ext cx="1048368" cy="345009"/>
              </a:xfrm>
              <a:prstGeom prst="roundRect">
                <a:avLst/>
              </a:prstGeom>
              <a:blipFill>
                <a:blip r:embed="rId3"/>
                <a:stretch>
                  <a:fillRect/>
                </a:stretch>
              </a:blipFill>
              <a:ln w="19050">
                <a:solidFill>
                  <a:schemeClr val="tx1"/>
                </a:solidFill>
              </a:ln>
            </p:spPr>
            <p:txBody>
              <a:bodyPr/>
              <a:lstStyle/>
              <a:p>
                <a:r>
                  <a:rPr lang="en-JP">
                    <a:noFill/>
                  </a:rPr>
                  <a:t> </a:t>
                </a:r>
              </a:p>
            </p:txBody>
          </p:sp>
        </mc:Fallback>
      </mc:AlternateContent>
      <p:cxnSp>
        <p:nvCxnSpPr>
          <p:cNvPr id="15" name="Elbow Connector 14">
            <a:extLst>
              <a:ext uri="{FF2B5EF4-FFF2-40B4-BE49-F238E27FC236}">
                <a16:creationId xmlns:a16="http://schemas.microsoft.com/office/drawing/2014/main" id="{4B162A7E-924A-8F44-739C-0967DBA88550}"/>
              </a:ext>
            </a:extLst>
          </p:cNvPr>
          <p:cNvCxnSpPr>
            <a:cxnSpLocks/>
            <a:stCxn id="12" idx="3"/>
            <a:endCxn id="11" idx="1"/>
          </p:cNvCxnSpPr>
          <p:nvPr/>
        </p:nvCxnSpPr>
        <p:spPr>
          <a:xfrm flipV="1">
            <a:off x="1690342" y="5055811"/>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6E37CF9-DE9A-58B8-5A1B-D46A1A50CFC9}"/>
              </a:ext>
            </a:extLst>
          </p:cNvPr>
          <p:cNvSpPr/>
          <p:nvPr/>
        </p:nvSpPr>
        <p:spPr>
          <a:xfrm>
            <a:off x="2937068" y="4713840"/>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17" name="Straight Arrow Connector 16">
            <a:extLst>
              <a:ext uri="{FF2B5EF4-FFF2-40B4-BE49-F238E27FC236}">
                <a16:creationId xmlns:a16="http://schemas.microsoft.com/office/drawing/2014/main" id="{263BDCC9-79BD-AEE5-B513-55793BBF5025}"/>
              </a:ext>
            </a:extLst>
          </p:cNvPr>
          <p:cNvCxnSpPr>
            <a:cxnSpLocks/>
            <a:stCxn id="11" idx="3"/>
            <a:endCxn id="16" idx="1"/>
          </p:cNvCxnSpPr>
          <p:nvPr/>
        </p:nvCxnSpPr>
        <p:spPr>
          <a:xfrm>
            <a:off x="2813694" y="5055811"/>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hevron 18">
            <a:extLst>
              <a:ext uri="{FF2B5EF4-FFF2-40B4-BE49-F238E27FC236}">
                <a16:creationId xmlns:a16="http://schemas.microsoft.com/office/drawing/2014/main" id="{F8A621BC-7A2E-21FD-689E-65B0261A7CEB}"/>
              </a:ext>
            </a:extLst>
          </p:cNvPr>
          <p:cNvSpPr/>
          <p:nvPr/>
        </p:nvSpPr>
        <p:spPr>
          <a:xfrm>
            <a:off x="3822417" y="4759565"/>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20" name="Straight Arrow Connector 19">
            <a:extLst>
              <a:ext uri="{FF2B5EF4-FFF2-40B4-BE49-F238E27FC236}">
                <a16:creationId xmlns:a16="http://schemas.microsoft.com/office/drawing/2014/main" id="{9EAC294B-0FE9-C5ED-1B75-1ECED26CA540}"/>
              </a:ext>
            </a:extLst>
          </p:cNvPr>
          <p:cNvCxnSpPr>
            <a:cxnSpLocks/>
            <a:stCxn id="16" idx="3"/>
            <a:endCxn id="19" idx="1"/>
          </p:cNvCxnSpPr>
          <p:nvPr/>
        </p:nvCxnSpPr>
        <p:spPr>
          <a:xfrm flipV="1">
            <a:off x="3719908" y="5049849"/>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D0C866A-04AC-DF17-E6E0-E3CD60C78B57}"/>
              </a:ext>
            </a:extLst>
          </p:cNvPr>
          <p:cNvCxnSpPr>
            <a:cxnSpLocks/>
            <a:stCxn id="14" idx="3"/>
            <a:endCxn id="11" idx="1"/>
          </p:cNvCxnSpPr>
          <p:nvPr/>
        </p:nvCxnSpPr>
        <p:spPr>
          <a:xfrm>
            <a:off x="1690341" y="4840692"/>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07B50B-1A66-B062-6463-8B57EC3264F9}"/>
              </a:ext>
            </a:extLst>
          </p:cNvPr>
          <p:cNvCxnSpPr>
            <a:cxnSpLocks/>
            <a:stCxn id="19" idx="3"/>
            <a:endCxn id="40" idx="1"/>
          </p:cNvCxnSpPr>
          <p:nvPr/>
        </p:nvCxnSpPr>
        <p:spPr>
          <a:xfrm flipV="1">
            <a:off x="4676987" y="5049848"/>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08BF2EE-0B9D-4176-70CA-B24CBDB5169F}"/>
              </a:ext>
            </a:extLst>
          </p:cNvPr>
          <p:cNvSpPr/>
          <p:nvPr/>
        </p:nvSpPr>
        <p:spPr>
          <a:xfrm>
            <a:off x="4795410" y="483327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54" name="Rounded Rectangle 53">
            <a:extLst>
              <a:ext uri="{FF2B5EF4-FFF2-40B4-BE49-F238E27FC236}">
                <a16:creationId xmlns:a16="http://schemas.microsoft.com/office/drawing/2014/main" id="{B05C6849-41BB-4C76-6786-856C54C02F12}"/>
              </a:ext>
            </a:extLst>
          </p:cNvPr>
          <p:cNvSpPr/>
          <p:nvPr/>
        </p:nvSpPr>
        <p:spPr>
          <a:xfrm>
            <a:off x="216817" y="5614351"/>
            <a:ext cx="5627030"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 name="Chevron 54">
            <a:extLst>
              <a:ext uri="{FF2B5EF4-FFF2-40B4-BE49-F238E27FC236}">
                <a16:creationId xmlns:a16="http://schemas.microsoft.com/office/drawing/2014/main" id="{FB89BED2-1F6E-B6ED-9966-51A8AEED53F0}"/>
              </a:ext>
            </a:extLst>
          </p:cNvPr>
          <p:cNvSpPr/>
          <p:nvPr/>
        </p:nvSpPr>
        <p:spPr>
          <a:xfrm>
            <a:off x="1822425" y="586282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a:p>
            <a:pPr algn="ctr"/>
            <a:r>
              <a:rPr lang="en-JP" sz="900" dirty="0">
                <a:solidFill>
                  <a:schemeClr val="bg1"/>
                </a:solidFill>
              </a:rPr>
              <a:t>＋</a:t>
            </a:r>
            <a:br>
              <a:rPr lang="en-JP" sz="900" dirty="0">
                <a:solidFill>
                  <a:schemeClr val="bg1"/>
                </a:solidFill>
              </a:rPr>
            </a:br>
            <a:r>
              <a:rPr lang="en-JP" sz="900" dirty="0">
                <a:solidFill>
                  <a:schemeClr val="bg1"/>
                </a:solidFill>
              </a:rPr>
              <a:t>改変</a:t>
            </a:r>
            <a:br>
              <a:rPr lang="en-JP" sz="900" dirty="0">
                <a:solidFill>
                  <a:schemeClr val="bg1"/>
                </a:solidFill>
              </a:rPr>
            </a:br>
            <a:r>
              <a:rPr lang="en-JP" sz="900" dirty="0">
                <a:solidFill>
                  <a:schemeClr val="bg1"/>
                </a:solidFill>
              </a:rPr>
              <a:t>並列合成</a:t>
            </a:r>
          </a:p>
        </p:txBody>
      </p:sp>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49E815AA-85C4-0E69-2115-F9CC231581C8}"/>
                  </a:ext>
                </a:extLst>
              </p:cNvPr>
              <p:cNvSpPr/>
              <p:nvPr/>
            </p:nvSpPr>
            <p:spPr>
              <a:xfrm>
                <a:off x="316767" y="6221274"/>
                <a:ext cx="1373575"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構成要素モデル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altLang="ja-JP" sz="1200" b="0" i="1" smtClean="0">
                            <a:solidFill>
                              <a:schemeClr val="tx1"/>
                            </a:solidFill>
                            <a:latin typeface="Cambria Math" panose="02040503050406030204" pitchFamily="18" charset="0"/>
                          </a:rPr>
                          <m:t>𝑒</m:t>
                        </m:r>
                      </m:e>
                      <m:sub>
                        <m:r>
                          <a:rPr lang="en-US" sz="1200" b="0" i="1" smtClean="0">
                            <a:solidFill>
                              <a:schemeClr val="tx1"/>
                            </a:solidFill>
                            <a:latin typeface="Cambria Math" panose="02040503050406030204" pitchFamily="18" charset="0"/>
                          </a:rPr>
                          <m:t>2</m:t>
                        </m:r>
                      </m:sub>
                    </m:sSub>
                  </m:oMath>
                </a14:m>
                <a:endParaRPr lang="en-JP" sz="1200" dirty="0">
                  <a:solidFill>
                    <a:schemeClr val="tx1"/>
                  </a:solidFill>
                </a:endParaRPr>
              </a:p>
            </p:txBody>
          </p:sp>
        </mc:Choice>
        <mc:Fallback xmlns="">
          <p:sp>
            <p:nvSpPr>
              <p:cNvPr id="56" name="Rounded Rectangle 55">
                <a:extLst>
                  <a:ext uri="{FF2B5EF4-FFF2-40B4-BE49-F238E27FC236}">
                    <a16:creationId xmlns:a16="http://schemas.microsoft.com/office/drawing/2014/main" id="{49E815AA-85C4-0E69-2115-F9CC231581C8}"/>
                  </a:ext>
                </a:extLst>
              </p:cNvPr>
              <p:cNvSpPr>
                <a:spLocks noRot="1" noChangeAspect="1" noMove="1" noResize="1" noEditPoints="1" noAdjustHandles="1" noChangeArrowheads="1" noChangeShapeType="1" noTextEdit="1"/>
              </p:cNvSpPr>
              <p:nvPr/>
            </p:nvSpPr>
            <p:spPr>
              <a:xfrm>
                <a:off x="316767" y="6221274"/>
                <a:ext cx="1373575" cy="345009"/>
              </a:xfrm>
              <a:prstGeom prst="roundRect">
                <a:avLst/>
              </a:prstGeom>
              <a:blipFill>
                <a:blip r:embed="rId4"/>
                <a:stretch>
                  <a:fillRect/>
                </a:stretch>
              </a:blipFill>
              <a:ln w="1905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EC1FEB25-4E15-1D4F-A2BB-3676175928EA}"/>
                  </a:ext>
                </a:extLst>
              </p:cNvPr>
              <p:cNvSpPr/>
              <p:nvPr/>
            </p:nvSpPr>
            <p:spPr>
              <a:xfrm>
                <a:off x="641973" y="581717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2</m:t>
                        </m:r>
                      </m:sub>
                    </m:sSub>
                  </m:oMath>
                </a14:m>
                <a:endParaRPr lang="en-JP" sz="1050" dirty="0">
                  <a:solidFill>
                    <a:schemeClr val="bg1"/>
                  </a:solidFill>
                </a:endParaRPr>
              </a:p>
            </p:txBody>
          </p:sp>
        </mc:Choice>
        <mc:Fallback xmlns="">
          <p:sp>
            <p:nvSpPr>
              <p:cNvPr id="57" name="Rounded Rectangle 56">
                <a:extLst>
                  <a:ext uri="{FF2B5EF4-FFF2-40B4-BE49-F238E27FC236}">
                    <a16:creationId xmlns:a16="http://schemas.microsoft.com/office/drawing/2014/main" id="{EC1FEB25-4E15-1D4F-A2BB-3676175928EA}"/>
                  </a:ext>
                </a:extLst>
              </p:cNvPr>
              <p:cNvSpPr>
                <a:spLocks noRot="1" noChangeAspect="1" noMove="1" noResize="1" noEditPoints="1" noAdjustHandles="1" noChangeArrowheads="1" noChangeShapeType="1" noTextEdit="1"/>
              </p:cNvSpPr>
              <p:nvPr/>
            </p:nvSpPr>
            <p:spPr>
              <a:xfrm>
                <a:off x="641973" y="5817173"/>
                <a:ext cx="1048368" cy="345009"/>
              </a:xfrm>
              <a:prstGeom prst="roundRect">
                <a:avLst/>
              </a:prstGeom>
              <a:blipFill>
                <a:blip r:embed="rId5"/>
                <a:stretch>
                  <a:fillRect/>
                </a:stretch>
              </a:blipFill>
              <a:ln w="19050">
                <a:solidFill>
                  <a:schemeClr val="tx1"/>
                </a:solidFill>
              </a:ln>
            </p:spPr>
            <p:txBody>
              <a:bodyPr/>
              <a:lstStyle/>
              <a:p>
                <a:r>
                  <a:rPr lang="en-JP">
                    <a:noFill/>
                  </a:rPr>
                  <a:t> </a:t>
                </a:r>
              </a:p>
            </p:txBody>
          </p:sp>
        </mc:Fallback>
      </mc:AlternateContent>
      <p:cxnSp>
        <p:nvCxnSpPr>
          <p:cNvPr id="58" name="Elbow Connector 57">
            <a:extLst>
              <a:ext uri="{FF2B5EF4-FFF2-40B4-BE49-F238E27FC236}">
                <a16:creationId xmlns:a16="http://schemas.microsoft.com/office/drawing/2014/main" id="{57E09107-1827-0066-2F5F-C09C44E7F382}"/>
              </a:ext>
            </a:extLst>
          </p:cNvPr>
          <p:cNvCxnSpPr>
            <a:cxnSpLocks/>
            <a:stCxn id="56" idx="3"/>
            <a:endCxn id="55" idx="1"/>
          </p:cNvCxnSpPr>
          <p:nvPr/>
        </p:nvCxnSpPr>
        <p:spPr>
          <a:xfrm flipV="1">
            <a:off x="1690342" y="620479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9853FA3-2101-ABFB-46DA-C4B263EA8BDC}"/>
              </a:ext>
            </a:extLst>
          </p:cNvPr>
          <p:cNvSpPr/>
          <p:nvPr/>
        </p:nvSpPr>
        <p:spPr>
          <a:xfrm>
            <a:off x="2937068" y="5862826"/>
            <a:ext cx="782840" cy="68394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cxnSp>
        <p:nvCxnSpPr>
          <p:cNvPr id="60" name="Straight Arrow Connector 59">
            <a:extLst>
              <a:ext uri="{FF2B5EF4-FFF2-40B4-BE49-F238E27FC236}">
                <a16:creationId xmlns:a16="http://schemas.microsoft.com/office/drawing/2014/main" id="{B12C5608-A6B6-3B79-B429-8B7FDF8B0E1E}"/>
              </a:ext>
            </a:extLst>
          </p:cNvPr>
          <p:cNvCxnSpPr>
            <a:cxnSpLocks/>
            <a:stCxn id="55" idx="3"/>
            <a:endCxn id="59" idx="1"/>
          </p:cNvCxnSpPr>
          <p:nvPr/>
        </p:nvCxnSpPr>
        <p:spPr>
          <a:xfrm>
            <a:off x="2813694" y="620479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hevron 60">
            <a:extLst>
              <a:ext uri="{FF2B5EF4-FFF2-40B4-BE49-F238E27FC236}">
                <a16:creationId xmlns:a16="http://schemas.microsoft.com/office/drawing/2014/main" id="{D7045704-8344-0AF7-348B-8D9E7D17C98E}"/>
              </a:ext>
            </a:extLst>
          </p:cNvPr>
          <p:cNvSpPr/>
          <p:nvPr/>
        </p:nvSpPr>
        <p:spPr>
          <a:xfrm>
            <a:off x="3822417" y="5908551"/>
            <a:ext cx="854570"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62" name="Straight Arrow Connector 61">
            <a:extLst>
              <a:ext uri="{FF2B5EF4-FFF2-40B4-BE49-F238E27FC236}">
                <a16:creationId xmlns:a16="http://schemas.microsoft.com/office/drawing/2014/main" id="{410EA5BE-1391-EEEA-3EBA-F61CF93816BD}"/>
              </a:ext>
            </a:extLst>
          </p:cNvPr>
          <p:cNvCxnSpPr>
            <a:cxnSpLocks/>
            <a:stCxn id="59" idx="3"/>
            <a:endCxn id="61" idx="1"/>
          </p:cNvCxnSpPr>
          <p:nvPr/>
        </p:nvCxnSpPr>
        <p:spPr>
          <a:xfrm flipV="1">
            <a:off x="3719908" y="6198835"/>
            <a:ext cx="242739" cy="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1E5424A-4B14-12BA-749E-F90A4340A3DC}"/>
              </a:ext>
            </a:extLst>
          </p:cNvPr>
          <p:cNvCxnSpPr>
            <a:cxnSpLocks/>
            <a:stCxn id="57" idx="3"/>
            <a:endCxn id="55" idx="1"/>
          </p:cNvCxnSpPr>
          <p:nvPr/>
        </p:nvCxnSpPr>
        <p:spPr>
          <a:xfrm>
            <a:off x="1690341" y="598967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D335932-AD4B-33DA-4D17-A77A1701264E}"/>
              </a:ext>
            </a:extLst>
          </p:cNvPr>
          <p:cNvCxnSpPr>
            <a:cxnSpLocks/>
            <a:stCxn id="61" idx="3"/>
            <a:endCxn id="129" idx="1"/>
          </p:cNvCxnSpPr>
          <p:nvPr/>
        </p:nvCxnSpPr>
        <p:spPr>
          <a:xfrm flipV="1">
            <a:off x="4676987" y="6198834"/>
            <a:ext cx="1184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ounded Rectangle 128">
            <a:extLst>
              <a:ext uri="{FF2B5EF4-FFF2-40B4-BE49-F238E27FC236}">
                <a16:creationId xmlns:a16="http://schemas.microsoft.com/office/drawing/2014/main" id="{282B6B47-BC12-812A-D298-A4A88AB55050}"/>
              </a:ext>
            </a:extLst>
          </p:cNvPr>
          <p:cNvSpPr/>
          <p:nvPr/>
        </p:nvSpPr>
        <p:spPr>
          <a:xfrm>
            <a:off x="4795410" y="598226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3ED8D70D-F587-74CD-7999-DC74A3071368}"/>
                  </a:ext>
                </a:extLst>
              </p:cNvPr>
              <p:cNvSpPr/>
              <p:nvPr/>
            </p:nvSpPr>
            <p:spPr>
              <a:xfrm>
                <a:off x="4702449" y="405125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𝑟</m:t>
                        </m:r>
                      </m:e>
                      <m:sub>
                        <m:r>
                          <a:rPr lang="en-US" sz="1050" b="0" i="1" smtClean="0">
                            <a:solidFill>
                              <a:schemeClr val="bg1"/>
                            </a:solidFill>
                            <a:latin typeface="Cambria Math" panose="02040503050406030204" pitchFamily="18" charset="0"/>
                          </a:rPr>
                          <m:t>3</m:t>
                        </m:r>
                      </m:sub>
                    </m:sSub>
                  </m:oMath>
                </a14:m>
                <a:endParaRPr lang="en-JP" sz="1050" dirty="0">
                  <a:solidFill>
                    <a:schemeClr val="bg1"/>
                  </a:solidFill>
                </a:endParaRPr>
              </a:p>
            </p:txBody>
          </p:sp>
        </mc:Choice>
        <mc:Fallback xmlns="">
          <p:sp>
            <p:nvSpPr>
              <p:cNvPr id="130" name="Rounded Rectangle 129">
                <a:extLst>
                  <a:ext uri="{FF2B5EF4-FFF2-40B4-BE49-F238E27FC236}">
                    <a16:creationId xmlns:a16="http://schemas.microsoft.com/office/drawing/2014/main" id="{3ED8D70D-F587-74CD-7999-DC74A3071368}"/>
                  </a:ext>
                </a:extLst>
              </p:cNvPr>
              <p:cNvSpPr>
                <a:spLocks noRot="1" noChangeAspect="1" noMove="1" noResize="1" noEditPoints="1" noAdjustHandles="1" noChangeArrowheads="1" noChangeShapeType="1" noTextEdit="1"/>
              </p:cNvSpPr>
              <p:nvPr/>
            </p:nvSpPr>
            <p:spPr>
              <a:xfrm>
                <a:off x="4702449" y="4051257"/>
                <a:ext cx="1048368" cy="345009"/>
              </a:xfrm>
              <a:prstGeom prst="roundRect">
                <a:avLst/>
              </a:prstGeom>
              <a:blipFill>
                <a:blip r:embed="rId6"/>
                <a:stretch>
                  <a:fillRect/>
                </a:stretch>
              </a:blipFill>
              <a:ln w="19050">
                <a:solidFill>
                  <a:schemeClr val="tx1"/>
                </a:solidFill>
              </a:ln>
            </p:spPr>
            <p:txBody>
              <a:bodyPr/>
              <a:lstStyle/>
              <a:p>
                <a:r>
                  <a:rPr lang="en-JP">
                    <a:noFill/>
                  </a:rPr>
                  <a:t> </a:t>
                </a:r>
              </a:p>
            </p:txBody>
          </p:sp>
        </mc:Fallback>
      </mc:AlternateContent>
      <p:sp>
        <p:nvSpPr>
          <p:cNvPr id="131" name="Rounded Rectangle 130">
            <a:extLst>
              <a:ext uri="{FF2B5EF4-FFF2-40B4-BE49-F238E27FC236}">
                <a16:creationId xmlns:a16="http://schemas.microsoft.com/office/drawing/2014/main" id="{DC131789-8941-F8E0-C204-EA9A744622A2}"/>
              </a:ext>
            </a:extLst>
          </p:cNvPr>
          <p:cNvSpPr/>
          <p:nvPr/>
        </p:nvSpPr>
        <p:spPr>
          <a:xfrm>
            <a:off x="7307552" y="4633905"/>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ゲーム空間</a:t>
            </a:r>
          </a:p>
        </p:txBody>
      </p:sp>
      <p:sp>
        <p:nvSpPr>
          <p:cNvPr id="132" name="Chevron 131">
            <a:extLst>
              <a:ext uri="{FF2B5EF4-FFF2-40B4-BE49-F238E27FC236}">
                <a16:creationId xmlns:a16="http://schemas.microsoft.com/office/drawing/2014/main" id="{723B947D-7550-8E88-D4A2-11A88C7A5005}"/>
              </a:ext>
            </a:extLst>
          </p:cNvPr>
          <p:cNvSpPr/>
          <p:nvPr/>
        </p:nvSpPr>
        <p:spPr>
          <a:xfrm>
            <a:off x="6132985" y="470787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並列合成</a:t>
            </a:r>
          </a:p>
          <a:p>
            <a:pPr algn="ctr"/>
            <a:r>
              <a:rPr lang="en-JP" sz="900" dirty="0">
                <a:solidFill>
                  <a:schemeClr val="bg1"/>
                </a:solidFill>
              </a:rPr>
              <a:t>＋</a:t>
            </a:r>
            <a:br>
              <a:rPr lang="en-JP" sz="900" dirty="0">
                <a:solidFill>
                  <a:schemeClr val="bg1"/>
                </a:solidFill>
              </a:rPr>
            </a:br>
            <a:r>
              <a:rPr lang="en-JP" sz="900" dirty="0">
                <a:solidFill>
                  <a:schemeClr val="bg1"/>
                </a:solidFill>
              </a:rPr>
              <a:t>改変</a:t>
            </a:r>
            <a:br>
              <a:rPr lang="en-JP" sz="900" dirty="0">
                <a:solidFill>
                  <a:schemeClr val="bg1"/>
                </a:solidFill>
              </a:rPr>
            </a:br>
            <a:r>
              <a:rPr lang="en-JP" sz="900" dirty="0">
                <a:solidFill>
                  <a:schemeClr val="bg1"/>
                </a:solidFill>
              </a:rPr>
              <a:t>並列合成</a:t>
            </a:r>
          </a:p>
        </p:txBody>
      </p:sp>
      <p:cxnSp>
        <p:nvCxnSpPr>
          <p:cNvPr id="134" name="Elbow Connector 133">
            <a:extLst>
              <a:ext uri="{FF2B5EF4-FFF2-40B4-BE49-F238E27FC236}">
                <a16:creationId xmlns:a16="http://schemas.microsoft.com/office/drawing/2014/main" id="{2EE016BD-50D1-0BB5-8E64-82B0500C294B}"/>
              </a:ext>
            </a:extLst>
          </p:cNvPr>
          <p:cNvCxnSpPr>
            <a:cxnSpLocks/>
            <a:stCxn id="40" idx="3"/>
            <a:endCxn id="132" idx="1"/>
          </p:cNvCxnSpPr>
          <p:nvPr/>
        </p:nvCxnSpPr>
        <p:spPr>
          <a:xfrm flipV="1">
            <a:off x="5750817" y="504984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E2AC54B2-A5D8-F712-FD21-42CAF020A7B2}"/>
              </a:ext>
            </a:extLst>
          </p:cNvPr>
          <p:cNvCxnSpPr>
            <a:cxnSpLocks/>
            <a:stCxn id="129" idx="3"/>
            <a:endCxn id="132" idx="1"/>
          </p:cNvCxnSpPr>
          <p:nvPr/>
        </p:nvCxnSpPr>
        <p:spPr>
          <a:xfrm flipV="1">
            <a:off x="5750817" y="504984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D7F8C4CE-E85E-E458-CF6F-6E9C7751C1ED}"/>
              </a:ext>
            </a:extLst>
          </p:cNvPr>
          <p:cNvCxnSpPr>
            <a:cxnSpLocks/>
            <a:stCxn id="130" idx="3"/>
            <a:endCxn id="132" idx="1"/>
          </p:cNvCxnSpPr>
          <p:nvPr/>
        </p:nvCxnSpPr>
        <p:spPr>
          <a:xfrm>
            <a:off x="5750817" y="422376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83A86A9-3D8A-C6E5-9E7A-BA0FE26DB93E}"/>
                  </a:ext>
                </a:extLst>
              </p:cNvPr>
              <p:cNvSpPr txBox="1"/>
              <p:nvPr/>
            </p:nvSpPr>
            <p:spPr>
              <a:xfrm>
                <a:off x="7026433" y="3946762"/>
                <a:ext cx="199881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sSub>
                            <m:sSubPr>
                              <m:ctrlPr>
                                <a:rPr lang="en-JP"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𝑟</m:t>
                              </m:r>
                              <m:r>
                                <a:rPr lang="en-US" sz="1200" b="0" i="1" smtClean="0">
                                  <a:latin typeface="Cambria Math" panose="02040503050406030204" pitchFamily="18" charset="0"/>
                                </a:rPr>
                                <m:t>3</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d>
                        <m:dPr>
                          <m:ctrlPr>
                            <a:rPr lang="en-US" sz="1200" i="1">
                              <a:latin typeface="Cambria Math" panose="02040503050406030204" pitchFamily="18" charset="0"/>
                            </a:rPr>
                          </m:ctrlPr>
                        </m:dPr>
                        <m:e>
                          <m:sSub>
                            <m:sSubPr>
                              <m:ctrlPr>
                                <a:rPr lang="en-JP"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𝑟</m:t>
                              </m:r>
                              <m:r>
                                <a:rPr lang="en-US" sz="1200" i="1">
                                  <a:latin typeface="Cambria Math" panose="02040503050406030204" pitchFamily="18" charset="0"/>
                                </a:rPr>
                                <m:t>3</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i="1">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 </m:t>
                      </m:r>
                    </m:oMath>
                  </m:oMathPara>
                </a14:m>
                <a:endParaRPr lang="en-JP" sz="1200" dirty="0"/>
              </a:p>
            </p:txBody>
          </p:sp>
        </mc:Choice>
        <mc:Fallback xmlns="">
          <p:sp>
            <p:nvSpPr>
              <p:cNvPr id="154" name="TextBox 153">
                <a:extLst>
                  <a:ext uri="{FF2B5EF4-FFF2-40B4-BE49-F238E27FC236}">
                    <a16:creationId xmlns:a16="http://schemas.microsoft.com/office/drawing/2014/main" id="{083A86A9-3D8A-C6E5-9E7A-BA0FE26DB93E}"/>
                  </a:ext>
                </a:extLst>
              </p:cNvPr>
              <p:cNvSpPr txBox="1">
                <a:spLocks noRot="1" noChangeAspect="1" noMove="1" noResize="1" noEditPoints="1" noAdjustHandles="1" noChangeArrowheads="1" noChangeShapeType="1" noTextEdit="1"/>
              </p:cNvSpPr>
              <p:nvPr/>
            </p:nvSpPr>
            <p:spPr>
              <a:xfrm>
                <a:off x="7026433" y="3946762"/>
                <a:ext cx="1998817" cy="276999"/>
              </a:xfrm>
              <a:prstGeom prst="rect">
                <a:avLst/>
              </a:prstGeom>
              <a:blipFill>
                <a:blip r:embed="rId7"/>
                <a:stretch>
                  <a:fillRect b="-13043"/>
                </a:stretch>
              </a:blipFill>
            </p:spPr>
            <p:txBody>
              <a:bodyPr/>
              <a:lstStyle/>
              <a:p>
                <a:r>
                  <a:rPr lang="en-JP">
                    <a:noFill/>
                  </a:rPr>
                  <a:t> </a:t>
                </a:r>
              </a:p>
            </p:txBody>
          </p:sp>
        </mc:Fallback>
      </mc:AlternateContent>
      <p:cxnSp>
        <p:nvCxnSpPr>
          <p:cNvPr id="166" name="Straight Arrow Connector 165">
            <a:extLst>
              <a:ext uri="{FF2B5EF4-FFF2-40B4-BE49-F238E27FC236}">
                <a16:creationId xmlns:a16="http://schemas.microsoft.com/office/drawing/2014/main" id="{B5256B33-BA6A-FD71-36BC-F2D1C1331849}"/>
              </a:ext>
            </a:extLst>
          </p:cNvPr>
          <p:cNvCxnSpPr>
            <a:cxnSpLocks/>
            <a:stCxn id="132" idx="3"/>
            <a:endCxn id="131" idx="1"/>
          </p:cNvCxnSpPr>
          <p:nvPr/>
        </p:nvCxnSpPr>
        <p:spPr>
          <a:xfrm>
            <a:off x="7124254" y="5049847"/>
            <a:ext cx="183298"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Rounded Rectangle 168">
            <a:extLst>
              <a:ext uri="{FF2B5EF4-FFF2-40B4-BE49-F238E27FC236}">
                <a16:creationId xmlns:a16="http://schemas.microsoft.com/office/drawing/2014/main" id="{9C722D35-6211-9667-7505-2592075C530E}"/>
              </a:ext>
            </a:extLst>
          </p:cNvPr>
          <p:cNvSpPr/>
          <p:nvPr/>
        </p:nvSpPr>
        <p:spPr>
          <a:xfrm>
            <a:off x="7976782" y="5888981"/>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sp>
        <p:nvSpPr>
          <p:cNvPr id="170" name="Chevron 169">
            <a:extLst>
              <a:ext uri="{FF2B5EF4-FFF2-40B4-BE49-F238E27FC236}">
                <a16:creationId xmlns:a16="http://schemas.microsoft.com/office/drawing/2014/main" id="{C31671FA-EFA7-BFEB-9EF8-FC6340ECEA66}"/>
              </a:ext>
            </a:extLst>
          </p:cNvPr>
          <p:cNvSpPr/>
          <p:nvPr/>
        </p:nvSpPr>
        <p:spPr>
          <a:xfrm>
            <a:off x="6886203" y="5817173"/>
            <a:ext cx="955407" cy="580567"/>
          </a:xfrm>
          <a:prstGeom prst="chevron">
            <a:avLst>
              <a:gd name="adj" fmla="val 24154"/>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900" dirty="0">
                <a:solidFill>
                  <a:schemeClr val="bg1"/>
                </a:solidFill>
              </a:rPr>
              <a:t>安全性</a:t>
            </a:r>
          </a:p>
          <a:p>
            <a:pPr algn="ctr"/>
            <a:r>
              <a:rPr lang="en-JP" sz="900" dirty="0">
                <a:solidFill>
                  <a:schemeClr val="bg1"/>
                </a:solidFill>
              </a:rPr>
              <a:t>ゲーム</a:t>
            </a:r>
          </a:p>
        </p:txBody>
      </p:sp>
      <p:cxnSp>
        <p:nvCxnSpPr>
          <p:cNvPr id="171" name="Elbow Connector 170">
            <a:extLst>
              <a:ext uri="{FF2B5EF4-FFF2-40B4-BE49-F238E27FC236}">
                <a16:creationId xmlns:a16="http://schemas.microsoft.com/office/drawing/2014/main" id="{7E0241B9-EB06-96B8-63DC-D111BC46574B}"/>
              </a:ext>
            </a:extLst>
          </p:cNvPr>
          <p:cNvCxnSpPr>
            <a:cxnSpLocks/>
            <a:stCxn id="131" idx="3"/>
            <a:endCxn id="170" idx="1"/>
          </p:cNvCxnSpPr>
          <p:nvPr/>
        </p:nvCxnSpPr>
        <p:spPr>
          <a:xfrm flipH="1">
            <a:off x="7026433" y="5051259"/>
            <a:ext cx="1236526" cy="1056198"/>
          </a:xfrm>
          <a:prstGeom prst="bentConnector5">
            <a:avLst>
              <a:gd name="adj1" fmla="val -18487"/>
              <a:gd name="adj2" fmla="val 56015"/>
              <a:gd name="adj3" fmla="val 1184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23B69FE-E1C7-4768-F6E4-1D9A59BC3F24}"/>
              </a:ext>
            </a:extLst>
          </p:cNvPr>
          <p:cNvCxnSpPr>
            <a:cxnSpLocks/>
            <a:stCxn id="170" idx="3"/>
            <a:endCxn id="169" idx="1"/>
          </p:cNvCxnSpPr>
          <p:nvPr/>
        </p:nvCxnSpPr>
        <p:spPr>
          <a:xfrm flipV="1">
            <a:off x="7841610" y="6105550"/>
            <a:ext cx="135172" cy="1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A214B395-D157-4BEC-E301-3F06C07961A3}"/>
                  </a:ext>
                </a:extLst>
              </p:cNvPr>
              <p:cNvSpPr txBox="1"/>
              <p:nvPr/>
            </p:nvSpPr>
            <p:spPr>
              <a:xfrm>
                <a:off x="4543859" y="4465365"/>
                <a:ext cx="132286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sSub>
                            <m:sSubPr>
                              <m:ctrlPr>
                                <a:rPr lang="en-JP"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𝑟</m:t>
                              </m:r>
                              <m:r>
                                <a:rPr lang="en-US" sz="1200" b="0" i="1" smtClean="0">
                                  <a:latin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i="1">
                                  <a:latin typeface="Cambria Math" panose="02040503050406030204" pitchFamily="18" charset="0"/>
                                  <a:ea typeface="Cambria Math" panose="02040503050406030204" pitchFamily="18" charset="0"/>
                                </a:rPr>
                                <m:t>𝑒</m:t>
                              </m:r>
                              <m:r>
                                <a:rPr lang="en-US" sz="1200" i="1">
                                  <a:latin typeface="Cambria Math" panose="02040503050406030204" pitchFamily="18" charset="0"/>
                                  <a:ea typeface="Cambria Math" panose="02040503050406030204" pitchFamily="18" charset="0"/>
                                </a:rPr>
                                <m:t>2</m:t>
                              </m:r>
                            </m:sub>
                          </m:sSub>
                        </m:e>
                      </m:d>
                    </m:oMath>
                  </m:oMathPara>
                </a14:m>
                <a:endParaRPr lang="en-JP" sz="1200" dirty="0"/>
              </a:p>
            </p:txBody>
          </p:sp>
        </mc:Choice>
        <mc:Fallback xmlns="">
          <p:sp>
            <p:nvSpPr>
              <p:cNvPr id="179" name="TextBox 178">
                <a:extLst>
                  <a:ext uri="{FF2B5EF4-FFF2-40B4-BE49-F238E27FC236}">
                    <a16:creationId xmlns:a16="http://schemas.microsoft.com/office/drawing/2014/main" id="{A214B395-D157-4BEC-E301-3F06C07961A3}"/>
                  </a:ext>
                </a:extLst>
              </p:cNvPr>
              <p:cNvSpPr txBox="1">
                <a:spLocks noRot="1" noChangeAspect="1" noMove="1" noResize="1" noEditPoints="1" noAdjustHandles="1" noChangeArrowheads="1" noChangeShapeType="1" noTextEdit="1"/>
              </p:cNvSpPr>
              <p:nvPr/>
            </p:nvSpPr>
            <p:spPr>
              <a:xfrm>
                <a:off x="4543859" y="4465365"/>
                <a:ext cx="1322863" cy="276999"/>
              </a:xfrm>
              <a:prstGeom prst="rect">
                <a:avLst/>
              </a:prstGeom>
              <a:blipFill>
                <a:blip r:embed="rId8"/>
                <a:stretch>
                  <a:fillRect b="-8696"/>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D3949243-0452-819A-798B-6C3798DFE49C}"/>
                  </a:ext>
                </a:extLst>
              </p:cNvPr>
              <p:cNvSpPr txBox="1"/>
              <p:nvPr/>
            </p:nvSpPr>
            <p:spPr>
              <a:xfrm>
                <a:off x="4560387" y="5615225"/>
                <a:ext cx="132286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sSub>
                            <m:sSubPr>
                              <m:ctrlPr>
                                <a:rPr lang="en-JP"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𝑟</m:t>
                              </m:r>
                              <m:r>
                                <a:rPr lang="en-US" sz="1200" b="0" i="1" smtClean="0">
                                  <a:latin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i="1">
                                  <a:latin typeface="Cambria Math" panose="02040503050406030204" pitchFamily="18" charset="0"/>
                                  <a:ea typeface="Cambria Math" panose="02040503050406030204" pitchFamily="18" charset="0"/>
                                </a:rPr>
                                <m:t>𝑒</m:t>
                              </m:r>
                              <m:r>
                                <a:rPr lang="en-US" sz="1200" i="1">
                                  <a:latin typeface="Cambria Math" panose="02040503050406030204" pitchFamily="18" charset="0"/>
                                  <a:ea typeface="Cambria Math" panose="02040503050406030204" pitchFamily="18" charset="0"/>
                                </a:rPr>
                                <m:t>2</m:t>
                              </m:r>
                            </m:sub>
                          </m:sSub>
                        </m:e>
                      </m:d>
                    </m:oMath>
                  </m:oMathPara>
                </a14:m>
                <a:endParaRPr lang="en-JP" sz="1200" dirty="0"/>
              </a:p>
            </p:txBody>
          </p:sp>
        </mc:Choice>
        <mc:Fallback xmlns="">
          <p:sp>
            <p:nvSpPr>
              <p:cNvPr id="180" name="TextBox 179">
                <a:extLst>
                  <a:ext uri="{FF2B5EF4-FFF2-40B4-BE49-F238E27FC236}">
                    <a16:creationId xmlns:a16="http://schemas.microsoft.com/office/drawing/2014/main" id="{D3949243-0452-819A-798B-6C3798DFE49C}"/>
                  </a:ext>
                </a:extLst>
              </p:cNvPr>
              <p:cNvSpPr txBox="1">
                <a:spLocks noRot="1" noChangeAspect="1" noMove="1" noResize="1" noEditPoints="1" noAdjustHandles="1" noChangeArrowheads="1" noChangeShapeType="1" noTextEdit="1"/>
              </p:cNvSpPr>
              <p:nvPr/>
            </p:nvSpPr>
            <p:spPr>
              <a:xfrm>
                <a:off x="4560387" y="5615225"/>
                <a:ext cx="1322863" cy="276999"/>
              </a:xfrm>
              <a:prstGeom prst="rect">
                <a:avLst/>
              </a:prstGeom>
              <a:blipFill>
                <a:blip r:embed="rId9"/>
                <a:stretch>
                  <a:fillRect b="-8696"/>
                </a:stretch>
              </a:blipFill>
            </p:spPr>
            <p:txBody>
              <a:bodyPr/>
              <a:lstStyle/>
              <a:p>
                <a:r>
                  <a:rPr lang="en-JP">
                    <a:noFill/>
                  </a:rPr>
                  <a:t> </a:t>
                </a:r>
              </a:p>
            </p:txBody>
          </p:sp>
        </mc:Fallback>
      </mc:AlternateContent>
    </p:spTree>
    <p:extLst>
      <p:ext uri="{BB962C8B-B14F-4D97-AF65-F5344CB8AC3E}">
        <p14:creationId xmlns:p14="http://schemas.microsoft.com/office/powerpoint/2010/main" val="3251382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66</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分析する監視モデルに順序づけ</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i="0">
                <a:solidFill>
                  <a:schemeClr val="tx2">
                    <a:lumMod val="25000"/>
                  </a:schemeClr>
                </a:solidFill>
                <a:effectLst/>
                <a:latin typeface="Lato" panose="020F0502020204030203" pitchFamily="34" charset="0"/>
                <a:cs typeface="Lato" panose="020F0502020204030203" pitchFamily="34" charset="0"/>
              </a:rPr>
              <a:t>従来の制御器合成では</a:t>
            </a:r>
            <a:r>
              <a:rPr lang="ja-JP" altLang="en-JP" sz="2800" i="0">
                <a:solidFill>
                  <a:schemeClr val="tx2">
                    <a:lumMod val="25000"/>
                  </a:schemeClr>
                </a:solidFill>
                <a:effectLst/>
                <a:latin typeface="Lato" panose="020F0502020204030203" pitchFamily="34" charset="0"/>
                <a:cs typeface="Lato" panose="020F0502020204030203" pitchFamily="34" charset="0"/>
              </a:rPr>
              <a:t>監視モデルは</a:t>
            </a:r>
            <a:r>
              <a:rPr lang="ja-JP" altLang="en-US" sz="2800" i="0">
                <a:solidFill>
                  <a:schemeClr val="tx2">
                    <a:lumMod val="25000"/>
                  </a:schemeClr>
                </a:solidFill>
                <a:effectLst/>
                <a:latin typeface="Lato" panose="020F0502020204030203" pitchFamily="34" charset="0"/>
                <a:cs typeface="Lato" panose="020F0502020204030203" pitchFamily="34" charset="0"/>
              </a:rPr>
              <a:t>一度に分析していたが，段階的に分析する</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安全性の段階的分析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Rounded Rectangle 7">
            <a:extLst>
              <a:ext uri="{FF2B5EF4-FFF2-40B4-BE49-F238E27FC236}">
                <a16:creationId xmlns:a16="http://schemas.microsoft.com/office/drawing/2014/main" id="{332DEBDE-6815-63BD-07C6-EDB6DFAB96FE}"/>
              </a:ext>
            </a:extLst>
          </p:cNvPr>
          <p:cNvSpPr/>
          <p:nvPr/>
        </p:nvSpPr>
        <p:spPr>
          <a:xfrm>
            <a:off x="1783460" y="4438435"/>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9" name="Rounded Rectangle 8">
            <a:extLst>
              <a:ext uri="{FF2B5EF4-FFF2-40B4-BE49-F238E27FC236}">
                <a16:creationId xmlns:a16="http://schemas.microsoft.com/office/drawing/2014/main" id="{D4BCF0F9-8130-1ED2-7427-E16F36F23EF9}"/>
              </a:ext>
            </a:extLst>
          </p:cNvPr>
          <p:cNvSpPr/>
          <p:nvPr/>
        </p:nvSpPr>
        <p:spPr>
          <a:xfrm>
            <a:off x="1783460" y="5291835"/>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監視モデル1</a:t>
            </a:r>
            <a:endParaRPr lang="en-JP" sz="1200" dirty="0">
              <a:solidFill>
                <a:schemeClr val="bg1"/>
              </a:solidFill>
            </a:endParaRPr>
          </a:p>
        </p:txBody>
      </p:sp>
      <p:cxnSp>
        <p:nvCxnSpPr>
          <p:cNvPr id="10" name="Elbow Connector 9">
            <a:extLst>
              <a:ext uri="{FF2B5EF4-FFF2-40B4-BE49-F238E27FC236}">
                <a16:creationId xmlns:a16="http://schemas.microsoft.com/office/drawing/2014/main" id="{921F2C1C-2ED5-F779-6DEB-3340A6576F73}"/>
              </a:ext>
            </a:extLst>
          </p:cNvPr>
          <p:cNvCxnSpPr>
            <a:cxnSpLocks/>
            <a:stCxn id="8" idx="3"/>
            <a:endCxn id="23" idx="1"/>
          </p:cNvCxnSpPr>
          <p:nvPr/>
        </p:nvCxnSpPr>
        <p:spPr>
          <a:xfrm>
            <a:off x="2831829" y="4610940"/>
            <a:ext cx="1147415" cy="8496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510FCAC2-506F-B07C-9D45-D4C2409B8611}"/>
              </a:ext>
            </a:extLst>
          </p:cNvPr>
          <p:cNvCxnSpPr>
            <a:cxnSpLocks/>
            <a:stCxn id="9" idx="3"/>
            <a:endCxn id="23" idx="1"/>
          </p:cNvCxnSpPr>
          <p:nvPr/>
        </p:nvCxnSpPr>
        <p:spPr>
          <a:xfrm flipV="1">
            <a:off x="2831828" y="5460606"/>
            <a:ext cx="1147416" cy="373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B634213-1DAE-8013-CE29-2B81C512E383}"/>
              </a:ext>
            </a:extLst>
          </p:cNvPr>
          <p:cNvSpPr/>
          <p:nvPr/>
        </p:nvSpPr>
        <p:spPr>
          <a:xfrm>
            <a:off x="1783460" y="4838311"/>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環境モデル2</a:t>
            </a:r>
            <a:endParaRPr lang="en-JP" sz="1200" dirty="0">
              <a:solidFill>
                <a:schemeClr val="tx1"/>
              </a:solidFill>
            </a:endParaRPr>
          </a:p>
        </p:txBody>
      </p:sp>
      <p:sp>
        <p:nvSpPr>
          <p:cNvPr id="17" name="Rounded Rectangle 16">
            <a:extLst>
              <a:ext uri="{FF2B5EF4-FFF2-40B4-BE49-F238E27FC236}">
                <a16:creationId xmlns:a16="http://schemas.microsoft.com/office/drawing/2014/main" id="{8E9AE596-601F-1BC7-C623-45CA55DDD30A}"/>
              </a:ext>
            </a:extLst>
          </p:cNvPr>
          <p:cNvSpPr/>
          <p:nvPr/>
        </p:nvSpPr>
        <p:spPr>
          <a:xfrm>
            <a:off x="1783460" y="5695936"/>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監視モデル2</a:t>
            </a:r>
            <a:endParaRPr lang="en-JP" sz="1050" dirty="0">
              <a:solidFill>
                <a:schemeClr val="bg1"/>
              </a:solidFill>
            </a:endParaRPr>
          </a:p>
        </p:txBody>
      </p:sp>
      <p:cxnSp>
        <p:nvCxnSpPr>
          <p:cNvPr id="18" name="Elbow Connector 17">
            <a:extLst>
              <a:ext uri="{FF2B5EF4-FFF2-40B4-BE49-F238E27FC236}">
                <a16:creationId xmlns:a16="http://schemas.microsoft.com/office/drawing/2014/main" id="{F01F2750-394D-FCC0-6E2F-9FB25EB44878}"/>
              </a:ext>
            </a:extLst>
          </p:cNvPr>
          <p:cNvCxnSpPr>
            <a:cxnSpLocks/>
            <a:stCxn id="16" idx="3"/>
            <a:endCxn id="23" idx="1"/>
          </p:cNvCxnSpPr>
          <p:nvPr/>
        </p:nvCxnSpPr>
        <p:spPr>
          <a:xfrm>
            <a:off x="2831829" y="5010816"/>
            <a:ext cx="1147415" cy="44979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1B272D-1C6E-60E9-9B19-B983FE3C4544}"/>
              </a:ext>
            </a:extLst>
          </p:cNvPr>
          <p:cNvCxnSpPr>
            <a:cxnSpLocks/>
            <a:stCxn id="17" idx="3"/>
            <a:endCxn id="23" idx="1"/>
          </p:cNvCxnSpPr>
          <p:nvPr/>
        </p:nvCxnSpPr>
        <p:spPr>
          <a:xfrm flipV="1">
            <a:off x="2831828" y="5460606"/>
            <a:ext cx="1147416" cy="4078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F1081208-FDB6-12B0-96B1-4F946FA0E48B}"/>
              </a:ext>
            </a:extLst>
          </p:cNvPr>
          <p:cNvSpPr/>
          <p:nvPr/>
        </p:nvSpPr>
        <p:spPr>
          <a:xfrm>
            <a:off x="1779175" y="6095812"/>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監視モデル3</a:t>
            </a:r>
            <a:endParaRPr lang="en-JP" sz="1050" dirty="0">
              <a:solidFill>
                <a:schemeClr val="bg1"/>
              </a:solidFill>
            </a:endParaRPr>
          </a:p>
        </p:txBody>
      </p:sp>
      <p:sp>
        <p:nvSpPr>
          <p:cNvPr id="23" name="Chevron 22">
            <a:extLst>
              <a:ext uri="{FF2B5EF4-FFF2-40B4-BE49-F238E27FC236}">
                <a16:creationId xmlns:a16="http://schemas.microsoft.com/office/drawing/2014/main" id="{8F2D3C5A-9658-3492-A606-39E3B83D1887}"/>
              </a:ext>
            </a:extLst>
          </p:cNvPr>
          <p:cNvSpPr/>
          <p:nvPr/>
        </p:nvSpPr>
        <p:spPr>
          <a:xfrm>
            <a:off x="3840979" y="5118636"/>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6" name="Elbow Connector 25">
            <a:extLst>
              <a:ext uri="{FF2B5EF4-FFF2-40B4-BE49-F238E27FC236}">
                <a16:creationId xmlns:a16="http://schemas.microsoft.com/office/drawing/2014/main" id="{52135039-78FE-7412-4B80-FF820C465DB5}"/>
              </a:ext>
            </a:extLst>
          </p:cNvPr>
          <p:cNvCxnSpPr>
            <a:cxnSpLocks/>
            <a:stCxn id="22" idx="3"/>
            <a:endCxn id="23" idx="1"/>
          </p:cNvCxnSpPr>
          <p:nvPr/>
        </p:nvCxnSpPr>
        <p:spPr>
          <a:xfrm flipV="1">
            <a:off x="2827543" y="5460606"/>
            <a:ext cx="1151701" cy="8077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037458-096F-1692-9ACF-7E728408C579}"/>
              </a:ext>
            </a:extLst>
          </p:cNvPr>
          <p:cNvSpPr/>
          <p:nvPr/>
        </p:nvSpPr>
        <p:spPr>
          <a:xfrm>
            <a:off x="5380465" y="5244037"/>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FE3A58DE-7DD7-2EF4-F4C7-ACA76E5AB1F9}"/>
              </a:ext>
            </a:extLst>
          </p:cNvPr>
          <p:cNvCxnSpPr>
            <a:cxnSpLocks/>
            <a:stCxn id="23" idx="3"/>
            <a:endCxn id="27" idx="1"/>
          </p:cNvCxnSpPr>
          <p:nvPr/>
        </p:nvCxnSpPr>
        <p:spPr>
          <a:xfrm>
            <a:off x="4832248" y="5460606"/>
            <a:ext cx="5482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157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67</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9489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latin typeface="Lato" panose="020F0502020204030203" pitchFamily="34" charset="0"/>
                <a:cs typeface="Lato" panose="020F0502020204030203" pitchFamily="34" charset="0"/>
              </a:rPr>
              <a:t>分析する監視モデルに順序づけ</a:t>
            </a:r>
            <a:endParaRPr lang="en-US" altLang="ja-JP" sz="28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800" i="0">
                <a:solidFill>
                  <a:schemeClr val="tx2">
                    <a:lumMod val="25000"/>
                  </a:schemeClr>
                </a:solidFill>
                <a:effectLst/>
                <a:latin typeface="Lato" panose="020F0502020204030203" pitchFamily="34" charset="0"/>
                <a:cs typeface="Lato" panose="020F0502020204030203" pitchFamily="34" charset="0"/>
              </a:rPr>
              <a:t>従来の制御器合成では</a:t>
            </a:r>
            <a:r>
              <a:rPr lang="ja-JP" altLang="en-JP" sz="2800" i="0">
                <a:solidFill>
                  <a:schemeClr val="tx2">
                    <a:lumMod val="25000"/>
                  </a:schemeClr>
                </a:solidFill>
                <a:effectLst/>
                <a:latin typeface="Lato" panose="020F0502020204030203" pitchFamily="34" charset="0"/>
                <a:cs typeface="Lato" panose="020F0502020204030203" pitchFamily="34" charset="0"/>
              </a:rPr>
              <a:t>監視モデルは</a:t>
            </a:r>
            <a:r>
              <a:rPr lang="ja-JP" altLang="en-US" sz="2800" i="0">
                <a:solidFill>
                  <a:schemeClr val="tx2">
                    <a:lumMod val="25000"/>
                  </a:schemeClr>
                </a:solidFill>
                <a:effectLst/>
                <a:latin typeface="Lato" panose="020F0502020204030203" pitchFamily="34" charset="0"/>
                <a:cs typeface="Lato" panose="020F0502020204030203" pitchFamily="34" charset="0"/>
              </a:rPr>
              <a:t>一度に分析していたが，段階的に分析する</a:t>
            </a:r>
            <a:endParaRPr lang="en-US" altLang="ja-JP" sz="2400" i="0" dirty="0">
              <a:solidFill>
                <a:schemeClr val="tx1"/>
              </a:solidFill>
              <a:effectLst/>
              <a:latin typeface="Lato" panose="020F0502020204030203" pitchFamily="34" charset="0"/>
              <a:cs typeface="Lato" panose="020F0502020204030203" pitchFamily="34" charset="0"/>
            </a:endParaRPr>
          </a:p>
        </p:txBody>
      </p:sp>
      <p:sp>
        <p:nvSpPr>
          <p:cNvPr id="36" name="Title 1">
            <a:extLst>
              <a:ext uri="{FF2B5EF4-FFF2-40B4-BE49-F238E27FC236}">
                <a16:creationId xmlns:a16="http://schemas.microsoft.com/office/drawing/2014/main" id="{9E71FBC3-D1E3-044A-453B-9ECF73562A6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安全性の段階的分析</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89031C6F-6746-A8D6-D161-0C2F0EC76514}"/>
              </a:ext>
            </a:extLst>
          </p:cNvPr>
          <p:cNvSpPr/>
          <p:nvPr/>
        </p:nvSpPr>
        <p:spPr>
          <a:xfrm>
            <a:off x="3840081" y="3728024"/>
            <a:ext cx="3825477" cy="2852417"/>
          </a:xfrm>
          <a:prstGeom prst="roundRect">
            <a:avLst>
              <a:gd name="adj" fmla="val 8507"/>
            </a:avLst>
          </a:prstGeom>
          <a:solidFill>
            <a:srgbClr val="FF9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8E333161-67DC-CB9D-CCDF-8B6EA066274F}"/>
              </a:ext>
            </a:extLst>
          </p:cNvPr>
          <p:cNvSpPr/>
          <p:nvPr/>
        </p:nvSpPr>
        <p:spPr>
          <a:xfrm>
            <a:off x="1640262" y="4311345"/>
            <a:ext cx="3471665" cy="112011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Chevron 6">
            <a:extLst>
              <a:ext uri="{FF2B5EF4-FFF2-40B4-BE49-F238E27FC236}">
                <a16:creationId xmlns:a16="http://schemas.microsoft.com/office/drawing/2014/main" id="{496469FB-C22A-4DDD-8286-E2888E3DACAB}"/>
              </a:ext>
            </a:extLst>
          </p:cNvPr>
          <p:cNvSpPr/>
          <p:nvPr/>
        </p:nvSpPr>
        <p:spPr>
          <a:xfrm>
            <a:off x="2963912" y="4559821"/>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8" name="Rounded Rectangle 7">
            <a:extLst>
              <a:ext uri="{FF2B5EF4-FFF2-40B4-BE49-F238E27FC236}">
                <a16:creationId xmlns:a16="http://schemas.microsoft.com/office/drawing/2014/main" id="{332DEBDE-6815-63BD-07C6-EDB6DFAB96FE}"/>
              </a:ext>
            </a:extLst>
          </p:cNvPr>
          <p:cNvSpPr/>
          <p:nvPr/>
        </p:nvSpPr>
        <p:spPr>
          <a:xfrm>
            <a:off x="1783460" y="4918268"/>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環境モデル1</a:t>
            </a:r>
            <a:endParaRPr lang="en-JP" sz="1200" dirty="0">
              <a:solidFill>
                <a:schemeClr val="tx1"/>
              </a:solidFill>
            </a:endParaRPr>
          </a:p>
        </p:txBody>
      </p:sp>
      <p:sp>
        <p:nvSpPr>
          <p:cNvPr id="9" name="Rounded Rectangle 8">
            <a:extLst>
              <a:ext uri="{FF2B5EF4-FFF2-40B4-BE49-F238E27FC236}">
                <a16:creationId xmlns:a16="http://schemas.microsoft.com/office/drawing/2014/main" id="{D4BCF0F9-8130-1ED2-7427-E16F36F23EF9}"/>
              </a:ext>
            </a:extLst>
          </p:cNvPr>
          <p:cNvSpPr/>
          <p:nvPr/>
        </p:nvSpPr>
        <p:spPr>
          <a:xfrm>
            <a:off x="1783460" y="451416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監視モデル1</a:t>
            </a:r>
            <a:endParaRPr lang="en-JP" sz="1200" dirty="0">
              <a:solidFill>
                <a:schemeClr val="bg1"/>
              </a:solidFill>
            </a:endParaRPr>
          </a:p>
        </p:txBody>
      </p:sp>
      <p:cxnSp>
        <p:nvCxnSpPr>
          <p:cNvPr id="10" name="Elbow Connector 9">
            <a:extLst>
              <a:ext uri="{FF2B5EF4-FFF2-40B4-BE49-F238E27FC236}">
                <a16:creationId xmlns:a16="http://schemas.microsoft.com/office/drawing/2014/main" id="{921F2C1C-2ED5-F779-6DEB-3340A6576F73}"/>
              </a:ext>
            </a:extLst>
          </p:cNvPr>
          <p:cNvCxnSpPr>
            <a:cxnSpLocks/>
            <a:stCxn id="8" idx="3"/>
            <a:endCxn id="7" idx="1"/>
          </p:cNvCxnSpPr>
          <p:nvPr/>
        </p:nvCxnSpPr>
        <p:spPr>
          <a:xfrm flipV="1">
            <a:off x="2831829" y="4901791"/>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A334E9-8FE8-17C3-1AF9-5868730DF623}"/>
              </a:ext>
            </a:extLst>
          </p:cNvPr>
          <p:cNvCxnSpPr>
            <a:cxnSpLocks/>
            <a:stCxn id="7" idx="3"/>
          </p:cNvCxnSpPr>
          <p:nvPr/>
        </p:nvCxnSpPr>
        <p:spPr>
          <a:xfrm>
            <a:off x="3955181" y="4901791"/>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510FCAC2-506F-B07C-9D45-D4C2409B8611}"/>
              </a:ext>
            </a:extLst>
          </p:cNvPr>
          <p:cNvCxnSpPr>
            <a:cxnSpLocks/>
            <a:stCxn id="9" idx="3"/>
            <a:endCxn id="7" idx="1"/>
          </p:cNvCxnSpPr>
          <p:nvPr/>
        </p:nvCxnSpPr>
        <p:spPr>
          <a:xfrm>
            <a:off x="2831828" y="4686672"/>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9EDB0F6-C212-9500-5259-A050F3261B77}"/>
              </a:ext>
            </a:extLst>
          </p:cNvPr>
          <p:cNvSpPr/>
          <p:nvPr/>
        </p:nvSpPr>
        <p:spPr>
          <a:xfrm>
            <a:off x="4063491" y="4679259"/>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14" name="Rounded Rectangle 13">
            <a:extLst>
              <a:ext uri="{FF2B5EF4-FFF2-40B4-BE49-F238E27FC236}">
                <a16:creationId xmlns:a16="http://schemas.microsoft.com/office/drawing/2014/main" id="{F3FD0F9B-7828-8B5D-D8BD-EB67661A6E25}"/>
              </a:ext>
            </a:extLst>
          </p:cNvPr>
          <p:cNvSpPr/>
          <p:nvPr/>
        </p:nvSpPr>
        <p:spPr>
          <a:xfrm>
            <a:off x="1640262" y="5460331"/>
            <a:ext cx="3471665" cy="112011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Chevron 14">
            <a:extLst>
              <a:ext uri="{FF2B5EF4-FFF2-40B4-BE49-F238E27FC236}">
                <a16:creationId xmlns:a16="http://schemas.microsoft.com/office/drawing/2014/main" id="{E0FE960C-6008-E291-F309-F4603A960A4D}"/>
              </a:ext>
            </a:extLst>
          </p:cNvPr>
          <p:cNvSpPr/>
          <p:nvPr/>
        </p:nvSpPr>
        <p:spPr>
          <a:xfrm>
            <a:off x="2963912" y="570880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sp>
        <p:nvSpPr>
          <p:cNvPr id="16" name="Rounded Rectangle 15">
            <a:extLst>
              <a:ext uri="{FF2B5EF4-FFF2-40B4-BE49-F238E27FC236}">
                <a16:creationId xmlns:a16="http://schemas.microsoft.com/office/drawing/2014/main" id="{1B634213-1DAE-8013-CE29-2B81C512E383}"/>
              </a:ext>
            </a:extLst>
          </p:cNvPr>
          <p:cNvSpPr/>
          <p:nvPr/>
        </p:nvSpPr>
        <p:spPr>
          <a:xfrm>
            <a:off x="1783460" y="6067254"/>
            <a:ext cx="1048369"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環境モデル2</a:t>
            </a:r>
            <a:endParaRPr lang="en-JP" sz="1200" dirty="0">
              <a:solidFill>
                <a:schemeClr val="tx1"/>
              </a:solidFill>
            </a:endParaRPr>
          </a:p>
        </p:txBody>
      </p:sp>
      <p:sp>
        <p:nvSpPr>
          <p:cNvPr id="17" name="Rounded Rectangle 16">
            <a:extLst>
              <a:ext uri="{FF2B5EF4-FFF2-40B4-BE49-F238E27FC236}">
                <a16:creationId xmlns:a16="http://schemas.microsoft.com/office/drawing/2014/main" id="{8E9AE596-601F-1BC7-C623-45CA55DDD30A}"/>
              </a:ext>
            </a:extLst>
          </p:cNvPr>
          <p:cNvSpPr/>
          <p:nvPr/>
        </p:nvSpPr>
        <p:spPr>
          <a:xfrm>
            <a:off x="1783460" y="5663153"/>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監視モデル2</a:t>
            </a:r>
            <a:endParaRPr lang="en-JP" sz="1050" dirty="0">
              <a:solidFill>
                <a:schemeClr val="bg1"/>
              </a:solidFill>
            </a:endParaRPr>
          </a:p>
        </p:txBody>
      </p:sp>
      <p:cxnSp>
        <p:nvCxnSpPr>
          <p:cNvPr id="18" name="Elbow Connector 17">
            <a:extLst>
              <a:ext uri="{FF2B5EF4-FFF2-40B4-BE49-F238E27FC236}">
                <a16:creationId xmlns:a16="http://schemas.microsoft.com/office/drawing/2014/main" id="{F01F2750-394D-FCC0-6E2F-9FB25EB44878}"/>
              </a:ext>
            </a:extLst>
          </p:cNvPr>
          <p:cNvCxnSpPr>
            <a:cxnSpLocks/>
            <a:stCxn id="16" idx="3"/>
            <a:endCxn id="15" idx="1"/>
          </p:cNvCxnSpPr>
          <p:nvPr/>
        </p:nvCxnSpPr>
        <p:spPr>
          <a:xfrm flipV="1">
            <a:off x="2831829" y="6050777"/>
            <a:ext cx="270348" cy="1889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B4C66E-3030-6535-FC73-061788989E59}"/>
              </a:ext>
            </a:extLst>
          </p:cNvPr>
          <p:cNvCxnSpPr>
            <a:cxnSpLocks/>
            <a:stCxn id="15" idx="3"/>
          </p:cNvCxnSpPr>
          <p:nvPr/>
        </p:nvCxnSpPr>
        <p:spPr>
          <a:xfrm>
            <a:off x="3955181" y="6050777"/>
            <a:ext cx="123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1B272D-1C6E-60E9-9B19-B983FE3C4544}"/>
              </a:ext>
            </a:extLst>
          </p:cNvPr>
          <p:cNvCxnSpPr>
            <a:cxnSpLocks/>
            <a:stCxn id="17" idx="3"/>
            <a:endCxn id="15" idx="1"/>
          </p:cNvCxnSpPr>
          <p:nvPr/>
        </p:nvCxnSpPr>
        <p:spPr>
          <a:xfrm>
            <a:off x="2831828" y="5835658"/>
            <a:ext cx="270349" cy="2151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E8BCD5EC-AE8C-2F26-14C8-1DEB2CDEE31C}"/>
              </a:ext>
            </a:extLst>
          </p:cNvPr>
          <p:cNvSpPr/>
          <p:nvPr/>
        </p:nvSpPr>
        <p:spPr>
          <a:xfrm>
            <a:off x="4063491" y="5828245"/>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部分制御器</a:t>
            </a:r>
          </a:p>
        </p:txBody>
      </p:sp>
      <p:sp>
        <p:nvSpPr>
          <p:cNvPr id="22" name="Rounded Rectangle 21">
            <a:extLst>
              <a:ext uri="{FF2B5EF4-FFF2-40B4-BE49-F238E27FC236}">
                <a16:creationId xmlns:a16="http://schemas.microsoft.com/office/drawing/2014/main" id="{F1081208-FDB6-12B0-96B1-4F946FA0E48B}"/>
              </a:ext>
            </a:extLst>
          </p:cNvPr>
          <p:cNvSpPr/>
          <p:nvPr/>
        </p:nvSpPr>
        <p:spPr>
          <a:xfrm>
            <a:off x="3970530" y="3897237"/>
            <a:ext cx="1048368" cy="345009"/>
          </a:xfrm>
          <a:prstGeom prst="roundRect">
            <a:avLst/>
          </a:prstGeom>
          <a:solidFill>
            <a:srgbClr val="F2015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監視モデル3</a:t>
            </a:r>
            <a:endParaRPr lang="en-JP" sz="1050" dirty="0">
              <a:solidFill>
                <a:schemeClr val="bg1"/>
              </a:solidFill>
            </a:endParaRPr>
          </a:p>
        </p:txBody>
      </p:sp>
      <p:sp>
        <p:nvSpPr>
          <p:cNvPr id="23" name="Chevron 22">
            <a:extLst>
              <a:ext uri="{FF2B5EF4-FFF2-40B4-BE49-F238E27FC236}">
                <a16:creationId xmlns:a16="http://schemas.microsoft.com/office/drawing/2014/main" id="{8F2D3C5A-9658-3492-A606-39E3B83D1887}"/>
              </a:ext>
            </a:extLst>
          </p:cNvPr>
          <p:cNvSpPr/>
          <p:nvPr/>
        </p:nvSpPr>
        <p:spPr>
          <a:xfrm>
            <a:off x="5401066" y="4553857"/>
            <a:ext cx="991269" cy="683940"/>
          </a:xfrm>
          <a:prstGeom prst="chevron">
            <a:avLst>
              <a:gd name="adj" fmla="val 20216"/>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600" b="1" dirty="0">
                <a:solidFill>
                  <a:schemeClr val="bg1"/>
                </a:solidFill>
              </a:rPr>
              <a:t>DCS</a:t>
            </a:r>
          </a:p>
        </p:txBody>
      </p:sp>
      <p:cxnSp>
        <p:nvCxnSpPr>
          <p:cNvPr id="24" name="Elbow Connector 23">
            <a:extLst>
              <a:ext uri="{FF2B5EF4-FFF2-40B4-BE49-F238E27FC236}">
                <a16:creationId xmlns:a16="http://schemas.microsoft.com/office/drawing/2014/main" id="{27E9D5BA-BD44-BF1E-170B-78EA2AF7426E}"/>
              </a:ext>
            </a:extLst>
          </p:cNvPr>
          <p:cNvCxnSpPr>
            <a:cxnSpLocks/>
            <a:stCxn id="13" idx="3"/>
            <a:endCxn id="23" idx="1"/>
          </p:cNvCxnSpPr>
          <p:nvPr/>
        </p:nvCxnSpPr>
        <p:spPr>
          <a:xfrm flipV="1">
            <a:off x="5018898" y="4895827"/>
            <a:ext cx="52043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676544-4046-6C4D-DC37-0D5C9DE8F704}"/>
              </a:ext>
            </a:extLst>
          </p:cNvPr>
          <p:cNvCxnSpPr>
            <a:cxnSpLocks/>
            <a:stCxn id="21" idx="3"/>
            <a:endCxn id="23" idx="1"/>
          </p:cNvCxnSpPr>
          <p:nvPr/>
        </p:nvCxnSpPr>
        <p:spPr>
          <a:xfrm flipV="1">
            <a:off x="5018898" y="4895827"/>
            <a:ext cx="520433" cy="114898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135039-78FE-7412-4B80-FF820C465DB5}"/>
              </a:ext>
            </a:extLst>
          </p:cNvPr>
          <p:cNvCxnSpPr>
            <a:cxnSpLocks/>
            <a:stCxn id="22" idx="3"/>
            <a:endCxn id="23" idx="1"/>
          </p:cNvCxnSpPr>
          <p:nvPr/>
        </p:nvCxnSpPr>
        <p:spPr>
          <a:xfrm>
            <a:off x="5018898" y="4069742"/>
            <a:ext cx="520433" cy="8260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B037458-096F-1692-9ACF-7E728408C579}"/>
              </a:ext>
            </a:extLst>
          </p:cNvPr>
          <p:cNvSpPr/>
          <p:nvPr/>
        </p:nvSpPr>
        <p:spPr>
          <a:xfrm>
            <a:off x="6596089" y="4679258"/>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28" name="Straight Arrow Connector 27">
            <a:extLst>
              <a:ext uri="{FF2B5EF4-FFF2-40B4-BE49-F238E27FC236}">
                <a16:creationId xmlns:a16="http://schemas.microsoft.com/office/drawing/2014/main" id="{FE3A58DE-7DD7-2EF4-F4C7-ACA76E5AB1F9}"/>
              </a:ext>
            </a:extLst>
          </p:cNvPr>
          <p:cNvCxnSpPr>
            <a:cxnSpLocks/>
            <a:stCxn id="23" idx="3"/>
            <a:endCxn id="27" idx="1"/>
          </p:cNvCxnSpPr>
          <p:nvPr/>
        </p:nvCxnSpPr>
        <p:spPr>
          <a:xfrm>
            <a:off x="6392335" y="4895827"/>
            <a:ext cx="20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C6AD70-3E70-6E8A-668E-DE901A5FCA56}"/>
              </a:ext>
            </a:extLst>
          </p:cNvPr>
          <p:cNvSpPr txBox="1"/>
          <p:nvPr/>
        </p:nvSpPr>
        <p:spPr>
          <a:xfrm>
            <a:off x="6432471" y="3807895"/>
            <a:ext cx="1156086" cy="276999"/>
          </a:xfrm>
          <a:prstGeom prst="rect">
            <a:avLst/>
          </a:prstGeom>
          <a:noFill/>
        </p:spPr>
        <p:txBody>
          <a:bodyPr wrap="none" rtlCol="0">
            <a:spAutoFit/>
          </a:bodyPr>
          <a:lstStyle/>
          <a:p>
            <a:r>
              <a:rPr lang="en-US" sz="1200" dirty="0"/>
              <a:t>e</a:t>
            </a:r>
            <a:r>
              <a:rPr lang="en-JP" sz="1200" dirty="0"/>
              <a:t>1とe2でDCS</a:t>
            </a:r>
          </a:p>
        </p:txBody>
      </p:sp>
      <p:sp>
        <p:nvSpPr>
          <p:cNvPr id="30" name="TextBox 29">
            <a:extLst>
              <a:ext uri="{FF2B5EF4-FFF2-40B4-BE49-F238E27FC236}">
                <a16:creationId xmlns:a16="http://schemas.microsoft.com/office/drawing/2014/main" id="{8DA21A7D-615F-369B-62D3-12F4B2261F46}"/>
              </a:ext>
            </a:extLst>
          </p:cNvPr>
          <p:cNvSpPr txBox="1"/>
          <p:nvPr/>
        </p:nvSpPr>
        <p:spPr>
          <a:xfrm>
            <a:off x="3962140" y="4344285"/>
            <a:ext cx="1140056" cy="276999"/>
          </a:xfrm>
          <a:prstGeom prst="rect">
            <a:avLst/>
          </a:prstGeom>
          <a:noFill/>
        </p:spPr>
        <p:txBody>
          <a:bodyPr wrap="none" rtlCol="0">
            <a:spAutoFit/>
          </a:bodyPr>
          <a:lstStyle/>
          <a:p>
            <a:r>
              <a:rPr lang="en-US" altLang="ja-JP" sz="1200" dirty="0"/>
              <a:t>e</a:t>
            </a:r>
            <a:r>
              <a:rPr lang="en-JP" sz="1200" dirty="0"/>
              <a:t>1のみでDCS</a:t>
            </a:r>
          </a:p>
        </p:txBody>
      </p:sp>
      <p:sp>
        <p:nvSpPr>
          <p:cNvPr id="31" name="TextBox 30">
            <a:extLst>
              <a:ext uri="{FF2B5EF4-FFF2-40B4-BE49-F238E27FC236}">
                <a16:creationId xmlns:a16="http://schemas.microsoft.com/office/drawing/2014/main" id="{F018B189-02C2-35F4-5E14-578F73E4EC7F}"/>
              </a:ext>
            </a:extLst>
          </p:cNvPr>
          <p:cNvSpPr txBox="1"/>
          <p:nvPr/>
        </p:nvSpPr>
        <p:spPr>
          <a:xfrm>
            <a:off x="3979182" y="5477532"/>
            <a:ext cx="1140056" cy="276999"/>
          </a:xfrm>
          <a:prstGeom prst="rect">
            <a:avLst/>
          </a:prstGeom>
          <a:noFill/>
        </p:spPr>
        <p:txBody>
          <a:bodyPr wrap="none" rtlCol="0">
            <a:spAutoFit/>
          </a:bodyPr>
          <a:lstStyle/>
          <a:p>
            <a:r>
              <a:rPr lang="en-US" altLang="ja-JP" sz="1200" dirty="0"/>
              <a:t>e</a:t>
            </a:r>
            <a:r>
              <a:rPr lang="en-JP" altLang="ja-JP" sz="1200" dirty="0"/>
              <a:t>2</a:t>
            </a:r>
            <a:r>
              <a:rPr lang="en-JP" sz="1200" dirty="0"/>
              <a:t>のみでDCS</a:t>
            </a:r>
          </a:p>
        </p:txBody>
      </p:sp>
    </p:spTree>
    <p:extLst>
      <p:ext uri="{BB962C8B-B14F-4D97-AF65-F5344CB8AC3E}">
        <p14:creationId xmlns:p14="http://schemas.microsoft.com/office/powerpoint/2010/main" val="2451586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全体モデルの構築（Step1）</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63" name="Rounded Rectangle 162">
            <a:extLst>
              <a:ext uri="{FF2B5EF4-FFF2-40B4-BE49-F238E27FC236}">
                <a16:creationId xmlns:a16="http://schemas.microsoft.com/office/drawing/2014/main" id="{EF2A01C2-8B78-184A-4BB4-66E0EBD543F3}"/>
              </a:ext>
            </a:extLst>
          </p:cNvPr>
          <p:cNvSpPr/>
          <p:nvPr/>
        </p:nvSpPr>
        <p:spPr>
          <a:xfrm>
            <a:off x="2665405" y="4235569"/>
            <a:ext cx="4047630" cy="2553419"/>
          </a:xfrm>
          <a:prstGeom prst="roundRect">
            <a:avLst>
              <a:gd name="adj" fmla="val 7421"/>
            </a:avLst>
          </a:prstGeom>
          <a:solidFill>
            <a:schemeClr val="bg1">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altLang="ja-JP" dirty="0"/>
              <a:t>2</a:t>
            </a:r>
            <a:r>
              <a:rPr lang="en-JP" dirty="0"/>
              <a:t>：ゲーム空間の構築</a:t>
            </a:r>
          </a:p>
        </p:txBody>
      </p:sp>
      <p:sp>
        <p:nvSpPr>
          <p:cNvPr id="164" name="Rounded Rectangle 163">
            <a:extLst>
              <a:ext uri="{FF2B5EF4-FFF2-40B4-BE49-F238E27FC236}">
                <a16:creationId xmlns:a16="http://schemas.microsoft.com/office/drawing/2014/main" id="{4C5D8B69-A7C3-BA64-1107-60C5EC9A0489}"/>
              </a:ext>
            </a:extLst>
          </p:cNvPr>
          <p:cNvSpPr/>
          <p:nvPr/>
        </p:nvSpPr>
        <p:spPr>
          <a:xfrm>
            <a:off x="5556594" y="4769448"/>
            <a:ext cx="3510668" cy="1193809"/>
          </a:xfrm>
          <a:prstGeom prst="roundRect">
            <a:avLst>
              <a:gd name="adj" fmla="val 11475"/>
            </a:avLst>
          </a:prstGeom>
          <a:solidFill>
            <a:schemeClr val="bg1">
              <a:lumMod val="6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dirty="0"/>
              <a:t>3</a:t>
            </a:r>
            <a:r>
              <a:rPr lang="en-JP" dirty="0"/>
              <a:t>：ゲーム空間の構築</a:t>
            </a:r>
          </a:p>
        </p:txBody>
      </p:sp>
      <p:sp>
        <p:nvSpPr>
          <p:cNvPr id="165" name="Rounded Rectangle 164">
            <a:extLst>
              <a:ext uri="{FF2B5EF4-FFF2-40B4-BE49-F238E27FC236}">
                <a16:creationId xmlns:a16="http://schemas.microsoft.com/office/drawing/2014/main" id="{DE994343-9F96-2EF6-E7DA-2A2784F8882A}"/>
              </a:ext>
            </a:extLst>
          </p:cNvPr>
          <p:cNvSpPr/>
          <p:nvPr/>
        </p:nvSpPr>
        <p:spPr>
          <a:xfrm>
            <a:off x="138437" y="3859152"/>
            <a:ext cx="3899139" cy="1329122"/>
          </a:xfrm>
          <a:prstGeom prst="roundRect">
            <a:avLst>
              <a:gd name="adj" fmla="val 11475"/>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Step1：全体モデルの構築</a:t>
            </a:r>
          </a:p>
        </p:txBody>
      </p:sp>
      <p:sp>
        <p:nvSpPr>
          <p:cNvPr id="166" name="Chevron 165">
            <a:extLst>
              <a:ext uri="{FF2B5EF4-FFF2-40B4-BE49-F238E27FC236}">
                <a16:creationId xmlns:a16="http://schemas.microsoft.com/office/drawing/2014/main" id="{D599E7C8-053C-455D-A138-B3298999F1EA}"/>
              </a:ext>
            </a:extLst>
          </p:cNvPr>
          <p:cNvSpPr/>
          <p:nvPr/>
        </p:nvSpPr>
        <p:spPr>
          <a:xfrm>
            <a:off x="1657039" y="4387714"/>
            <a:ext cx="95540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並列合成</a:t>
            </a:r>
          </a:p>
        </p:txBody>
      </p:sp>
      <p:cxnSp>
        <p:nvCxnSpPr>
          <p:cNvPr id="167" name="Elbow Connector 166">
            <a:extLst>
              <a:ext uri="{FF2B5EF4-FFF2-40B4-BE49-F238E27FC236}">
                <a16:creationId xmlns:a16="http://schemas.microsoft.com/office/drawing/2014/main" id="{D00F125B-28C5-2885-5158-0E90A6B8A2E4}"/>
              </a:ext>
            </a:extLst>
          </p:cNvPr>
          <p:cNvCxnSpPr>
            <a:cxnSpLocks/>
            <a:stCxn id="170" idx="3"/>
            <a:endCxn id="183" idx="1"/>
          </p:cNvCxnSpPr>
          <p:nvPr/>
        </p:nvCxnSpPr>
        <p:spPr>
          <a:xfrm flipV="1">
            <a:off x="3914456" y="5435599"/>
            <a:ext cx="686731" cy="321201"/>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8" name="Rounded Rectangle 167">
            <a:extLst>
              <a:ext uri="{FF2B5EF4-FFF2-40B4-BE49-F238E27FC236}">
                <a16:creationId xmlns:a16="http://schemas.microsoft.com/office/drawing/2014/main" id="{9AACD03A-CE70-BAB5-27FE-1A028EF09163}"/>
              </a:ext>
            </a:extLst>
          </p:cNvPr>
          <p:cNvSpPr/>
          <p:nvPr/>
        </p:nvSpPr>
        <p:spPr>
          <a:xfrm>
            <a:off x="238229" y="4332989"/>
            <a:ext cx="1163692"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環境モデル 1</a:t>
            </a:r>
            <a:endParaRPr lang="en-JP" sz="1200" dirty="0">
              <a:solidFill>
                <a:schemeClr val="tx1"/>
              </a:solidFill>
            </a:endParaRPr>
          </a:p>
        </p:txBody>
      </p:sp>
      <p:sp>
        <p:nvSpPr>
          <p:cNvPr id="169" name="Rounded Rectangle 168">
            <a:extLst>
              <a:ext uri="{FF2B5EF4-FFF2-40B4-BE49-F238E27FC236}">
                <a16:creationId xmlns:a16="http://schemas.microsoft.com/office/drawing/2014/main" id="{8D5862D2-A4D5-737C-4797-A3F7FB8D60A2}"/>
              </a:ext>
            </a:extLst>
          </p:cNvPr>
          <p:cNvSpPr/>
          <p:nvPr/>
        </p:nvSpPr>
        <p:spPr>
          <a:xfrm>
            <a:off x="237367" y="4718373"/>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環境モデル 2</a:t>
            </a:r>
            <a:endParaRPr lang="en-JP" sz="1200" dirty="0">
              <a:solidFill>
                <a:schemeClr val="tx1"/>
              </a:solidFill>
            </a:endParaRPr>
          </a:p>
        </p:txBody>
      </p:sp>
      <p:sp>
        <p:nvSpPr>
          <p:cNvPr id="170" name="Rounded Rectangle 169">
            <a:extLst>
              <a:ext uri="{FF2B5EF4-FFF2-40B4-BE49-F238E27FC236}">
                <a16:creationId xmlns:a16="http://schemas.microsoft.com/office/drawing/2014/main" id="{4D156BEA-FACC-2523-7711-196AA338F4E6}"/>
              </a:ext>
            </a:extLst>
          </p:cNvPr>
          <p:cNvSpPr/>
          <p:nvPr/>
        </p:nvSpPr>
        <p:spPr>
          <a:xfrm>
            <a:off x="2749903" y="5584295"/>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1</a:t>
            </a:r>
            <a:endParaRPr lang="en-JP" sz="1200" dirty="0">
              <a:solidFill>
                <a:schemeClr val="bg1">
                  <a:lumMod val="75000"/>
                </a:schemeClr>
              </a:solidFill>
            </a:endParaRPr>
          </a:p>
        </p:txBody>
      </p:sp>
      <p:sp>
        <p:nvSpPr>
          <p:cNvPr id="171" name="Rounded Rectangle 170">
            <a:extLst>
              <a:ext uri="{FF2B5EF4-FFF2-40B4-BE49-F238E27FC236}">
                <a16:creationId xmlns:a16="http://schemas.microsoft.com/office/drawing/2014/main" id="{B6F9A4BA-2DE8-FD49-3FAD-95339CE054EF}"/>
              </a:ext>
            </a:extLst>
          </p:cNvPr>
          <p:cNvSpPr/>
          <p:nvPr/>
        </p:nvSpPr>
        <p:spPr>
          <a:xfrm>
            <a:off x="2749903" y="5963257"/>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2</a:t>
            </a:r>
            <a:endParaRPr lang="en-JP" sz="1200" dirty="0">
              <a:solidFill>
                <a:schemeClr val="bg1">
                  <a:lumMod val="75000"/>
                </a:schemeClr>
              </a:solidFill>
            </a:endParaRPr>
          </a:p>
        </p:txBody>
      </p:sp>
      <p:sp>
        <p:nvSpPr>
          <p:cNvPr id="172" name="Rounded Rectangle 171">
            <a:extLst>
              <a:ext uri="{FF2B5EF4-FFF2-40B4-BE49-F238E27FC236}">
                <a16:creationId xmlns:a16="http://schemas.microsoft.com/office/drawing/2014/main" id="{53BBA0C5-553A-057B-8890-4FD5CC950140}"/>
              </a:ext>
            </a:extLst>
          </p:cNvPr>
          <p:cNvSpPr/>
          <p:nvPr/>
        </p:nvSpPr>
        <p:spPr>
          <a:xfrm>
            <a:off x="7990903" y="5218727"/>
            <a:ext cx="955407" cy="43313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制御器</a:t>
            </a:r>
          </a:p>
        </p:txBody>
      </p:sp>
      <p:cxnSp>
        <p:nvCxnSpPr>
          <p:cNvPr id="173" name="Elbow Connector 172">
            <a:extLst>
              <a:ext uri="{FF2B5EF4-FFF2-40B4-BE49-F238E27FC236}">
                <a16:creationId xmlns:a16="http://schemas.microsoft.com/office/drawing/2014/main" id="{80DD950E-BDB5-3115-0D6B-BB29CD4BD32B}"/>
              </a:ext>
            </a:extLst>
          </p:cNvPr>
          <p:cNvCxnSpPr>
            <a:cxnSpLocks/>
            <a:stCxn id="168" idx="3"/>
            <a:endCxn id="166" idx="1"/>
          </p:cNvCxnSpPr>
          <p:nvPr/>
        </p:nvCxnSpPr>
        <p:spPr>
          <a:xfrm>
            <a:off x="1401921" y="4505494"/>
            <a:ext cx="341025" cy="172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Rounded Rectangle 173">
            <a:extLst>
              <a:ext uri="{FF2B5EF4-FFF2-40B4-BE49-F238E27FC236}">
                <a16:creationId xmlns:a16="http://schemas.microsoft.com/office/drawing/2014/main" id="{B027426D-FBBB-0339-4119-B4D9D0A19280}"/>
              </a:ext>
            </a:extLst>
          </p:cNvPr>
          <p:cNvSpPr/>
          <p:nvPr/>
        </p:nvSpPr>
        <p:spPr>
          <a:xfrm>
            <a:off x="2749903" y="6342147"/>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3</a:t>
            </a:r>
            <a:endParaRPr lang="en-JP" sz="1200" dirty="0">
              <a:solidFill>
                <a:schemeClr val="bg1">
                  <a:lumMod val="75000"/>
                </a:schemeClr>
              </a:solidFill>
            </a:endParaRPr>
          </a:p>
        </p:txBody>
      </p:sp>
      <p:cxnSp>
        <p:nvCxnSpPr>
          <p:cNvPr id="175" name="Elbow Connector 174">
            <a:extLst>
              <a:ext uri="{FF2B5EF4-FFF2-40B4-BE49-F238E27FC236}">
                <a16:creationId xmlns:a16="http://schemas.microsoft.com/office/drawing/2014/main" id="{A31734BB-26E4-F0D8-2F3D-9079E5FF4B90}"/>
              </a:ext>
            </a:extLst>
          </p:cNvPr>
          <p:cNvCxnSpPr>
            <a:cxnSpLocks/>
            <a:stCxn id="174" idx="3"/>
            <a:endCxn id="183" idx="1"/>
          </p:cNvCxnSpPr>
          <p:nvPr/>
        </p:nvCxnSpPr>
        <p:spPr>
          <a:xfrm flipV="1">
            <a:off x="3914456" y="5435599"/>
            <a:ext cx="686731" cy="107905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Rounded Rectangle 175">
            <a:extLst>
              <a:ext uri="{FF2B5EF4-FFF2-40B4-BE49-F238E27FC236}">
                <a16:creationId xmlns:a16="http://schemas.microsoft.com/office/drawing/2014/main" id="{AA8D8173-E3F6-3008-67F4-9758962546EB}"/>
              </a:ext>
            </a:extLst>
          </p:cNvPr>
          <p:cNvSpPr/>
          <p:nvPr/>
        </p:nvSpPr>
        <p:spPr>
          <a:xfrm>
            <a:off x="5689384" y="5018246"/>
            <a:ext cx="955407" cy="83470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ゲーム</a:t>
            </a:r>
          </a:p>
          <a:p>
            <a:pPr algn="ctr"/>
            <a:r>
              <a:rPr lang="en-JP" sz="1200" dirty="0">
                <a:solidFill>
                  <a:schemeClr val="bg1">
                    <a:lumMod val="75000"/>
                  </a:schemeClr>
                </a:solidFill>
              </a:rPr>
              <a:t>空間</a:t>
            </a:r>
          </a:p>
        </p:txBody>
      </p:sp>
      <p:cxnSp>
        <p:nvCxnSpPr>
          <p:cNvPr id="177" name="Straight Arrow Connector 176">
            <a:extLst>
              <a:ext uri="{FF2B5EF4-FFF2-40B4-BE49-F238E27FC236}">
                <a16:creationId xmlns:a16="http://schemas.microsoft.com/office/drawing/2014/main" id="{DC435240-5D6A-90EE-02D5-D2EF0A69D867}"/>
              </a:ext>
            </a:extLst>
          </p:cNvPr>
          <p:cNvCxnSpPr>
            <a:cxnSpLocks/>
            <a:stCxn id="176" idx="3"/>
            <a:endCxn id="184" idx="1"/>
          </p:cNvCxnSpPr>
          <p:nvPr/>
        </p:nvCxnSpPr>
        <p:spPr>
          <a:xfrm flipV="1">
            <a:off x="6644791" y="5435599"/>
            <a:ext cx="275103"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2ABF237-3A36-33DD-36A8-6D1651532722}"/>
              </a:ext>
            </a:extLst>
          </p:cNvPr>
          <p:cNvCxnSpPr>
            <a:cxnSpLocks/>
            <a:stCxn id="184" idx="3"/>
            <a:endCxn id="172" idx="1"/>
          </p:cNvCxnSpPr>
          <p:nvPr/>
        </p:nvCxnSpPr>
        <p:spPr>
          <a:xfrm flipV="1">
            <a:off x="7789394" y="5435296"/>
            <a:ext cx="201509" cy="30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645A1CE9-16E4-2E74-2E77-B280EB6ECA78}"/>
              </a:ext>
            </a:extLst>
          </p:cNvPr>
          <p:cNvCxnSpPr>
            <a:cxnSpLocks/>
            <a:stCxn id="169" idx="3"/>
            <a:endCxn id="166" idx="1"/>
          </p:cNvCxnSpPr>
          <p:nvPr/>
        </p:nvCxnSpPr>
        <p:spPr>
          <a:xfrm flipV="1">
            <a:off x="1401920" y="4677998"/>
            <a:ext cx="341026" cy="21288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274F4491-BE93-3702-FC10-50FFEB615600}"/>
              </a:ext>
            </a:extLst>
          </p:cNvPr>
          <p:cNvCxnSpPr>
            <a:cxnSpLocks/>
            <a:stCxn id="181" idx="3"/>
            <a:endCxn id="183" idx="1"/>
          </p:cNvCxnSpPr>
          <p:nvPr/>
        </p:nvCxnSpPr>
        <p:spPr>
          <a:xfrm>
            <a:off x="3914456" y="4672409"/>
            <a:ext cx="686731" cy="763190"/>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Rounded Rectangle 180">
            <a:extLst>
              <a:ext uri="{FF2B5EF4-FFF2-40B4-BE49-F238E27FC236}">
                <a16:creationId xmlns:a16="http://schemas.microsoft.com/office/drawing/2014/main" id="{C1A1B68E-B71F-1034-60FC-FA240DE3B808}"/>
              </a:ext>
            </a:extLst>
          </p:cNvPr>
          <p:cNvSpPr/>
          <p:nvPr/>
        </p:nvSpPr>
        <p:spPr>
          <a:xfrm>
            <a:off x="2959049" y="4326485"/>
            <a:ext cx="955407"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182" name="Straight Arrow Connector 181">
            <a:extLst>
              <a:ext uri="{FF2B5EF4-FFF2-40B4-BE49-F238E27FC236}">
                <a16:creationId xmlns:a16="http://schemas.microsoft.com/office/drawing/2014/main" id="{CCF02BAF-5C68-8D9F-934B-AEABB0D160BA}"/>
              </a:ext>
            </a:extLst>
          </p:cNvPr>
          <p:cNvCxnSpPr>
            <a:cxnSpLocks/>
            <a:stCxn id="166" idx="3"/>
            <a:endCxn id="181" idx="1"/>
          </p:cNvCxnSpPr>
          <p:nvPr/>
        </p:nvCxnSpPr>
        <p:spPr>
          <a:xfrm flipV="1">
            <a:off x="2612446" y="4672409"/>
            <a:ext cx="346603" cy="5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Chevron 182">
            <a:extLst>
              <a:ext uri="{FF2B5EF4-FFF2-40B4-BE49-F238E27FC236}">
                <a16:creationId xmlns:a16="http://schemas.microsoft.com/office/drawing/2014/main" id="{2D39DB2A-3193-5713-BB04-36B9A059F699}"/>
              </a:ext>
            </a:extLst>
          </p:cNvPr>
          <p:cNvSpPr/>
          <p:nvPr/>
        </p:nvSpPr>
        <p:spPr>
          <a:xfrm>
            <a:off x="4515280"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改変</a:t>
            </a:r>
          </a:p>
          <a:p>
            <a:pPr algn="ctr"/>
            <a:r>
              <a:rPr lang="en-JP" sz="1100" dirty="0">
                <a:solidFill>
                  <a:schemeClr val="bg1"/>
                </a:solidFill>
              </a:rPr>
              <a:t>並列合成</a:t>
            </a:r>
          </a:p>
        </p:txBody>
      </p:sp>
      <p:sp>
        <p:nvSpPr>
          <p:cNvPr id="184" name="Chevron 183">
            <a:extLst>
              <a:ext uri="{FF2B5EF4-FFF2-40B4-BE49-F238E27FC236}">
                <a16:creationId xmlns:a16="http://schemas.microsoft.com/office/drawing/2014/main" id="{6C5474AC-DECD-B369-2EDC-1801FB492B2F}"/>
              </a:ext>
            </a:extLst>
          </p:cNvPr>
          <p:cNvSpPr/>
          <p:nvPr/>
        </p:nvSpPr>
        <p:spPr>
          <a:xfrm>
            <a:off x="6833987"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安全性</a:t>
            </a:r>
          </a:p>
          <a:p>
            <a:pPr algn="ctr"/>
            <a:r>
              <a:rPr lang="en-JP" sz="1100" dirty="0">
                <a:solidFill>
                  <a:schemeClr val="bg1"/>
                </a:solidFill>
              </a:rPr>
              <a:t>ゲーム</a:t>
            </a:r>
          </a:p>
        </p:txBody>
      </p:sp>
      <p:cxnSp>
        <p:nvCxnSpPr>
          <p:cNvPr id="185" name="Elbow Connector 184">
            <a:extLst>
              <a:ext uri="{FF2B5EF4-FFF2-40B4-BE49-F238E27FC236}">
                <a16:creationId xmlns:a16="http://schemas.microsoft.com/office/drawing/2014/main" id="{D55FD306-CEC9-0492-C071-42E17DF6AD05}"/>
              </a:ext>
            </a:extLst>
          </p:cNvPr>
          <p:cNvCxnSpPr>
            <a:cxnSpLocks/>
            <a:stCxn id="171" idx="3"/>
            <a:endCxn id="183" idx="1"/>
          </p:cNvCxnSpPr>
          <p:nvPr/>
        </p:nvCxnSpPr>
        <p:spPr>
          <a:xfrm flipV="1">
            <a:off x="3914456" y="5435599"/>
            <a:ext cx="686731" cy="70016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3492511-86CD-B719-B80D-F8F75BA8C01B}"/>
              </a:ext>
            </a:extLst>
          </p:cNvPr>
          <p:cNvCxnSpPr>
            <a:cxnSpLocks/>
            <a:stCxn id="183" idx="3"/>
            <a:endCxn id="176" idx="1"/>
          </p:cNvCxnSpPr>
          <p:nvPr/>
        </p:nvCxnSpPr>
        <p:spPr>
          <a:xfrm>
            <a:off x="5470687" y="5435599"/>
            <a:ext cx="218697"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Rounded Rectangular Callout 186">
            <a:extLst>
              <a:ext uri="{FF2B5EF4-FFF2-40B4-BE49-F238E27FC236}">
                <a16:creationId xmlns:a16="http://schemas.microsoft.com/office/drawing/2014/main" id="{31B49016-21BA-7E6F-A23D-A02ED06449AB}"/>
              </a:ext>
            </a:extLst>
          </p:cNvPr>
          <p:cNvSpPr/>
          <p:nvPr/>
        </p:nvSpPr>
        <p:spPr>
          <a:xfrm>
            <a:off x="4208528" y="2561591"/>
            <a:ext cx="3868919" cy="1721570"/>
          </a:xfrm>
          <a:prstGeom prst="wedgeRoundRectCallout">
            <a:avLst>
              <a:gd name="adj1" fmla="val -94998"/>
              <a:gd name="adj2" fmla="val 68219"/>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50000"/>
                </a:schemeClr>
              </a:solidFill>
            </a:endParaRPr>
          </a:p>
        </p:txBody>
      </p:sp>
      <p:sp>
        <p:nvSpPr>
          <p:cNvPr id="188" name="Oval 187">
            <a:extLst>
              <a:ext uri="{FF2B5EF4-FFF2-40B4-BE49-F238E27FC236}">
                <a16:creationId xmlns:a16="http://schemas.microsoft.com/office/drawing/2014/main" id="{8F94DA39-6BF9-9388-0887-E6A5E73D4B8E}"/>
              </a:ext>
            </a:extLst>
          </p:cNvPr>
          <p:cNvSpPr/>
          <p:nvPr/>
        </p:nvSpPr>
        <p:spPr>
          <a:xfrm>
            <a:off x="4435054" y="2957956"/>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89" name="Oval 188">
            <a:extLst>
              <a:ext uri="{FF2B5EF4-FFF2-40B4-BE49-F238E27FC236}">
                <a16:creationId xmlns:a16="http://schemas.microsoft.com/office/drawing/2014/main" id="{1DB85851-9476-9536-7FA2-947FB55456F8}"/>
              </a:ext>
            </a:extLst>
          </p:cNvPr>
          <p:cNvSpPr/>
          <p:nvPr/>
        </p:nvSpPr>
        <p:spPr>
          <a:xfrm>
            <a:off x="5136137" y="2957956"/>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190" name="Oval 189">
            <a:extLst>
              <a:ext uri="{FF2B5EF4-FFF2-40B4-BE49-F238E27FC236}">
                <a16:creationId xmlns:a16="http://schemas.microsoft.com/office/drawing/2014/main" id="{6AEB30A3-1715-7606-2342-ED87B2348C18}"/>
              </a:ext>
            </a:extLst>
          </p:cNvPr>
          <p:cNvSpPr/>
          <p:nvPr/>
        </p:nvSpPr>
        <p:spPr>
          <a:xfrm>
            <a:off x="4435054" y="3633072"/>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91" name="Oval 190">
            <a:extLst>
              <a:ext uri="{FF2B5EF4-FFF2-40B4-BE49-F238E27FC236}">
                <a16:creationId xmlns:a16="http://schemas.microsoft.com/office/drawing/2014/main" id="{213A4842-95A2-3D6D-899A-9B0B34395A3B}"/>
              </a:ext>
            </a:extLst>
          </p:cNvPr>
          <p:cNvSpPr/>
          <p:nvPr/>
        </p:nvSpPr>
        <p:spPr>
          <a:xfrm>
            <a:off x="5136137" y="3633072"/>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cxnSp>
        <p:nvCxnSpPr>
          <p:cNvPr id="192" name="Straight Arrow Connector 191">
            <a:extLst>
              <a:ext uri="{FF2B5EF4-FFF2-40B4-BE49-F238E27FC236}">
                <a16:creationId xmlns:a16="http://schemas.microsoft.com/office/drawing/2014/main" id="{2A77E257-E304-BE32-8D88-576C0D94D5ED}"/>
              </a:ext>
            </a:extLst>
          </p:cNvPr>
          <p:cNvCxnSpPr>
            <a:stCxn id="188" idx="7"/>
            <a:endCxn id="189" idx="1"/>
          </p:cNvCxnSpPr>
          <p:nvPr/>
        </p:nvCxnSpPr>
        <p:spPr>
          <a:xfrm>
            <a:off x="4735399" y="3009487"/>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2AB02CDE-4506-C332-02FC-9C685C652113}"/>
              </a:ext>
            </a:extLst>
          </p:cNvPr>
          <p:cNvCxnSpPr>
            <a:stCxn id="189" idx="3"/>
            <a:endCxn id="188" idx="5"/>
          </p:cNvCxnSpPr>
          <p:nvPr/>
        </p:nvCxnSpPr>
        <p:spPr>
          <a:xfrm flipH="1">
            <a:off x="4735399" y="3258301"/>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9CB68465-4AF8-8173-579E-418FFD7DB81D}"/>
              </a:ext>
            </a:extLst>
          </p:cNvPr>
          <p:cNvCxnSpPr>
            <a:stCxn id="190" idx="7"/>
            <a:endCxn id="191" idx="1"/>
          </p:cNvCxnSpPr>
          <p:nvPr/>
        </p:nvCxnSpPr>
        <p:spPr>
          <a:xfrm>
            <a:off x="4735399" y="3684603"/>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981A4E22-585E-4937-00EB-D2601E876D4C}"/>
              </a:ext>
            </a:extLst>
          </p:cNvPr>
          <p:cNvCxnSpPr>
            <a:stCxn id="191" idx="3"/>
            <a:endCxn id="190" idx="5"/>
          </p:cNvCxnSpPr>
          <p:nvPr/>
        </p:nvCxnSpPr>
        <p:spPr>
          <a:xfrm flipH="1">
            <a:off x="4735399" y="3933417"/>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EDEB4EA0-F7B8-C9E6-2DEA-995646EF11FF}"/>
              </a:ext>
            </a:extLst>
          </p:cNvPr>
          <p:cNvSpPr/>
          <p:nvPr/>
        </p:nvSpPr>
        <p:spPr>
          <a:xfrm>
            <a:off x="6721605" y="2957253"/>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97" name="Oval 196">
            <a:extLst>
              <a:ext uri="{FF2B5EF4-FFF2-40B4-BE49-F238E27FC236}">
                <a16:creationId xmlns:a16="http://schemas.microsoft.com/office/drawing/2014/main" id="{76A91A0C-A404-FD9C-AB1C-E00942DC614E}"/>
              </a:ext>
            </a:extLst>
          </p:cNvPr>
          <p:cNvSpPr/>
          <p:nvPr/>
        </p:nvSpPr>
        <p:spPr>
          <a:xfrm>
            <a:off x="7422688" y="2957253"/>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198" name="Oval 197">
            <a:extLst>
              <a:ext uri="{FF2B5EF4-FFF2-40B4-BE49-F238E27FC236}">
                <a16:creationId xmlns:a16="http://schemas.microsoft.com/office/drawing/2014/main" id="{22BBE58B-6DBF-17A2-7891-211805DB04CC}"/>
              </a:ext>
            </a:extLst>
          </p:cNvPr>
          <p:cNvSpPr/>
          <p:nvPr/>
        </p:nvSpPr>
        <p:spPr>
          <a:xfrm>
            <a:off x="6721605" y="3632369"/>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199" name="Oval 198">
            <a:extLst>
              <a:ext uri="{FF2B5EF4-FFF2-40B4-BE49-F238E27FC236}">
                <a16:creationId xmlns:a16="http://schemas.microsoft.com/office/drawing/2014/main" id="{A240357D-B5E4-880B-753F-3ED643B897E4}"/>
              </a:ext>
            </a:extLst>
          </p:cNvPr>
          <p:cNvSpPr/>
          <p:nvPr/>
        </p:nvSpPr>
        <p:spPr>
          <a:xfrm>
            <a:off x="7422688" y="3632369"/>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200" name="Straight Arrow Connector 199">
            <a:extLst>
              <a:ext uri="{FF2B5EF4-FFF2-40B4-BE49-F238E27FC236}">
                <a16:creationId xmlns:a16="http://schemas.microsoft.com/office/drawing/2014/main" id="{CCE5A0D2-A87A-5E0C-F9F0-C421EF1CA2B9}"/>
              </a:ext>
            </a:extLst>
          </p:cNvPr>
          <p:cNvCxnSpPr>
            <a:stCxn id="196" idx="7"/>
            <a:endCxn id="197" idx="1"/>
          </p:cNvCxnSpPr>
          <p:nvPr/>
        </p:nvCxnSpPr>
        <p:spPr>
          <a:xfrm>
            <a:off x="7021950" y="3008784"/>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56A0D16-37FB-FD85-B3DF-490FE879AE36}"/>
              </a:ext>
            </a:extLst>
          </p:cNvPr>
          <p:cNvCxnSpPr>
            <a:stCxn id="197" idx="3"/>
            <a:endCxn id="196" idx="5"/>
          </p:cNvCxnSpPr>
          <p:nvPr/>
        </p:nvCxnSpPr>
        <p:spPr>
          <a:xfrm flipH="1">
            <a:off x="7021950" y="3257598"/>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025211C-EB3C-2CC9-9397-69B9FD1BB8C0}"/>
              </a:ext>
            </a:extLst>
          </p:cNvPr>
          <p:cNvCxnSpPr>
            <a:stCxn id="198" idx="7"/>
            <a:endCxn id="199" idx="1"/>
          </p:cNvCxnSpPr>
          <p:nvPr/>
        </p:nvCxnSpPr>
        <p:spPr>
          <a:xfrm>
            <a:off x="7021950" y="3683900"/>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1FBAC843-9C1A-68AA-0071-3E26E23F41B2}"/>
              </a:ext>
            </a:extLst>
          </p:cNvPr>
          <p:cNvCxnSpPr>
            <a:stCxn id="199" idx="3"/>
            <a:endCxn id="198" idx="5"/>
          </p:cNvCxnSpPr>
          <p:nvPr/>
        </p:nvCxnSpPr>
        <p:spPr>
          <a:xfrm flipH="1">
            <a:off x="7021950" y="3932714"/>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F4422A6-4792-80A6-EC77-FBB32BBF29FA}"/>
              </a:ext>
            </a:extLst>
          </p:cNvPr>
          <p:cNvCxnSpPr>
            <a:stCxn id="197" idx="5"/>
            <a:endCxn id="199" idx="7"/>
          </p:cNvCxnSpPr>
          <p:nvPr/>
        </p:nvCxnSpPr>
        <p:spPr>
          <a:xfrm>
            <a:off x="7723033"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7BCC574-D744-0AA4-7576-1182122CE699}"/>
              </a:ext>
            </a:extLst>
          </p:cNvPr>
          <p:cNvCxnSpPr>
            <a:cxnSpLocks/>
            <a:stCxn id="199" idx="1"/>
          </p:cNvCxnSpPr>
          <p:nvPr/>
        </p:nvCxnSpPr>
        <p:spPr>
          <a:xfrm flipV="1">
            <a:off x="7474219"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C1DA8C8-1900-4A6D-31FE-B7BA748F6F86}"/>
              </a:ext>
            </a:extLst>
          </p:cNvPr>
          <p:cNvCxnSpPr>
            <a:stCxn id="196" idx="5"/>
            <a:endCxn id="198" idx="7"/>
          </p:cNvCxnSpPr>
          <p:nvPr/>
        </p:nvCxnSpPr>
        <p:spPr>
          <a:xfrm>
            <a:off x="7021950"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61259B0B-EB19-721E-DF95-EC0CC6301030}"/>
              </a:ext>
            </a:extLst>
          </p:cNvPr>
          <p:cNvCxnSpPr>
            <a:stCxn id="198" idx="1"/>
            <a:endCxn id="196" idx="3"/>
          </p:cNvCxnSpPr>
          <p:nvPr/>
        </p:nvCxnSpPr>
        <p:spPr>
          <a:xfrm flipV="1">
            <a:off x="6773136" y="3257598"/>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7FFEC000-EEA5-2606-2393-CFB73D6D45E7}"/>
              </a:ext>
            </a:extLst>
          </p:cNvPr>
          <p:cNvSpPr txBox="1"/>
          <p:nvPr/>
        </p:nvSpPr>
        <p:spPr>
          <a:xfrm>
            <a:off x="4746997" y="2820809"/>
            <a:ext cx="426720" cy="215444"/>
          </a:xfrm>
          <a:prstGeom prst="rect">
            <a:avLst/>
          </a:prstGeom>
          <a:noFill/>
        </p:spPr>
        <p:txBody>
          <a:bodyPr wrap="none" rtlCol="0">
            <a:spAutoFit/>
          </a:bodyPr>
          <a:lstStyle/>
          <a:p>
            <a:r>
              <a:rPr lang="en-US" sz="800" dirty="0"/>
              <a:t>d</a:t>
            </a:r>
            <a:r>
              <a:rPr lang="en-JP" sz="800" dirty="0"/>
              <a:t>o_A</a:t>
            </a:r>
          </a:p>
        </p:txBody>
      </p:sp>
      <p:sp>
        <p:nvSpPr>
          <p:cNvPr id="209" name="TextBox 208">
            <a:extLst>
              <a:ext uri="{FF2B5EF4-FFF2-40B4-BE49-F238E27FC236}">
                <a16:creationId xmlns:a16="http://schemas.microsoft.com/office/drawing/2014/main" id="{7512B031-B72F-BC4E-20A8-F4CCC036E059}"/>
              </a:ext>
            </a:extLst>
          </p:cNvPr>
          <p:cNvSpPr txBox="1"/>
          <p:nvPr/>
        </p:nvSpPr>
        <p:spPr>
          <a:xfrm>
            <a:off x="4746997" y="3484402"/>
            <a:ext cx="426720" cy="215444"/>
          </a:xfrm>
          <a:prstGeom prst="rect">
            <a:avLst/>
          </a:prstGeom>
          <a:noFill/>
        </p:spPr>
        <p:txBody>
          <a:bodyPr wrap="none" rtlCol="0">
            <a:spAutoFit/>
          </a:bodyPr>
          <a:lstStyle/>
          <a:p>
            <a:r>
              <a:rPr lang="en-US" sz="800" dirty="0"/>
              <a:t>d</a:t>
            </a:r>
            <a:r>
              <a:rPr lang="en-JP" sz="800" dirty="0"/>
              <a:t>o_B</a:t>
            </a:r>
          </a:p>
        </p:txBody>
      </p:sp>
      <p:sp>
        <p:nvSpPr>
          <p:cNvPr id="210" name="TextBox 209">
            <a:extLst>
              <a:ext uri="{FF2B5EF4-FFF2-40B4-BE49-F238E27FC236}">
                <a16:creationId xmlns:a16="http://schemas.microsoft.com/office/drawing/2014/main" id="{1E1E80D1-B9F5-B536-2E48-8D7612006427}"/>
              </a:ext>
            </a:extLst>
          </p:cNvPr>
          <p:cNvSpPr txBox="1"/>
          <p:nvPr/>
        </p:nvSpPr>
        <p:spPr>
          <a:xfrm>
            <a:off x="4723705" y="3902755"/>
            <a:ext cx="542136" cy="215444"/>
          </a:xfrm>
          <a:prstGeom prst="rect">
            <a:avLst/>
          </a:prstGeom>
          <a:noFill/>
        </p:spPr>
        <p:txBody>
          <a:bodyPr wrap="none" rtlCol="0">
            <a:spAutoFit/>
          </a:bodyPr>
          <a:lstStyle/>
          <a:p>
            <a:r>
              <a:rPr lang="en-US" sz="800" dirty="0"/>
              <a:t>d</a:t>
            </a:r>
            <a:r>
              <a:rPr lang="en-JP" sz="800" dirty="0"/>
              <a:t>one_B</a:t>
            </a:r>
          </a:p>
        </p:txBody>
      </p:sp>
      <p:sp>
        <p:nvSpPr>
          <p:cNvPr id="211" name="TextBox 210">
            <a:extLst>
              <a:ext uri="{FF2B5EF4-FFF2-40B4-BE49-F238E27FC236}">
                <a16:creationId xmlns:a16="http://schemas.microsoft.com/office/drawing/2014/main" id="{AC3A7B6F-8A36-1F69-ABBE-681334174217}"/>
              </a:ext>
            </a:extLst>
          </p:cNvPr>
          <p:cNvSpPr txBox="1"/>
          <p:nvPr/>
        </p:nvSpPr>
        <p:spPr>
          <a:xfrm>
            <a:off x="4723705" y="3235312"/>
            <a:ext cx="542136" cy="215444"/>
          </a:xfrm>
          <a:prstGeom prst="rect">
            <a:avLst/>
          </a:prstGeom>
          <a:noFill/>
        </p:spPr>
        <p:txBody>
          <a:bodyPr wrap="none" rtlCol="0">
            <a:spAutoFit/>
          </a:bodyPr>
          <a:lstStyle/>
          <a:p>
            <a:r>
              <a:rPr lang="en-US" sz="800" dirty="0"/>
              <a:t>d</a:t>
            </a:r>
            <a:r>
              <a:rPr lang="en-JP" sz="800" dirty="0"/>
              <a:t>one_A</a:t>
            </a:r>
          </a:p>
        </p:txBody>
      </p:sp>
      <p:sp>
        <p:nvSpPr>
          <p:cNvPr id="212" name="TextBox 211">
            <a:extLst>
              <a:ext uri="{FF2B5EF4-FFF2-40B4-BE49-F238E27FC236}">
                <a16:creationId xmlns:a16="http://schemas.microsoft.com/office/drawing/2014/main" id="{DED3B5CB-A551-8689-1FB1-E58D2C394195}"/>
              </a:ext>
            </a:extLst>
          </p:cNvPr>
          <p:cNvSpPr txBox="1"/>
          <p:nvPr/>
        </p:nvSpPr>
        <p:spPr>
          <a:xfrm>
            <a:off x="7058525" y="2852346"/>
            <a:ext cx="365806" cy="184666"/>
          </a:xfrm>
          <a:prstGeom prst="rect">
            <a:avLst/>
          </a:prstGeom>
          <a:noFill/>
        </p:spPr>
        <p:txBody>
          <a:bodyPr wrap="none" rtlCol="0">
            <a:spAutoFit/>
          </a:bodyPr>
          <a:lstStyle/>
          <a:p>
            <a:r>
              <a:rPr lang="en-US" sz="600" dirty="0"/>
              <a:t>d</a:t>
            </a:r>
            <a:r>
              <a:rPr lang="en-JP" sz="600" dirty="0"/>
              <a:t>o_A</a:t>
            </a:r>
          </a:p>
        </p:txBody>
      </p:sp>
      <p:sp>
        <p:nvSpPr>
          <p:cNvPr id="213" name="TextBox 212">
            <a:extLst>
              <a:ext uri="{FF2B5EF4-FFF2-40B4-BE49-F238E27FC236}">
                <a16:creationId xmlns:a16="http://schemas.microsoft.com/office/drawing/2014/main" id="{8CDE4C9E-EF4A-86F4-2D41-04B264B37A56}"/>
              </a:ext>
            </a:extLst>
          </p:cNvPr>
          <p:cNvSpPr txBox="1"/>
          <p:nvPr/>
        </p:nvSpPr>
        <p:spPr>
          <a:xfrm>
            <a:off x="7035233" y="3105917"/>
            <a:ext cx="452368" cy="184666"/>
          </a:xfrm>
          <a:prstGeom prst="rect">
            <a:avLst/>
          </a:prstGeom>
          <a:noFill/>
        </p:spPr>
        <p:txBody>
          <a:bodyPr wrap="none" rtlCol="0">
            <a:spAutoFit/>
          </a:bodyPr>
          <a:lstStyle/>
          <a:p>
            <a:r>
              <a:rPr lang="en-US" sz="600" dirty="0"/>
              <a:t>d</a:t>
            </a:r>
            <a:r>
              <a:rPr lang="en-JP" sz="600" dirty="0"/>
              <a:t>one_A</a:t>
            </a:r>
          </a:p>
        </p:txBody>
      </p:sp>
      <p:sp>
        <p:nvSpPr>
          <p:cNvPr id="214" name="TextBox 213">
            <a:extLst>
              <a:ext uri="{FF2B5EF4-FFF2-40B4-BE49-F238E27FC236}">
                <a16:creationId xmlns:a16="http://schemas.microsoft.com/office/drawing/2014/main" id="{E010940E-38B6-FD33-D4B8-34B6507079C2}"/>
              </a:ext>
            </a:extLst>
          </p:cNvPr>
          <p:cNvSpPr txBox="1"/>
          <p:nvPr/>
        </p:nvSpPr>
        <p:spPr>
          <a:xfrm>
            <a:off x="7070423" y="3530328"/>
            <a:ext cx="365806" cy="184666"/>
          </a:xfrm>
          <a:prstGeom prst="rect">
            <a:avLst/>
          </a:prstGeom>
          <a:noFill/>
        </p:spPr>
        <p:txBody>
          <a:bodyPr wrap="none" rtlCol="0">
            <a:spAutoFit/>
          </a:bodyPr>
          <a:lstStyle/>
          <a:p>
            <a:r>
              <a:rPr lang="en-US" sz="600" dirty="0"/>
              <a:t>d</a:t>
            </a:r>
            <a:r>
              <a:rPr lang="en-JP" sz="600" dirty="0"/>
              <a:t>o_A</a:t>
            </a:r>
          </a:p>
        </p:txBody>
      </p:sp>
      <p:sp>
        <p:nvSpPr>
          <p:cNvPr id="215" name="TextBox 214">
            <a:extLst>
              <a:ext uri="{FF2B5EF4-FFF2-40B4-BE49-F238E27FC236}">
                <a16:creationId xmlns:a16="http://schemas.microsoft.com/office/drawing/2014/main" id="{CA05F9BC-998B-58AC-3E45-7F7C178FC45C}"/>
              </a:ext>
            </a:extLst>
          </p:cNvPr>
          <p:cNvSpPr txBox="1"/>
          <p:nvPr/>
        </p:nvSpPr>
        <p:spPr>
          <a:xfrm>
            <a:off x="7047131" y="3783899"/>
            <a:ext cx="452368" cy="184666"/>
          </a:xfrm>
          <a:prstGeom prst="rect">
            <a:avLst/>
          </a:prstGeom>
          <a:noFill/>
        </p:spPr>
        <p:txBody>
          <a:bodyPr wrap="none" rtlCol="0">
            <a:spAutoFit/>
          </a:bodyPr>
          <a:lstStyle/>
          <a:p>
            <a:r>
              <a:rPr lang="en-US" sz="600" dirty="0"/>
              <a:t>d</a:t>
            </a:r>
            <a:r>
              <a:rPr lang="en-JP" sz="600" dirty="0"/>
              <a:t>one_A</a:t>
            </a:r>
          </a:p>
        </p:txBody>
      </p:sp>
      <p:sp>
        <p:nvSpPr>
          <p:cNvPr id="216" name="TextBox 215">
            <a:extLst>
              <a:ext uri="{FF2B5EF4-FFF2-40B4-BE49-F238E27FC236}">
                <a16:creationId xmlns:a16="http://schemas.microsoft.com/office/drawing/2014/main" id="{ED0C54A0-8352-688D-AC3D-A657941E4F61}"/>
              </a:ext>
            </a:extLst>
          </p:cNvPr>
          <p:cNvSpPr txBox="1"/>
          <p:nvPr/>
        </p:nvSpPr>
        <p:spPr>
          <a:xfrm>
            <a:off x="6865801" y="3374440"/>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217" name="TextBox 216">
            <a:extLst>
              <a:ext uri="{FF2B5EF4-FFF2-40B4-BE49-F238E27FC236}">
                <a16:creationId xmlns:a16="http://schemas.microsoft.com/office/drawing/2014/main" id="{371EC675-36E9-F038-3C11-69249F98DB4B}"/>
              </a:ext>
            </a:extLst>
          </p:cNvPr>
          <p:cNvSpPr txBox="1"/>
          <p:nvPr/>
        </p:nvSpPr>
        <p:spPr>
          <a:xfrm>
            <a:off x="7200187" y="3374033"/>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218" name="TextBox 217">
            <a:extLst>
              <a:ext uri="{FF2B5EF4-FFF2-40B4-BE49-F238E27FC236}">
                <a16:creationId xmlns:a16="http://schemas.microsoft.com/office/drawing/2014/main" id="{4FCFDEC4-D8BB-97D5-C423-54337E1D1CE7}"/>
              </a:ext>
            </a:extLst>
          </p:cNvPr>
          <p:cNvSpPr txBox="1"/>
          <p:nvPr/>
        </p:nvSpPr>
        <p:spPr>
          <a:xfrm>
            <a:off x="7563014" y="3374638"/>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219" name="TextBox 218">
            <a:extLst>
              <a:ext uri="{FF2B5EF4-FFF2-40B4-BE49-F238E27FC236}">
                <a16:creationId xmlns:a16="http://schemas.microsoft.com/office/drawing/2014/main" id="{7292C5F4-0428-2B6D-6587-5B6FA78235BA}"/>
              </a:ext>
            </a:extLst>
          </p:cNvPr>
          <p:cNvSpPr txBox="1"/>
          <p:nvPr/>
        </p:nvSpPr>
        <p:spPr>
          <a:xfrm>
            <a:off x="6489533" y="3380790"/>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220" name="Right Arrow 219">
            <a:extLst>
              <a:ext uri="{FF2B5EF4-FFF2-40B4-BE49-F238E27FC236}">
                <a16:creationId xmlns:a16="http://schemas.microsoft.com/office/drawing/2014/main" id="{EA0577FE-55FF-6CDF-7154-AE3CDA6F1C2B}"/>
              </a:ext>
            </a:extLst>
          </p:cNvPr>
          <p:cNvSpPr/>
          <p:nvPr/>
        </p:nvSpPr>
        <p:spPr>
          <a:xfrm>
            <a:off x="5654222" y="3362369"/>
            <a:ext cx="822954" cy="2844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bg1">
                  <a:lumMod val="50000"/>
                </a:schemeClr>
              </a:solidFill>
            </a:endParaRPr>
          </a:p>
        </p:txBody>
      </p:sp>
      <p:sp>
        <p:nvSpPr>
          <p:cNvPr id="221" name="TextBox 220">
            <a:extLst>
              <a:ext uri="{FF2B5EF4-FFF2-40B4-BE49-F238E27FC236}">
                <a16:creationId xmlns:a16="http://schemas.microsoft.com/office/drawing/2014/main" id="{FE375E02-8CA3-5BF8-018D-0C877784FC6C}"/>
              </a:ext>
            </a:extLst>
          </p:cNvPr>
          <p:cNvSpPr txBox="1"/>
          <p:nvPr/>
        </p:nvSpPr>
        <p:spPr>
          <a:xfrm>
            <a:off x="5618535" y="3621684"/>
            <a:ext cx="902811" cy="338554"/>
          </a:xfrm>
          <a:prstGeom prst="rect">
            <a:avLst/>
          </a:prstGeom>
          <a:noFill/>
        </p:spPr>
        <p:txBody>
          <a:bodyPr wrap="none" rtlCol="0">
            <a:spAutoFit/>
          </a:bodyPr>
          <a:lstStyle/>
          <a:p>
            <a:pPr algn="ctr"/>
            <a:r>
              <a:rPr lang="en-JP" sz="800" dirty="0">
                <a:solidFill>
                  <a:schemeClr val="bg1">
                    <a:lumMod val="50000"/>
                  </a:schemeClr>
                </a:solidFill>
              </a:rPr>
              <a:t>複数のモデルを</a:t>
            </a:r>
          </a:p>
          <a:p>
            <a:pPr algn="ctr"/>
            <a:r>
              <a:rPr lang="en-JP" sz="800" dirty="0">
                <a:solidFill>
                  <a:schemeClr val="bg1">
                    <a:lumMod val="50000"/>
                  </a:schemeClr>
                </a:solidFill>
              </a:rPr>
              <a:t>同期する</a:t>
            </a:r>
          </a:p>
        </p:txBody>
      </p:sp>
    </p:spTree>
    <p:extLst>
      <p:ext uri="{BB962C8B-B14F-4D97-AF65-F5344CB8AC3E}">
        <p14:creationId xmlns:p14="http://schemas.microsoft.com/office/powerpoint/2010/main" val="867202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69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ゲーム空間の構築</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（Step2）</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2" name="Rounded Rectangle 1">
            <a:extLst>
              <a:ext uri="{FF2B5EF4-FFF2-40B4-BE49-F238E27FC236}">
                <a16:creationId xmlns:a16="http://schemas.microsoft.com/office/drawing/2014/main" id="{EFEA726B-916A-9A10-D4E9-2705907E1FA9}"/>
              </a:ext>
            </a:extLst>
          </p:cNvPr>
          <p:cNvSpPr/>
          <p:nvPr/>
        </p:nvSpPr>
        <p:spPr>
          <a:xfrm>
            <a:off x="5556594" y="4769448"/>
            <a:ext cx="3510668" cy="1193809"/>
          </a:xfrm>
          <a:prstGeom prst="roundRect">
            <a:avLst>
              <a:gd name="adj" fmla="val 11475"/>
            </a:avLst>
          </a:prstGeom>
          <a:solidFill>
            <a:schemeClr val="bg1">
              <a:lumMod val="6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dirty="0"/>
              <a:t>3</a:t>
            </a:r>
            <a:r>
              <a:rPr lang="en-JP" dirty="0"/>
              <a:t>：ゲーム空間の構築</a:t>
            </a:r>
          </a:p>
        </p:txBody>
      </p:sp>
      <p:sp>
        <p:nvSpPr>
          <p:cNvPr id="3" name="Rounded Rectangle 2">
            <a:extLst>
              <a:ext uri="{FF2B5EF4-FFF2-40B4-BE49-F238E27FC236}">
                <a16:creationId xmlns:a16="http://schemas.microsoft.com/office/drawing/2014/main" id="{BA9A93D6-DA7C-184A-3623-42C980EC7BB9}"/>
              </a:ext>
            </a:extLst>
          </p:cNvPr>
          <p:cNvSpPr/>
          <p:nvPr/>
        </p:nvSpPr>
        <p:spPr>
          <a:xfrm>
            <a:off x="138437" y="3859152"/>
            <a:ext cx="3899139" cy="1329122"/>
          </a:xfrm>
          <a:prstGeom prst="roundRect">
            <a:avLst>
              <a:gd name="adj" fmla="val 11475"/>
            </a:avLst>
          </a:prstGeom>
          <a:solidFill>
            <a:schemeClr val="bg1">
              <a:lumMod val="85000"/>
              <a:alpha val="600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Step1：全体モデルの構築</a:t>
            </a:r>
          </a:p>
        </p:txBody>
      </p:sp>
      <p:sp>
        <p:nvSpPr>
          <p:cNvPr id="9" name="Rounded Rectangle 8">
            <a:extLst>
              <a:ext uri="{FF2B5EF4-FFF2-40B4-BE49-F238E27FC236}">
                <a16:creationId xmlns:a16="http://schemas.microsoft.com/office/drawing/2014/main" id="{AFDD5591-300A-5450-3271-34423F580B78}"/>
              </a:ext>
            </a:extLst>
          </p:cNvPr>
          <p:cNvSpPr/>
          <p:nvPr/>
        </p:nvSpPr>
        <p:spPr>
          <a:xfrm>
            <a:off x="2665405" y="4235569"/>
            <a:ext cx="4047630" cy="2553419"/>
          </a:xfrm>
          <a:prstGeom prst="roundRect">
            <a:avLst>
              <a:gd name="adj" fmla="val 742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altLang="ja-JP" dirty="0"/>
              <a:t>2</a:t>
            </a:r>
            <a:r>
              <a:rPr lang="en-JP" dirty="0"/>
              <a:t>：ゲーム空間の構築</a:t>
            </a:r>
          </a:p>
        </p:txBody>
      </p:sp>
      <p:sp>
        <p:nvSpPr>
          <p:cNvPr id="10" name="Chevron 9">
            <a:extLst>
              <a:ext uri="{FF2B5EF4-FFF2-40B4-BE49-F238E27FC236}">
                <a16:creationId xmlns:a16="http://schemas.microsoft.com/office/drawing/2014/main" id="{597AABE5-476F-6B9D-F531-F500FB07F880}"/>
              </a:ext>
            </a:extLst>
          </p:cNvPr>
          <p:cNvSpPr/>
          <p:nvPr/>
        </p:nvSpPr>
        <p:spPr>
          <a:xfrm>
            <a:off x="1657039" y="4387714"/>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並列合成</a:t>
            </a:r>
          </a:p>
        </p:txBody>
      </p:sp>
      <p:cxnSp>
        <p:nvCxnSpPr>
          <p:cNvPr id="11" name="Elbow Connector 10">
            <a:extLst>
              <a:ext uri="{FF2B5EF4-FFF2-40B4-BE49-F238E27FC236}">
                <a16:creationId xmlns:a16="http://schemas.microsoft.com/office/drawing/2014/main" id="{A47F766B-98C4-FC8E-AF6B-3948A575DF0E}"/>
              </a:ext>
            </a:extLst>
          </p:cNvPr>
          <p:cNvCxnSpPr>
            <a:cxnSpLocks/>
            <a:stCxn id="14" idx="3"/>
            <a:endCxn id="27" idx="1"/>
          </p:cNvCxnSpPr>
          <p:nvPr/>
        </p:nvCxnSpPr>
        <p:spPr>
          <a:xfrm flipV="1">
            <a:off x="3914456" y="5435599"/>
            <a:ext cx="686731" cy="321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97EF78E6-CE14-535D-DB6C-344C0F10B54F}"/>
              </a:ext>
            </a:extLst>
          </p:cNvPr>
          <p:cNvSpPr/>
          <p:nvPr/>
        </p:nvSpPr>
        <p:spPr>
          <a:xfrm>
            <a:off x="238229" y="4332989"/>
            <a:ext cx="1163692"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1</a:t>
            </a:r>
            <a:endParaRPr lang="en-JP" sz="1200" dirty="0">
              <a:solidFill>
                <a:schemeClr val="bg1">
                  <a:lumMod val="75000"/>
                </a:schemeClr>
              </a:solidFill>
            </a:endParaRPr>
          </a:p>
        </p:txBody>
      </p:sp>
      <p:sp>
        <p:nvSpPr>
          <p:cNvPr id="13" name="Rounded Rectangle 12">
            <a:extLst>
              <a:ext uri="{FF2B5EF4-FFF2-40B4-BE49-F238E27FC236}">
                <a16:creationId xmlns:a16="http://schemas.microsoft.com/office/drawing/2014/main" id="{10CCA25F-BB3B-3424-49E5-4F22B786C9B0}"/>
              </a:ext>
            </a:extLst>
          </p:cNvPr>
          <p:cNvSpPr/>
          <p:nvPr/>
        </p:nvSpPr>
        <p:spPr>
          <a:xfrm>
            <a:off x="237367" y="4718373"/>
            <a:ext cx="1164553" cy="345009"/>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2</a:t>
            </a:r>
            <a:endParaRPr lang="en-JP" sz="1200" dirty="0">
              <a:solidFill>
                <a:schemeClr val="bg1">
                  <a:lumMod val="75000"/>
                </a:schemeClr>
              </a:solidFill>
            </a:endParaRPr>
          </a:p>
        </p:txBody>
      </p:sp>
      <p:sp>
        <p:nvSpPr>
          <p:cNvPr id="14" name="Rounded Rectangle 13">
            <a:extLst>
              <a:ext uri="{FF2B5EF4-FFF2-40B4-BE49-F238E27FC236}">
                <a16:creationId xmlns:a16="http://schemas.microsoft.com/office/drawing/2014/main" id="{D48FADC2-3BC8-662F-05C2-43ABB8F94A4A}"/>
              </a:ext>
            </a:extLst>
          </p:cNvPr>
          <p:cNvSpPr/>
          <p:nvPr/>
        </p:nvSpPr>
        <p:spPr>
          <a:xfrm>
            <a:off x="2749903" y="5584295"/>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監視モデル 1</a:t>
            </a:r>
            <a:endParaRPr lang="en-JP" sz="1200" dirty="0">
              <a:solidFill>
                <a:schemeClr val="tx1"/>
              </a:solidFill>
            </a:endParaRPr>
          </a:p>
        </p:txBody>
      </p:sp>
      <p:sp>
        <p:nvSpPr>
          <p:cNvPr id="15" name="Rounded Rectangle 14">
            <a:extLst>
              <a:ext uri="{FF2B5EF4-FFF2-40B4-BE49-F238E27FC236}">
                <a16:creationId xmlns:a16="http://schemas.microsoft.com/office/drawing/2014/main" id="{BBABD241-6E63-2EFD-74F9-92C2417FC1CC}"/>
              </a:ext>
            </a:extLst>
          </p:cNvPr>
          <p:cNvSpPr/>
          <p:nvPr/>
        </p:nvSpPr>
        <p:spPr>
          <a:xfrm>
            <a:off x="2749903" y="596325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監視モデル 2</a:t>
            </a:r>
            <a:endParaRPr lang="en-JP" sz="1200" dirty="0">
              <a:solidFill>
                <a:schemeClr val="tx1"/>
              </a:solidFill>
            </a:endParaRPr>
          </a:p>
        </p:txBody>
      </p:sp>
      <p:sp>
        <p:nvSpPr>
          <p:cNvPr id="16" name="Rounded Rectangle 15">
            <a:extLst>
              <a:ext uri="{FF2B5EF4-FFF2-40B4-BE49-F238E27FC236}">
                <a16:creationId xmlns:a16="http://schemas.microsoft.com/office/drawing/2014/main" id="{5087E03B-2910-B82A-287A-B44BF65E42F0}"/>
              </a:ext>
            </a:extLst>
          </p:cNvPr>
          <p:cNvSpPr/>
          <p:nvPr/>
        </p:nvSpPr>
        <p:spPr>
          <a:xfrm>
            <a:off x="7990903" y="5218727"/>
            <a:ext cx="955407" cy="43313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制御器</a:t>
            </a:r>
          </a:p>
        </p:txBody>
      </p:sp>
      <p:cxnSp>
        <p:nvCxnSpPr>
          <p:cNvPr id="17" name="Elbow Connector 16">
            <a:extLst>
              <a:ext uri="{FF2B5EF4-FFF2-40B4-BE49-F238E27FC236}">
                <a16:creationId xmlns:a16="http://schemas.microsoft.com/office/drawing/2014/main" id="{1B1CEDAA-824A-1570-F90B-27DEDC3A4F07}"/>
              </a:ext>
            </a:extLst>
          </p:cNvPr>
          <p:cNvCxnSpPr>
            <a:cxnSpLocks/>
            <a:stCxn id="12" idx="3"/>
            <a:endCxn id="10" idx="1"/>
          </p:cNvCxnSpPr>
          <p:nvPr/>
        </p:nvCxnSpPr>
        <p:spPr>
          <a:xfrm>
            <a:off x="1401921" y="4505494"/>
            <a:ext cx="341025" cy="172504"/>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C392C831-4996-898D-615A-5AF68EE93E13}"/>
              </a:ext>
            </a:extLst>
          </p:cNvPr>
          <p:cNvSpPr/>
          <p:nvPr/>
        </p:nvSpPr>
        <p:spPr>
          <a:xfrm>
            <a:off x="2749903" y="634214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監視モデル 3</a:t>
            </a:r>
            <a:endParaRPr lang="en-JP" sz="1200" dirty="0">
              <a:solidFill>
                <a:schemeClr val="tx1"/>
              </a:solidFill>
            </a:endParaRPr>
          </a:p>
        </p:txBody>
      </p:sp>
      <p:cxnSp>
        <p:nvCxnSpPr>
          <p:cNvPr id="19" name="Elbow Connector 18">
            <a:extLst>
              <a:ext uri="{FF2B5EF4-FFF2-40B4-BE49-F238E27FC236}">
                <a16:creationId xmlns:a16="http://schemas.microsoft.com/office/drawing/2014/main" id="{FE17EAC9-5C34-7869-4753-648E7E2C6599}"/>
              </a:ext>
            </a:extLst>
          </p:cNvPr>
          <p:cNvCxnSpPr>
            <a:cxnSpLocks/>
            <a:stCxn id="18" idx="3"/>
            <a:endCxn id="27" idx="1"/>
          </p:cNvCxnSpPr>
          <p:nvPr/>
        </p:nvCxnSpPr>
        <p:spPr>
          <a:xfrm flipV="1">
            <a:off x="3914456" y="5435599"/>
            <a:ext cx="686731" cy="10790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A1EB54B6-B2BB-2D6F-C961-B06E6A7A33C6}"/>
              </a:ext>
            </a:extLst>
          </p:cNvPr>
          <p:cNvSpPr/>
          <p:nvPr/>
        </p:nvSpPr>
        <p:spPr>
          <a:xfrm>
            <a:off x="5689384" y="5018246"/>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a:t>
            </a:r>
          </a:p>
          <a:p>
            <a:pPr algn="ctr"/>
            <a:r>
              <a:rPr lang="en-JP" sz="1200" dirty="0">
                <a:solidFill>
                  <a:schemeClr val="tx1"/>
                </a:solidFill>
              </a:rPr>
              <a:t>空間</a:t>
            </a:r>
          </a:p>
        </p:txBody>
      </p:sp>
      <p:cxnSp>
        <p:nvCxnSpPr>
          <p:cNvPr id="21" name="Straight Arrow Connector 20">
            <a:extLst>
              <a:ext uri="{FF2B5EF4-FFF2-40B4-BE49-F238E27FC236}">
                <a16:creationId xmlns:a16="http://schemas.microsoft.com/office/drawing/2014/main" id="{1DFD03B1-CED3-D2BB-E981-358D5E89AE54}"/>
              </a:ext>
            </a:extLst>
          </p:cNvPr>
          <p:cNvCxnSpPr>
            <a:cxnSpLocks/>
            <a:stCxn id="20" idx="3"/>
            <a:endCxn id="28" idx="1"/>
          </p:cNvCxnSpPr>
          <p:nvPr/>
        </p:nvCxnSpPr>
        <p:spPr>
          <a:xfrm flipV="1">
            <a:off x="6644791" y="5435599"/>
            <a:ext cx="275103"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75DBAA-850A-09F9-3F21-8C8BCD78B7FA}"/>
              </a:ext>
            </a:extLst>
          </p:cNvPr>
          <p:cNvCxnSpPr>
            <a:cxnSpLocks/>
            <a:stCxn id="28" idx="3"/>
            <a:endCxn id="16" idx="1"/>
          </p:cNvCxnSpPr>
          <p:nvPr/>
        </p:nvCxnSpPr>
        <p:spPr>
          <a:xfrm flipV="1">
            <a:off x="7789394" y="5435296"/>
            <a:ext cx="201509" cy="30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77F0B04-61F4-758B-B01C-1EC61BCCB2F5}"/>
              </a:ext>
            </a:extLst>
          </p:cNvPr>
          <p:cNvCxnSpPr>
            <a:cxnSpLocks/>
            <a:stCxn id="13" idx="3"/>
            <a:endCxn id="10" idx="1"/>
          </p:cNvCxnSpPr>
          <p:nvPr/>
        </p:nvCxnSpPr>
        <p:spPr>
          <a:xfrm flipV="1">
            <a:off x="1401920" y="4677998"/>
            <a:ext cx="341026" cy="212880"/>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D5D60D24-9DCA-5331-E3D2-38C4047536F3}"/>
              </a:ext>
            </a:extLst>
          </p:cNvPr>
          <p:cNvCxnSpPr>
            <a:cxnSpLocks/>
            <a:stCxn id="25" idx="3"/>
            <a:endCxn id="27" idx="1"/>
          </p:cNvCxnSpPr>
          <p:nvPr/>
        </p:nvCxnSpPr>
        <p:spPr>
          <a:xfrm>
            <a:off x="3914456" y="4672409"/>
            <a:ext cx="686731" cy="7631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781707D-23DB-3020-1086-42D88E307316}"/>
              </a:ext>
            </a:extLst>
          </p:cNvPr>
          <p:cNvSpPr/>
          <p:nvPr/>
        </p:nvSpPr>
        <p:spPr>
          <a:xfrm>
            <a:off x="2959049" y="4326485"/>
            <a:ext cx="955407"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全体</a:t>
            </a:r>
          </a:p>
          <a:p>
            <a:pPr algn="ctr"/>
            <a:r>
              <a:rPr lang="en-JP" sz="1200" dirty="0">
                <a:solidFill>
                  <a:schemeClr val="tx1"/>
                </a:solidFill>
              </a:rPr>
              <a:t>モデル</a:t>
            </a:r>
          </a:p>
        </p:txBody>
      </p:sp>
      <p:cxnSp>
        <p:nvCxnSpPr>
          <p:cNvPr id="26" name="Straight Arrow Connector 25">
            <a:extLst>
              <a:ext uri="{FF2B5EF4-FFF2-40B4-BE49-F238E27FC236}">
                <a16:creationId xmlns:a16="http://schemas.microsoft.com/office/drawing/2014/main" id="{67AA0CC0-657F-224C-5BAF-239BA82126B8}"/>
              </a:ext>
            </a:extLst>
          </p:cNvPr>
          <p:cNvCxnSpPr>
            <a:cxnSpLocks/>
            <a:stCxn id="10" idx="3"/>
            <a:endCxn id="25" idx="1"/>
          </p:cNvCxnSpPr>
          <p:nvPr/>
        </p:nvCxnSpPr>
        <p:spPr>
          <a:xfrm flipV="1">
            <a:off x="2612446" y="4672409"/>
            <a:ext cx="346603" cy="55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hevron 26">
            <a:extLst>
              <a:ext uri="{FF2B5EF4-FFF2-40B4-BE49-F238E27FC236}">
                <a16:creationId xmlns:a16="http://schemas.microsoft.com/office/drawing/2014/main" id="{27632B20-3752-EF3A-211F-5D7565EEE71F}"/>
              </a:ext>
            </a:extLst>
          </p:cNvPr>
          <p:cNvSpPr/>
          <p:nvPr/>
        </p:nvSpPr>
        <p:spPr>
          <a:xfrm>
            <a:off x="4515280" y="5145315"/>
            <a:ext cx="95540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改変</a:t>
            </a:r>
          </a:p>
          <a:p>
            <a:pPr algn="ctr"/>
            <a:r>
              <a:rPr lang="en-JP" sz="1100" dirty="0">
                <a:solidFill>
                  <a:schemeClr val="bg1"/>
                </a:solidFill>
              </a:rPr>
              <a:t>並列合成</a:t>
            </a:r>
          </a:p>
        </p:txBody>
      </p:sp>
      <p:sp>
        <p:nvSpPr>
          <p:cNvPr id="28" name="Chevron 27">
            <a:extLst>
              <a:ext uri="{FF2B5EF4-FFF2-40B4-BE49-F238E27FC236}">
                <a16:creationId xmlns:a16="http://schemas.microsoft.com/office/drawing/2014/main" id="{DC8FB8B3-6E4C-B108-0B0D-140DDAF574D1}"/>
              </a:ext>
            </a:extLst>
          </p:cNvPr>
          <p:cNvSpPr/>
          <p:nvPr/>
        </p:nvSpPr>
        <p:spPr>
          <a:xfrm>
            <a:off x="6833987"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安全性</a:t>
            </a:r>
          </a:p>
          <a:p>
            <a:pPr algn="ctr"/>
            <a:r>
              <a:rPr lang="en-JP" sz="1100" dirty="0">
                <a:solidFill>
                  <a:schemeClr val="bg1"/>
                </a:solidFill>
              </a:rPr>
              <a:t>ゲーム</a:t>
            </a:r>
          </a:p>
        </p:txBody>
      </p:sp>
      <p:cxnSp>
        <p:nvCxnSpPr>
          <p:cNvPr id="29" name="Elbow Connector 28">
            <a:extLst>
              <a:ext uri="{FF2B5EF4-FFF2-40B4-BE49-F238E27FC236}">
                <a16:creationId xmlns:a16="http://schemas.microsoft.com/office/drawing/2014/main" id="{1AB670A2-FCE4-6EBC-AC68-C6ACD92F1389}"/>
              </a:ext>
            </a:extLst>
          </p:cNvPr>
          <p:cNvCxnSpPr>
            <a:cxnSpLocks/>
            <a:stCxn id="15" idx="3"/>
            <a:endCxn id="27" idx="1"/>
          </p:cNvCxnSpPr>
          <p:nvPr/>
        </p:nvCxnSpPr>
        <p:spPr>
          <a:xfrm flipV="1">
            <a:off x="3914456" y="5435599"/>
            <a:ext cx="686731" cy="7001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33FED6E-CA66-2081-4D6F-A610C3159F01}"/>
              </a:ext>
            </a:extLst>
          </p:cNvPr>
          <p:cNvCxnSpPr>
            <a:cxnSpLocks/>
            <a:stCxn id="27" idx="3"/>
            <a:endCxn id="20" idx="1"/>
          </p:cNvCxnSpPr>
          <p:nvPr/>
        </p:nvCxnSpPr>
        <p:spPr>
          <a:xfrm>
            <a:off x="5470687" y="5435599"/>
            <a:ext cx="21869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ular Callout 31">
            <a:extLst>
              <a:ext uri="{FF2B5EF4-FFF2-40B4-BE49-F238E27FC236}">
                <a16:creationId xmlns:a16="http://schemas.microsoft.com/office/drawing/2014/main" id="{E85DAD1B-F89B-4540-CD43-8EB17A10A609}"/>
              </a:ext>
            </a:extLst>
          </p:cNvPr>
          <p:cNvSpPr/>
          <p:nvPr/>
        </p:nvSpPr>
        <p:spPr>
          <a:xfrm>
            <a:off x="4464146" y="2708901"/>
            <a:ext cx="4562667" cy="1942258"/>
          </a:xfrm>
          <a:prstGeom prst="wedgeRoundRectCallout">
            <a:avLst>
              <a:gd name="adj1" fmla="val -37628"/>
              <a:gd name="adj2" fmla="val 78127"/>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50000"/>
                </a:schemeClr>
              </a:solidFill>
            </a:endParaRPr>
          </a:p>
        </p:txBody>
      </p:sp>
      <p:sp>
        <p:nvSpPr>
          <p:cNvPr id="33" name="Oval 32">
            <a:extLst>
              <a:ext uri="{FF2B5EF4-FFF2-40B4-BE49-F238E27FC236}">
                <a16:creationId xmlns:a16="http://schemas.microsoft.com/office/drawing/2014/main" id="{4D016558-58FB-78CB-983B-9FFCE755353E}"/>
              </a:ext>
            </a:extLst>
          </p:cNvPr>
          <p:cNvSpPr/>
          <p:nvPr/>
        </p:nvSpPr>
        <p:spPr>
          <a:xfrm>
            <a:off x="4952442" y="2868045"/>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34" name="Oval 33">
            <a:extLst>
              <a:ext uri="{FF2B5EF4-FFF2-40B4-BE49-F238E27FC236}">
                <a16:creationId xmlns:a16="http://schemas.microsoft.com/office/drawing/2014/main" id="{6274F7CA-953D-5432-D827-3F36B91F04DA}"/>
              </a:ext>
            </a:extLst>
          </p:cNvPr>
          <p:cNvSpPr/>
          <p:nvPr/>
        </p:nvSpPr>
        <p:spPr>
          <a:xfrm>
            <a:off x="5653525" y="2868045"/>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35" name="Oval 34">
            <a:extLst>
              <a:ext uri="{FF2B5EF4-FFF2-40B4-BE49-F238E27FC236}">
                <a16:creationId xmlns:a16="http://schemas.microsoft.com/office/drawing/2014/main" id="{CBD81F22-985E-F79F-3298-39247E53D721}"/>
              </a:ext>
            </a:extLst>
          </p:cNvPr>
          <p:cNvSpPr/>
          <p:nvPr/>
        </p:nvSpPr>
        <p:spPr>
          <a:xfrm>
            <a:off x="4952442" y="354316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36" name="Oval 35">
            <a:extLst>
              <a:ext uri="{FF2B5EF4-FFF2-40B4-BE49-F238E27FC236}">
                <a16:creationId xmlns:a16="http://schemas.microsoft.com/office/drawing/2014/main" id="{25B0721A-8EC1-3A36-E6BC-86F757B9519B}"/>
              </a:ext>
            </a:extLst>
          </p:cNvPr>
          <p:cNvSpPr/>
          <p:nvPr/>
        </p:nvSpPr>
        <p:spPr>
          <a:xfrm>
            <a:off x="5653525" y="354316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37" name="Straight Arrow Connector 36">
            <a:extLst>
              <a:ext uri="{FF2B5EF4-FFF2-40B4-BE49-F238E27FC236}">
                <a16:creationId xmlns:a16="http://schemas.microsoft.com/office/drawing/2014/main" id="{EA69C145-078C-A980-FB81-6BEDB4F4EE95}"/>
              </a:ext>
            </a:extLst>
          </p:cNvPr>
          <p:cNvCxnSpPr>
            <a:stCxn id="33" idx="7"/>
            <a:endCxn id="34" idx="1"/>
          </p:cNvCxnSpPr>
          <p:nvPr/>
        </p:nvCxnSpPr>
        <p:spPr>
          <a:xfrm>
            <a:off x="5252787" y="291957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6628DA-2448-B48B-C844-E0F5CE3C2AF2}"/>
              </a:ext>
            </a:extLst>
          </p:cNvPr>
          <p:cNvCxnSpPr>
            <a:stCxn id="34" idx="3"/>
            <a:endCxn id="33" idx="5"/>
          </p:cNvCxnSpPr>
          <p:nvPr/>
        </p:nvCxnSpPr>
        <p:spPr>
          <a:xfrm flipH="1">
            <a:off x="5252787" y="3168390"/>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18C727-A67C-3609-B865-7FBD9D31CDA3}"/>
              </a:ext>
            </a:extLst>
          </p:cNvPr>
          <p:cNvCxnSpPr>
            <a:stCxn id="35" idx="7"/>
            <a:endCxn id="36" idx="1"/>
          </p:cNvCxnSpPr>
          <p:nvPr/>
        </p:nvCxnSpPr>
        <p:spPr>
          <a:xfrm>
            <a:off x="5252787" y="359469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291A39-F63C-60AE-1F85-8CEBE486E27B}"/>
              </a:ext>
            </a:extLst>
          </p:cNvPr>
          <p:cNvCxnSpPr>
            <a:stCxn id="36" idx="3"/>
            <a:endCxn id="35" idx="5"/>
          </p:cNvCxnSpPr>
          <p:nvPr/>
        </p:nvCxnSpPr>
        <p:spPr>
          <a:xfrm flipH="1">
            <a:off x="5252787" y="384350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B5D54E-FE52-F2CC-AB15-D9C465026751}"/>
              </a:ext>
            </a:extLst>
          </p:cNvPr>
          <p:cNvCxnSpPr>
            <a:stCxn id="34" idx="5"/>
            <a:endCxn id="36" idx="7"/>
          </p:cNvCxnSpPr>
          <p:nvPr/>
        </p:nvCxnSpPr>
        <p:spPr>
          <a:xfrm>
            <a:off x="5953870"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7E3A786-9052-B4FB-28DC-1B7E574D7C9F}"/>
              </a:ext>
            </a:extLst>
          </p:cNvPr>
          <p:cNvCxnSpPr>
            <a:cxnSpLocks/>
            <a:stCxn id="36" idx="1"/>
          </p:cNvCxnSpPr>
          <p:nvPr/>
        </p:nvCxnSpPr>
        <p:spPr>
          <a:xfrm flipV="1">
            <a:off x="5705056"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F28C73-443E-522D-3BAB-A39100CBDB2A}"/>
              </a:ext>
            </a:extLst>
          </p:cNvPr>
          <p:cNvCxnSpPr>
            <a:stCxn id="33" idx="5"/>
            <a:endCxn id="35" idx="7"/>
          </p:cNvCxnSpPr>
          <p:nvPr/>
        </p:nvCxnSpPr>
        <p:spPr>
          <a:xfrm>
            <a:off x="5252787"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63DE59D-88B8-A93E-221E-B94E02D5EDAA}"/>
              </a:ext>
            </a:extLst>
          </p:cNvPr>
          <p:cNvCxnSpPr>
            <a:stCxn id="35" idx="1"/>
            <a:endCxn id="33" idx="3"/>
          </p:cNvCxnSpPr>
          <p:nvPr/>
        </p:nvCxnSpPr>
        <p:spPr>
          <a:xfrm flipV="1">
            <a:off x="5003973" y="316839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E3C6E2-4C31-D5C3-13A5-15103CFC215A}"/>
              </a:ext>
            </a:extLst>
          </p:cNvPr>
          <p:cNvSpPr txBox="1"/>
          <p:nvPr/>
        </p:nvSpPr>
        <p:spPr>
          <a:xfrm>
            <a:off x="5289362" y="2763138"/>
            <a:ext cx="365806" cy="184666"/>
          </a:xfrm>
          <a:prstGeom prst="rect">
            <a:avLst/>
          </a:prstGeom>
          <a:noFill/>
        </p:spPr>
        <p:txBody>
          <a:bodyPr wrap="none" rtlCol="0">
            <a:spAutoFit/>
          </a:bodyPr>
          <a:lstStyle/>
          <a:p>
            <a:r>
              <a:rPr lang="en-US" sz="600" dirty="0"/>
              <a:t>d</a:t>
            </a:r>
            <a:r>
              <a:rPr lang="en-JP" sz="600" dirty="0"/>
              <a:t>o_A</a:t>
            </a:r>
          </a:p>
        </p:txBody>
      </p:sp>
      <p:sp>
        <p:nvSpPr>
          <p:cNvPr id="46" name="TextBox 45">
            <a:extLst>
              <a:ext uri="{FF2B5EF4-FFF2-40B4-BE49-F238E27FC236}">
                <a16:creationId xmlns:a16="http://schemas.microsoft.com/office/drawing/2014/main" id="{5C4A006D-3BD9-0B73-1BB0-6FDC3C46F3A5}"/>
              </a:ext>
            </a:extLst>
          </p:cNvPr>
          <p:cNvSpPr txBox="1"/>
          <p:nvPr/>
        </p:nvSpPr>
        <p:spPr>
          <a:xfrm>
            <a:off x="5266070" y="3016709"/>
            <a:ext cx="452368" cy="184666"/>
          </a:xfrm>
          <a:prstGeom prst="rect">
            <a:avLst/>
          </a:prstGeom>
          <a:noFill/>
        </p:spPr>
        <p:txBody>
          <a:bodyPr wrap="none" rtlCol="0">
            <a:spAutoFit/>
          </a:bodyPr>
          <a:lstStyle/>
          <a:p>
            <a:r>
              <a:rPr lang="en-US" sz="600" dirty="0"/>
              <a:t>d</a:t>
            </a:r>
            <a:r>
              <a:rPr lang="en-JP" sz="600" dirty="0"/>
              <a:t>one_A</a:t>
            </a:r>
          </a:p>
        </p:txBody>
      </p:sp>
      <p:sp>
        <p:nvSpPr>
          <p:cNvPr id="47" name="TextBox 46">
            <a:extLst>
              <a:ext uri="{FF2B5EF4-FFF2-40B4-BE49-F238E27FC236}">
                <a16:creationId xmlns:a16="http://schemas.microsoft.com/office/drawing/2014/main" id="{0FB04325-0964-21CE-2A93-F86CD9AECB9C}"/>
              </a:ext>
            </a:extLst>
          </p:cNvPr>
          <p:cNvSpPr txBox="1"/>
          <p:nvPr/>
        </p:nvSpPr>
        <p:spPr>
          <a:xfrm>
            <a:off x="5301260" y="3441120"/>
            <a:ext cx="365806" cy="184666"/>
          </a:xfrm>
          <a:prstGeom prst="rect">
            <a:avLst/>
          </a:prstGeom>
          <a:noFill/>
        </p:spPr>
        <p:txBody>
          <a:bodyPr wrap="none" rtlCol="0">
            <a:spAutoFit/>
          </a:bodyPr>
          <a:lstStyle/>
          <a:p>
            <a:r>
              <a:rPr lang="en-US" sz="600" dirty="0"/>
              <a:t>d</a:t>
            </a:r>
            <a:r>
              <a:rPr lang="en-JP" sz="600" dirty="0"/>
              <a:t>o_A</a:t>
            </a:r>
          </a:p>
        </p:txBody>
      </p:sp>
      <p:sp>
        <p:nvSpPr>
          <p:cNvPr id="48" name="TextBox 47">
            <a:extLst>
              <a:ext uri="{FF2B5EF4-FFF2-40B4-BE49-F238E27FC236}">
                <a16:creationId xmlns:a16="http://schemas.microsoft.com/office/drawing/2014/main" id="{41EC730D-27DC-066E-0515-B5D38B24AD0B}"/>
              </a:ext>
            </a:extLst>
          </p:cNvPr>
          <p:cNvSpPr txBox="1"/>
          <p:nvPr/>
        </p:nvSpPr>
        <p:spPr>
          <a:xfrm>
            <a:off x="5277968" y="3694691"/>
            <a:ext cx="452368" cy="184666"/>
          </a:xfrm>
          <a:prstGeom prst="rect">
            <a:avLst/>
          </a:prstGeom>
          <a:noFill/>
        </p:spPr>
        <p:txBody>
          <a:bodyPr wrap="none" rtlCol="0">
            <a:spAutoFit/>
          </a:bodyPr>
          <a:lstStyle/>
          <a:p>
            <a:r>
              <a:rPr lang="en-US" sz="600" dirty="0"/>
              <a:t>d</a:t>
            </a:r>
            <a:r>
              <a:rPr lang="en-JP" sz="600" dirty="0"/>
              <a:t>one_A</a:t>
            </a:r>
          </a:p>
        </p:txBody>
      </p:sp>
      <p:sp>
        <p:nvSpPr>
          <p:cNvPr id="49" name="TextBox 48">
            <a:extLst>
              <a:ext uri="{FF2B5EF4-FFF2-40B4-BE49-F238E27FC236}">
                <a16:creationId xmlns:a16="http://schemas.microsoft.com/office/drawing/2014/main" id="{0099D4C6-CC52-F279-DD17-B824C8F56AF1}"/>
              </a:ext>
            </a:extLst>
          </p:cNvPr>
          <p:cNvSpPr txBox="1"/>
          <p:nvPr/>
        </p:nvSpPr>
        <p:spPr>
          <a:xfrm>
            <a:off x="5096638" y="3285232"/>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50" name="TextBox 49">
            <a:extLst>
              <a:ext uri="{FF2B5EF4-FFF2-40B4-BE49-F238E27FC236}">
                <a16:creationId xmlns:a16="http://schemas.microsoft.com/office/drawing/2014/main" id="{444B3053-E6D8-1E95-8EDB-60631A977BB0}"/>
              </a:ext>
            </a:extLst>
          </p:cNvPr>
          <p:cNvSpPr txBox="1"/>
          <p:nvPr/>
        </p:nvSpPr>
        <p:spPr>
          <a:xfrm>
            <a:off x="5431024" y="3284825"/>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51" name="TextBox 50">
            <a:extLst>
              <a:ext uri="{FF2B5EF4-FFF2-40B4-BE49-F238E27FC236}">
                <a16:creationId xmlns:a16="http://schemas.microsoft.com/office/drawing/2014/main" id="{EE87FB74-A35D-1BD7-5B6E-7A2F348AE5E4}"/>
              </a:ext>
            </a:extLst>
          </p:cNvPr>
          <p:cNvSpPr txBox="1"/>
          <p:nvPr/>
        </p:nvSpPr>
        <p:spPr>
          <a:xfrm>
            <a:off x="5793851" y="3285430"/>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52" name="TextBox 51">
            <a:extLst>
              <a:ext uri="{FF2B5EF4-FFF2-40B4-BE49-F238E27FC236}">
                <a16:creationId xmlns:a16="http://schemas.microsoft.com/office/drawing/2014/main" id="{478FCBF2-22CA-B11F-819B-960BDF42E7BD}"/>
              </a:ext>
            </a:extLst>
          </p:cNvPr>
          <p:cNvSpPr txBox="1"/>
          <p:nvPr/>
        </p:nvSpPr>
        <p:spPr>
          <a:xfrm>
            <a:off x="4720370" y="3291582"/>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53" name="Right Arrow 52">
            <a:extLst>
              <a:ext uri="{FF2B5EF4-FFF2-40B4-BE49-F238E27FC236}">
                <a16:creationId xmlns:a16="http://schemas.microsoft.com/office/drawing/2014/main" id="{AB27C97F-98D4-E79F-7F81-6943991D3879}"/>
              </a:ext>
            </a:extLst>
          </p:cNvPr>
          <p:cNvSpPr/>
          <p:nvPr/>
        </p:nvSpPr>
        <p:spPr>
          <a:xfrm>
            <a:off x="6516598" y="3545341"/>
            <a:ext cx="822954" cy="2844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bg1">
                  <a:lumMod val="50000"/>
                </a:schemeClr>
              </a:solidFill>
            </a:endParaRPr>
          </a:p>
        </p:txBody>
      </p:sp>
      <p:sp>
        <p:nvSpPr>
          <p:cNvPr id="54" name="TextBox 53">
            <a:extLst>
              <a:ext uri="{FF2B5EF4-FFF2-40B4-BE49-F238E27FC236}">
                <a16:creationId xmlns:a16="http://schemas.microsoft.com/office/drawing/2014/main" id="{2307B76E-A1A6-696D-6678-7DC40902777C}"/>
              </a:ext>
            </a:extLst>
          </p:cNvPr>
          <p:cNvSpPr txBox="1"/>
          <p:nvPr/>
        </p:nvSpPr>
        <p:spPr>
          <a:xfrm>
            <a:off x="6476671" y="3853759"/>
            <a:ext cx="902811" cy="215444"/>
          </a:xfrm>
          <a:prstGeom prst="rect">
            <a:avLst/>
          </a:prstGeom>
          <a:noFill/>
        </p:spPr>
        <p:txBody>
          <a:bodyPr wrap="none" rtlCol="0">
            <a:spAutoFit/>
          </a:bodyPr>
          <a:lstStyle/>
          <a:p>
            <a:pPr algn="ctr"/>
            <a:r>
              <a:rPr lang="en-JP" sz="800" dirty="0">
                <a:solidFill>
                  <a:schemeClr val="bg1">
                    <a:lumMod val="50000"/>
                  </a:schemeClr>
                </a:solidFill>
              </a:rPr>
              <a:t>違反状態を追加</a:t>
            </a:r>
          </a:p>
        </p:txBody>
      </p:sp>
      <p:sp>
        <p:nvSpPr>
          <p:cNvPr id="55" name="Oval 54">
            <a:extLst>
              <a:ext uri="{FF2B5EF4-FFF2-40B4-BE49-F238E27FC236}">
                <a16:creationId xmlns:a16="http://schemas.microsoft.com/office/drawing/2014/main" id="{7D52F585-C586-BFC5-AADA-60BCF2A30464}"/>
              </a:ext>
            </a:extLst>
          </p:cNvPr>
          <p:cNvSpPr/>
          <p:nvPr/>
        </p:nvSpPr>
        <p:spPr>
          <a:xfrm>
            <a:off x="4718848" y="4112932"/>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56" name="Oval 55">
            <a:extLst>
              <a:ext uri="{FF2B5EF4-FFF2-40B4-BE49-F238E27FC236}">
                <a16:creationId xmlns:a16="http://schemas.microsoft.com/office/drawing/2014/main" id="{F827E999-18C0-FBDD-175A-2345E7B5943E}"/>
              </a:ext>
            </a:extLst>
          </p:cNvPr>
          <p:cNvSpPr/>
          <p:nvPr/>
        </p:nvSpPr>
        <p:spPr>
          <a:xfrm>
            <a:off x="5342747" y="4112932"/>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57" name="TextBox 56">
            <a:extLst>
              <a:ext uri="{FF2B5EF4-FFF2-40B4-BE49-F238E27FC236}">
                <a16:creationId xmlns:a16="http://schemas.microsoft.com/office/drawing/2014/main" id="{5A5B4222-E15D-A7DF-B80A-E0E8863EDB7F}"/>
              </a:ext>
            </a:extLst>
          </p:cNvPr>
          <p:cNvSpPr txBox="1"/>
          <p:nvPr/>
        </p:nvSpPr>
        <p:spPr>
          <a:xfrm>
            <a:off x="4982021" y="3968037"/>
            <a:ext cx="426720" cy="215444"/>
          </a:xfrm>
          <a:prstGeom prst="rect">
            <a:avLst/>
          </a:prstGeom>
          <a:noFill/>
        </p:spPr>
        <p:txBody>
          <a:bodyPr wrap="none" rtlCol="0">
            <a:spAutoFit/>
          </a:bodyPr>
          <a:lstStyle/>
          <a:p>
            <a:r>
              <a:rPr lang="en-US" sz="800" dirty="0"/>
              <a:t>d</a:t>
            </a:r>
            <a:r>
              <a:rPr lang="en-JP" sz="800" dirty="0"/>
              <a:t>o_A</a:t>
            </a:r>
          </a:p>
        </p:txBody>
      </p:sp>
      <p:grpSp>
        <p:nvGrpSpPr>
          <p:cNvPr id="58" name="Group 57">
            <a:extLst>
              <a:ext uri="{FF2B5EF4-FFF2-40B4-BE49-F238E27FC236}">
                <a16:creationId xmlns:a16="http://schemas.microsoft.com/office/drawing/2014/main" id="{8B9CC38E-F5DF-6B5E-CE81-4E33F33D1EE1}"/>
              </a:ext>
            </a:extLst>
          </p:cNvPr>
          <p:cNvGrpSpPr/>
          <p:nvPr/>
        </p:nvGrpSpPr>
        <p:grpSpPr>
          <a:xfrm>
            <a:off x="5974039" y="4112932"/>
            <a:ext cx="354280" cy="351876"/>
            <a:chOff x="3647612" y="4232811"/>
            <a:chExt cx="354280" cy="351876"/>
          </a:xfrm>
        </p:grpSpPr>
        <p:sp>
          <p:nvSpPr>
            <p:cNvPr id="59" name="Oval 58">
              <a:extLst>
                <a:ext uri="{FF2B5EF4-FFF2-40B4-BE49-F238E27FC236}">
                  <a16:creationId xmlns:a16="http://schemas.microsoft.com/office/drawing/2014/main" id="{45380680-306D-1E53-75CA-871C4FE5026A}"/>
                </a:ext>
              </a:extLst>
            </p:cNvPr>
            <p:cNvSpPr/>
            <p:nvPr/>
          </p:nvSpPr>
          <p:spPr>
            <a:xfrm>
              <a:off x="3647612" y="4232811"/>
              <a:ext cx="351876" cy="3518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600" dirty="0">
                <a:solidFill>
                  <a:schemeClr val="bg1"/>
                </a:solidFill>
              </a:endParaRPr>
            </a:p>
          </p:txBody>
        </p:sp>
        <p:sp>
          <p:nvSpPr>
            <p:cNvPr id="60" name="TextBox 59">
              <a:extLst>
                <a:ext uri="{FF2B5EF4-FFF2-40B4-BE49-F238E27FC236}">
                  <a16:creationId xmlns:a16="http://schemas.microsoft.com/office/drawing/2014/main" id="{EB474EFA-95B9-8154-E895-A21C426FFD36}"/>
                </a:ext>
              </a:extLst>
            </p:cNvPr>
            <p:cNvSpPr txBox="1"/>
            <p:nvPr/>
          </p:nvSpPr>
          <p:spPr>
            <a:xfrm>
              <a:off x="3658528" y="4249772"/>
              <a:ext cx="343364" cy="307777"/>
            </a:xfrm>
            <a:prstGeom prst="rect">
              <a:avLst/>
            </a:prstGeom>
            <a:noFill/>
          </p:spPr>
          <p:txBody>
            <a:bodyPr wrap="none" rtlCol="0">
              <a:spAutoFit/>
            </a:bodyPr>
            <a:lstStyle/>
            <a:p>
              <a:r>
                <a:rPr lang="en-JP" dirty="0">
                  <a:solidFill>
                    <a:schemeClr val="bg1"/>
                  </a:solidFill>
                </a:rPr>
                <a:t>-1</a:t>
              </a:r>
            </a:p>
          </p:txBody>
        </p:sp>
      </p:grpSp>
      <p:cxnSp>
        <p:nvCxnSpPr>
          <p:cNvPr id="61" name="Straight Arrow Connector 60">
            <a:extLst>
              <a:ext uri="{FF2B5EF4-FFF2-40B4-BE49-F238E27FC236}">
                <a16:creationId xmlns:a16="http://schemas.microsoft.com/office/drawing/2014/main" id="{3FCC5974-0133-E8ED-915D-BC4A695B28E8}"/>
              </a:ext>
            </a:extLst>
          </p:cNvPr>
          <p:cNvCxnSpPr>
            <a:stCxn id="56" idx="6"/>
            <a:endCxn id="60" idx="1"/>
          </p:cNvCxnSpPr>
          <p:nvPr/>
        </p:nvCxnSpPr>
        <p:spPr>
          <a:xfrm flipV="1">
            <a:off x="5694623" y="4283782"/>
            <a:ext cx="290332" cy="5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7E2A715-0F0C-C97C-9B01-B58D06B5E3D3}"/>
              </a:ext>
            </a:extLst>
          </p:cNvPr>
          <p:cNvCxnSpPr>
            <a:stCxn id="55" idx="7"/>
            <a:endCxn id="56" idx="1"/>
          </p:cNvCxnSpPr>
          <p:nvPr/>
        </p:nvCxnSpPr>
        <p:spPr>
          <a:xfrm>
            <a:off x="5019193" y="4164463"/>
            <a:ext cx="3750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1FC7DD-0B4A-88BE-9546-195D123C6310}"/>
              </a:ext>
            </a:extLst>
          </p:cNvPr>
          <p:cNvCxnSpPr>
            <a:stCxn id="56" idx="3"/>
            <a:endCxn id="55" idx="5"/>
          </p:cNvCxnSpPr>
          <p:nvPr/>
        </p:nvCxnSpPr>
        <p:spPr>
          <a:xfrm flipH="1">
            <a:off x="5019193" y="4413277"/>
            <a:ext cx="3750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037021E-1C9D-8CE2-AE16-2E83231F29EC}"/>
              </a:ext>
            </a:extLst>
          </p:cNvPr>
          <p:cNvSpPr txBox="1"/>
          <p:nvPr/>
        </p:nvSpPr>
        <p:spPr>
          <a:xfrm>
            <a:off x="4957940" y="4384165"/>
            <a:ext cx="542136" cy="215444"/>
          </a:xfrm>
          <a:prstGeom prst="rect">
            <a:avLst/>
          </a:prstGeom>
          <a:noFill/>
        </p:spPr>
        <p:txBody>
          <a:bodyPr wrap="none" rtlCol="0">
            <a:spAutoFit/>
          </a:bodyPr>
          <a:lstStyle/>
          <a:p>
            <a:r>
              <a:rPr lang="en-US" sz="800" dirty="0"/>
              <a:t>d</a:t>
            </a:r>
            <a:r>
              <a:rPr lang="en-JP" sz="800" dirty="0"/>
              <a:t>one_A</a:t>
            </a:r>
          </a:p>
        </p:txBody>
      </p:sp>
      <p:sp>
        <p:nvSpPr>
          <p:cNvPr id="65" name="TextBox 64">
            <a:extLst>
              <a:ext uri="{FF2B5EF4-FFF2-40B4-BE49-F238E27FC236}">
                <a16:creationId xmlns:a16="http://schemas.microsoft.com/office/drawing/2014/main" id="{8316550A-76CD-4A26-C880-4A474605B7F4}"/>
              </a:ext>
            </a:extLst>
          </p:cNvPr>
          <p:cNvSpPr txBox="1"/>
          <p:nvPr/>
        </p:nvSpPr>
        <p:spPr>
          <a:xfrm>
            <a:off x="5615836" y="4053835"/>
            <a:ext cx="426720" cy="215444"/>
          </a:xfrm>
          <a:prstGeom prst="rect">
            <a:avLst/>
          </a:prstGeom>
          <a:noFill/>
        </p:spPr>
        <p:txBody>
          <a:bodyPr wrap="none" rtlCol="0">
            <a:spAutoFit/>
          </a:bodyPr>
          <a:lstStyle/>
          <a:p>
            <a:r>
              <a:rPr lang="en-US" sz="800" dirty="0"/>
              <a:t>d</a:t>
            </a:r>
            <a:r>
              <a:rPr lang="en-JP" sz="800" dirty="0"/>
              <a:t>o_B</a:t>
            </a:r>
          </a:p>
        </p:txBody>
      </p:sp>
      <p:sp>
        <p:nvSpPr>
          <p:cNvPr id="66" name="Oval 65">
            <a:extLst>
              <a:ext uri="{FF2B5EF4-FFF2-40B4-BE49-F238E27FC236}">
                <a16:creationId xmlns:a16="http://schemas.microsoft.com/office/drawing/2014/main" id="{5764CEE4-979C-746B-58CC-77709703BA5B}"/>
              </a:ext>
            </a:extLst>
          </p:cNvPr>
          <p:cNvSpPr/>
          <p:nvPr/>
        </p:nvSpPr>
        <p:spPr>
          <a:xfrm>
            <a:off x="7645002" y="3490895"/>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67" name="Oval 66">
            <a:extLst>
              <a:ext uri="{FF2B5EF4-FFF2-40B4-BE49-F238E27FC236}">
                <a16:creationId xmlns:a16="http://schemas.microsoft.com/office/drawing/2014/main" id="{7D956D28-EAEB-C54F-F7B1-F2B4E854A805}"/>
              </a:ext>
            </a:extLst>
          </p:cNvPr>
          <p:cNvSpPr/>
          <p:nvPr/>
        </p:nvSpPr>
        <p:spPr>
          <a:xfrm>
            <a:off x="8346085" y="3490895"/>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68" name="Oval 67">
            <a:extLst>
              <a:ext uri="{FF2B5EF4-FFF2-40B4-BE49-F238E27FC236}">
                <a16:creationId xmlns:a16="http://schemas.microsoft.com/office/drawing/2014/main" id="{0E94BF43-61CB-F108-5E63-4B260B267D4F}"/>
              </a:ext>
            </a:extLst>
          </p:cNvPr>
          <p:cNvSpPr/>
          <p:nvPr/>
        </p:nvSpPr>
        <p:spPr>
          <a:xfrm>
            <a:off x="7645002" y="416601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69" name="Oval 68">
            <a:extLst>
              <a:ext uri="{FF2B5EF4-FFF2-40B4-BE49-F238E27FC236}">
                <a16:creationId xmlns:a16="http://schemas.microsoft.com/office/drawing/2014/main" id="{67A9FB10-3B2B-A5C5-C9FE-06B1D6BB3791}"/>
              </a:ext>
            </a:extLst>
          </p:cNvPr>
          <p:cNvSpPr/>
          <p:nvPr/>
        </p:nvSpPr>
        <p:spPr>
          <a:xfrm>
            <a:off x="8346085" y="416601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70" name="Straight Arrow Connector 69">
            <a:extLst>
              <a:ext uri="{FF2B5EF4-FFF2-40B4-BE49-F238E27FC236}">
                <a16:creationId xmlns:a16="http://schemas.microsoft.com/office/drawing/2014/main" id="{7B8F31CF-06B0-F7D2-EA66-E879F5FFA6A1}"/>
              </a:ext>
            </a:extLst>
          </p:cNvPr>
          <p:cNvCxnSpPr>
            <a:stCxn id="66" idx="7"/>
            <a:endCxn id="67" idx="1"/>
          </p:cNvCxnSpPr>
          <p:nvPr/>
        </p:nvCxnSpPr>
        <p:spPr>
          <a:xfrm>
            <a:off x="7945347" y="354242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06314B-DC9B-01EB-5BCC-22506E801AD5}"/>
              </a:ext>
            </a:extLst>
          </p:cNvPr>
          <p:cNvCxnSpPr>
            <a:stCxn id="67" idx="3"/>
            <a:endCxn id="66" idx="5"/>
          </p:cNvCxnSpPr>
          <p:nvPr/>
        </p:nvCxnSpPr>
        <p:spPr>
          <a:xfrm flipH="1">
            <a:off x="7945347" y="3791240"/>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F5DAD33-8523-786A-AD73-D3E3036F6324}"/>
              </a:ext>
            </a:extLst>
          </p:cNvPr>
          <p:cNvCxnSpPr>
            <a:stCxn id="68" idx="7"/>
            <a:endCxn id="69" idx="1"/>
          </p:cNvCxnSpPr>
          <p:nvPr/>
        </p:nvCxnSpPr>
        <p:spPr>
          <a:xfrm>
            <a:off x="7945347" y="421754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83459D6-72E8-C58C-02E7-3A3023E63226}"/>
              </a:ext>
            </a:extLst>
          </p:cNvPr>
          <p:cNvCxnSpPr>
            <a:stCxn id="69" idx="3"/>
            <a:endCxn id="68" idx="5"/>
          </p:cNvCxnSpPr>
          <p:nvPr/>
        </p:nvCxnSpPr>
        <p:spPr>
          <a:xfrm flipH="1">
            <a:off x="7945347" y="446635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099ABA2-5097-4BFB-A790-E54CDEEA4F97}"/>
              </a:ext>
            </a:extLst>
          </p:cNvPr>
          <p:cNvCxnSpPr>
            <a:cxnSpLocks/>
            <a:stCxn id="69" idx="1"/>
          </p:cNvCxnSpPr>
          <p:nvPr/>
        </p:nvCxnSpPr>
        <p:spPr>
          <a:xfrm flipV="1">
            <a:off x="8397616" y="379124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418BA49-60C5-52EF-C7BB-4FFF19C58F27}"/>
              </a:ext>
            </a:extLst>
          </p:cNvPr>
          <p:cNvCxnSpPr>
            <a:stCxn id="66" idx="5"/>
            <a:endCxn id="68" idx="7"/>
          </p:cNvCxnSpPr>
          <p:nvPr/>
        </p:nvCxnSpPr>
        <p:spPr>
          <a:xfrm>
            <a:off x="7945347" y="379124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CA2FA2F-A622-68A7-1FF4-5C0E7F41699B}"/>
              </a:ext>
            </a:extLst>
          </p:cNvPr>
          <p:cNvCxnSpPr>
            <a:stCxn id="68" idx="1"/>
            <a:endCxn id="66" idx="3"/>
          </p:cNvCxnSpPr>
          <p:nvPr/>
        </p:nvCxnSpPr>
        <p:spPr>
          <a:xfrm flipV="1">
            <a:off x="7696533" y="3791240"/>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61AAC7-0002-5F83-5289-83E173C648EF}"/>
              </a:ext>
            </a:extLst>
          </p:cNvPr>
          <p:cNvSpPr txBox="1"/>
          <p:nvPr/>
        </p:nvSpPr>
        <p:spPr>
          <a:xfrm>
            <a:off x="7981922" y="3385988"/>
            <a:ext cx="365806" cy="184666"/>
          </a:xfrm>
          <a:prstGeom prst="rect">
            <a:avLst/>
          </a:prstGeom>
          <a:noFill/>
        </p:spPr>
        <p:txBody>
          <a:bodyPr wrap="none" rtlCol="0">
            <a:spAutoFit/>
          </a:bodyPr>
          <a:lstStyle/>
          <a:p>
            <a:r>
              <a:rPr lang="en-US" sz="600" dirty="0"/>
              <a:t>d</a:t>
            </a:r>
            <a:r>
              <a:rPr lang="en-JP" sz="600" dirty="0"/>
              <a:t>o_A</a:t>
            </a:r>
          </a:p>
        </p:txBody>
      </p:sp>
      <p:sp>
        <p:nvSpPr>
          <p:cNvPr id="78" name="TextBox 77">
            <a:extLst>
              <a:ext uri="{FF2B5EF4-FFF2-40B4-BE49-F238E27FC236}">
                <a16:creationId xmlns:a16="http://schemas.microsoft.com/office/drawing/2014/main" id="{E695BE88-0934-D779-B3D1-EE941707CB4B}"/>
              </a:ext>
            </a:extLst>
          </p:cNvPr>
          <p:cNvSpPr txBox="1"/>
          <p:nvPr/>
        </p:nvSpPr>
        <p:spPr>
          <a:xfrm>
            <a:off x="7958630" y="3639559"/>
            <a:ext cx="452368" cy="184666"/>
          </a:xfrm>
          <a:prstGeom prst="rect">
            <a:avLst/>
          </a:prstGeom>
          <a:noFill/>
        </p:spPr>
        <p:txBody>
          <a:bodyPr wrap="none" rtlCol="0">
            <a:spAutoFit/>
          </a:bodyPr>
          <a:lstStyle/>
          <a:p>
            <a:r>
              <a:rPr lang="en-US" sz="600" dirty="0"/>
              <a:t>d</a:t>
            </a:r>
            <a:r>
              <a:rPr lang="en-JP" sz="600" dirty="0"/>
              <a:t>one_A</a:t>
            </a:r>
          </a:p>
        </p:txBody>
      </p:sp>
      <p:sp>
        <p:nvSpPr>
          <p:cNvPr id="79" name="TextBox 78">
            <a:extLst>
              <a:ext uri="{FF2B5EF4-FFF2-40B4-BE49-F238E27FC236}">
                <a16:creationId xmlns:a16="http://schemas.microsoft.com/office/drawing/2014/main" id="{66F725B5-638F-EBE5-7597-3FBAFAB4532C}"/>
              </a:ext>
            </a:extLst>
          </p:cNvPr>
          <p:cNvSpPr txBox="1"/>
          <p:nvPr/>
        </p:nvSpPr>
        <p:spPr>
          <a:xfrm>
            <a:off x="7993820" y="4063970"/>
            <a:ext cx="365806" cy="184666"/>
          </a:xfrm>
          <a:prstGeom prst="rect">
            <a:avLst/>
          </a:prstGeom>
          <a:noFill/>
        </p:spPr>
        <p:txBody>
          <a:bodyPr wrap="none" rtlCol="0">
            <a:spAutoFit/>
          </a:bodyPr>
          <a:lstStyle/>
          <a:p>
            <a:r>
              <a:rPr lang="en-US" sz="600" dirty="0"/>
              <a:t>d</a:t>
            </a:r>
            <a:r>
              <a:rPr lang="en-JP" sz="600" dirty="0"/>
              <a:t>o_A</a:t>
            </a:r>
          </a:p>
        </p:txBody>
      </p:sp>
      <p:sp>
        <p:nvSpPr>
          <p:cNvPr id="80" name="TextBox 79">
            <a:extLst>
              <a:ext uri="{FF2B5EF4-FFF2-40B4-BE49-F238E27FC236}">
                <a16:creationId xmlns:a16="http://schemas.microsoft.com/office/drawing/2014/main" id="{EA750FE3-FBBF-8F2E-2F47-3883BA3DAC99}"/>
              </a:ext>
            </a:extLst>
          </p:cNvPr>
          <p:cNvSpPr txBox="1"/>
          <p:nvPr/>
        </p:nvSpPr>
        <p:spPr>
          <a:xfrm>
            <a:off x="7970528" y="4317541"/>
            <a:ext cx="452368" cy="184666"/>
          </a:xfrm>
          <a:prstGeom prst="rect">
            <a:avLst/>
          </a:prstGeom>
          <a:noFill/>
        </p:spPr>
        <p:txBody>
          <a:bodyPr wrap="none" rtlCol="0">
            <a:spAutoFit/>
          </a:bodyPr>
          <a:lstStyle/>
          <a:p>
            <a:r>
              <a:rPr lang="en-US" sz="600" dirty="0"/>
              <a:t>d</a:t>
            </a:r>
            <a:r>
              <a:rPr lang="en-JP" sz="600" dirty="0"/>
              <a:t>one_A</a:t>
            </a:r>
          </a:p>
        </p:txBody>
      </p:sp>
      <p:sp>
        <p:nvSpPr>
          <p:cNvPr id="81" name="TextBox 80">
            <a:extLst>
              <a:ext uri="{FF2B5EF4-FFF2-40B4-BE49-F238E27FC236}">
                <a16:creationId xmlns:a16="http://schemas.microsoft.com/office/drawing/2014/main" id="{0D0B541E-94B2-BA76-2158-73D332AA07A0}"/>
              </a:ext>
            </a:extLst>
          </p:cNvPr>
          <p:cNvSpPr txBox="1"/>
          <p:nvPr/>
        </p:nvSpPr>
        <p:spPr>
          <a:xfrm>
            <a:off x="7789198" y="3916960"/>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82" name="TextBox 81">
            <a:extLst>
              <a:ext uri="{FF2B5EF4-FFF2-40B4-BE49-F238E27FC236}">
                <a16:creationId xmlns:a16="http://schemas.microsoft.com/office/drawing/2014/main" id="{D079B6A1-E0F5-7DBF-F127-F0E3B2ED2CA4}"/>
              </a:ext>
            </a:extLst>
          </p:cNvPr>
          <p:cNvSpPr txBox="1"/>
          <p:nvPr/>
        </p:nvSpPr>
        <p:spPr>
          <a:xfrm>
            <a:off x="8123584" y="3916553"/>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83" name="TextBox 82">
            <a:extLst>
              <a:ext uri="{FF2B5EF4-FFF2-40B4-BE49-F238E27FC236}">
                <a16:creationId xmlns:a16="http://schemas.microsoft.com/office/drawing/2014/main" id="{EEDC6EC7-A599-06E2-6896-7574AD112CFC}"/>
              </a:ext>
            </a:extLst>
          </p:cNvPr>
          <p:cNvSpPr txBox="1"/>
          <p:nvPr/>
        </p:nvSpPr>
        <p:spPr>
          <a:xfrm>
            <a:off x="7412930" y="3923310"/>
            <a:ext cx="452269" cy="184666"/>
          </a:xfrm>
          <a:prstGeom prst="rect">
            <a:avLst/>
          </a:prstGeom>
          <a:solidFill>
            <a:schemeClr val="bg1"/>
          </a:solidFill>
        </p:spPr>
        <p:txBody>
          <a:bodyPr wrap="square" rtlCol="0">
            <a:spAutoFit/>
          </a:bodyPr>
          <a:lstStyle/>
          <a:p>
            <a:r>
              <a:rPr lang="en-US" sz="600" dirty="0"/>
              <a:t>done</a:t>
            </a:r>
            <a:r>
              <a:rPr lang="en-JP" sz="600" dirty="0"/>
              <a:t>_B</a:t>
            </a:r>
          </a:p>
        </p:txBody>
      </p:sp>
      <p:grpSp>
        <p:nvGrpSpPr>
          <p:cNvPr id="84" name="Group 83">
            <a:extLst>
              <a:ext uri="{FF2B5EF4-FFF2-40B4-BE49-F238E27FC236}">
                <a16:creationId xmlns:a16="http://schemas.microsoft.com/office/drawing/2014/main" id="{7403F568-CDB7-421A-44C7-F1E1008A77AB}"/>
              </a:ext>
            </a:extLst>
          </p:cNvPr>
          <p:cNvGrpSpPr/>
          <p:nvPr/>
        </p:nvGrpSpPr>
        <p:grpSpPr>
          <a:xfrm>
            <a:off x="8346085" y="2816321"/>
            <a:ext cx="354280" cy="351876"/>
            <a:chOff x="3647612" y="4232811"/>
            <a:chExt cx="354280" cy="351876"/>
          </a:xfrm>
        </p:grpSpPr>
        <p:sp>
          <p:nvSpPr>
            <p:cNvPr id="85" name="Oval 84">
              <a:extLst>
                <a:ext uri="{FF2B5EF4-FFF2-40B4-BE49-F238E27FC236}">
                  <a16:creationId xmlns:a16="http://schemas.microsoft.com/office/drawing/2014/main" id="{F4810BD1-6F42-71E3-9D8C-4F5E6D80D196}"/>
                </a:ext>
              </a:extLst>
            </p:cNvPr>
            <p:cNvSpPr/>
            <p:nvPr/>
          </p:nvSpPr>
          <p:spPr>
            <a:xfrm>
              <a:off x="3647612" y="4232811"/>
              <a:ext cx="351876" cy="3518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600" dirty="0">
                <a:solidFill>
                  <a:schemeClr val="bg1"/>
                </a:solidFill>
              </a:endParaRPr>
            </a:p>
          </p:txBody>
        </p:sp>
        <p:sp>
          <p:nvSpPr>
            <p:cNvPr id="86" name="TextBox 85">
              <a:extLst>
                <a:ext uri="{FF2B5EF4-FFF2-40B4-BE49-F238E27FC236}">
                  <a16:creationId xmlns:a16="http://schemas.microsoft.com/office/drawing/2014/main" id="{E48E9209-3444-06E7-76FC-CE57605A15C3}"/>
                </a:ext>
              </a:extLst>
            </p:cNvPr>
            <p:cNvSpPr txBox="1"/>
            <p:nvPr/>
          </p:nvSpPr>
          <p:spPr>
            <a:xfrm>
              <a:off x="3658528" y="4249772"/>
              <a:ext cx="343364" cy="307777"/>
            </a:xfrm>
            <a:prstGeom prst="rect">
              <a:avLst/>
            </a:prstGeom>
            <a:noFill/>
          </p:spPr>
          <p:txBody>
            <a:bodyPr wrap="none" rtlCol="0">
              <a:spAutoFit/>
            </a:bodyPr>
            <a:lstStyle/>
            <a:p>
              <a:r>
                <a:rPr lang="en-JP" dirty="0">
                  <a:solidFill>
                    <a:schemeClr val="bg1"/>
                  </a:solidFill>
                </a:rPr>
                <a:t>-1</a:t>
              </a:r>
            </a:p>
          </p:txBody>
        </p:sp>
      </p:grpSp>
      <p:cxnSp>
        <p:nvCxnSpPr>
          <p:cNvPr id="87" name="Straight Arrow Connector 86">
            <a:extLst>
              <a:ext uri="{FF2B5EF4-FFF2-40B4-BE49-F238E27FC236}">
                <a16:creationId xmlns:a16="http://schemas.microsoft.com/office/drawing/2014/main" id="{475ED5DF-BC28-7170-521D-9DC236680670}"/>
              </a:ext>
            </a:extLst>
          </p:cNvPr>
          <p:cNvCxnSpPr>
            <a:stCxn id="67" idx="0"/>
            <a:endCxn id="85" idx="4"/>
          </p:cNvCxnSpPr>
          <p:nvPr/>
        </p:nvCxnSpPr>
        <p:spPr>
          <a:xfrm flipV="1">
            <a:off x="8522023" y="3168197"/>
            <a:ext cx="0" cy="322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73BCA84-D64D-2883-1826-95A2408C4B36}"/>
              </a:ext>
            </a:extLst>
          </p:cNvPr>
          <p:cNvSpPr txBox="1"/>
          <p:nvPr/>
        </p:nvSpPr>
        <p:spPr>
          <a:xfrm>
            <a:off x="8332155" y="3270436"/>
            <a:ext cx="365806" cy="186268"/>
          </a:xfrm>
          <a:prstGeom prst="rect">
            <a:avLst/>
          </a:prstGeom>
          <a:solidFill>
            <a:schemeClr val="bg1"/>
          </a:solidFill>
        </p:spPr>
        <p:txBody>
          <a:bodyPr wrap="square" rtlCol="0">
            <a:spAutoFit/>
          </a:bodyPr>
          <a:lstStyle/>
          <a:p>
            <a:r>
              <a:rPr lang="en-US" sz="600" dirty="0"/>
              <a:t>d</a:t>
            </a:r>
            <a:r>
              <a:rPr lang="en-JP" sz="600" dirty="0"/>
              <a:t>o_B</a:t>
            </a:r>
          </a:p>
        </p:txBody>
      </p:sp>
    </p:spTree>
    <p:extLst>
      <p:ext uri="{BB962C8B-B14F-4D97-AF65-F5344CB8AC3E}">
        <p14:creationId xmlns:p14="http://schemas.microsoft.com/office/powerpoint/2010/main" val="264781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F92AE2C-FDDF-6B07-0CCF-4A4B06939528}"/>
              </a:ext>
            </a:extLst>
          </p:cNvPr>
          <p:cNvSpPr/>
          <p:nvPr/>
        </p:nvSpPr>
        <p:spPr>
          <a:xfrm>
            <a:off x="7314477" y="5481012"/>
            <a:ext cx="1569614" cy="803423"/>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保障付き動作仕様</a:t>
            </a:r>
          </a:p>
        </p:txBody>
      </p:sp>
      <p:pic>
        <p:nvPicPr>
          <p:cNvPr id="149" name="Picture 148">
            <a:extLst>
              <a:ext uri="{FF2B5EF4-FFF2-40B4-BE49-F238E27FC236}">
                <a16:creationId xmlns:a16="http://schemas.microsoft.com/office/drawing/2014/main" id="{44C6960A-A5D5-6B92-FA57-91A4F04B22C0}"/>
              </a:ext>
            </a:extLst>
          </p:cNvPr>
          <p:cNvPicPr>
            <a:picLocks noChangeAspect="1"/>
          </p:cNvPicPr>
          <p:nvPr/>
        </p:nvPicPr>
        <p:blipFill>
          <a:blip r:embed="rId3"/>
          <a:stretch>
            <a:fillRect/>
          </a:stretch>
        </p:blipFill>
        <p:spPr>
          <a:xfrm>
            <a:off x="7339588" y="5610253"/>
            <a:ext cx="1509447" cy="407686"/>
          </a:xfrm>
          <a:prstGeom prst="rect">
            <a:avLst/>
          </a:prstGeom>
          <a:ln>
            <a:noFill/>
          </a:ln>
          <a:effectLst/>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a:t>
              </a:fld>
              <a:endParaRPr lang="en" sz="3600" dirty="0">
                <a:solidFill>
                  <a:schemeClr val="bg1"/>
                </a:solidFill>
              </a:endParaRPr>
            </a:p>
          </p:txBody>
        </p:sp>
      </p:grpSp>
      <p:sp>
        <p:nvSpPr>
          <p:cNvPr id="10" name="Title 1">
            <a:extLst>
              <a:ext uri="{FF2B5EF4-FFF2-40B4-BE49-F238E27FC236}">
                <a16:creationId xmlns:a16="http://schemas.microsoft.com/office/drawing/2014/main" id="{A4C7EEB8-A619-87C3-9990-75624423B6AF}"/>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離散事象システムの開発</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&gt; モデル検査を用いた</a:t>
            </a:r>
            <a:r>
              <a:rPr lang="ja-JP" alt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動作仕様の検証</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11" name="Text Placeholder 2">
            <a:extLst>
              <a:ext uri="{FF2B5EF4-FFF2-40B4-BE49-F238E27FC236}">
                <a16:creationId xmlns:a16="http://schemas.microsoft.com/office/drawing/2014/main" id="{38375225-FAE2-56AB-2D41-46FB1A33CB4F}"/>
              </a:ext>
            </a:extLst>
          </p:cNvPr>
          <p:cNvSpPr txBox="1">
            <a:spLocks/>
          </p:cNvSpPr>
          <p:nvPr/>
        </p:nvSpPr>
        <p:spPr>
          <a:xfrm>
            <a:off x="558800" y="1422399"/>
            <a:ext cx="8585200" cy="153345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a:solidFill>
                  <a:schemeClr val="tx2">
                    <a:lumMod val="25000"/>
                  </a:schemeClr>
                </a:solidFill>
              </a:rPr>
              <a:t>動作仕様の検証（モデル検査）</a:t>
            </a:r>
            <a:endParaRPr lang="en-US" altLang="ja-JP" sz="28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離散事象システムの動作仕様を検証</a:t>
            </a:r>
            <a:endParaRPr lang="en-US" altLang="ja-JP" sz="2400" dirty="0">
              <a:solidFill>
                <a:schemeClr val="tx2">
                  <a:lumMod val="25000"/>
                </a:schemeClr>
              </a:solidFill>
            </a:endParaRPr>
          </a:p>
          <a:p>
            <a:pPr marL="38100" indent="0">
              <a:buClr>
                <a:schemeClr val="tx2">
                  <a:lumMod val="25000"/>
                </a:schemeClr>
              </a:buClr>
              <a:buNone/>
            </a:pPr>
            <a:r>
              <a:rPr lang="ja-JP" altLang="en-US" sz="2400">
                <a:solidFill>
                  <a:schemeClr val="tx2">
                    <a:lumMod val="25000"/>
                  </a:schemeClr>
                </a:solidFill>
              </a:rPr>
              <a:t>状態遷移モデルで表現された動作仕様を網羅的に検証する</a:t>
            </a:r>
            <a:endParaRPr lang="en-US" altLang="ja-JP" sz="2400" dirty="0">
              <a:solidFill>
                <a:schemeClr val="tx2">
                  <a:lumMod val="25000"/>
                </a:schemeClr>
              </a:solidFill>
            </a:endParaRPr>
          </a:p>
        </p:txBody>
      </p:sp>
      <p:sp>
        <p:nvSpPr>
          <p:cNvPr id="12" name="Rectangle 11">
            <a:extLst>
              <a:ext uri="{FF2B5EF4-FFF2-40B4-BE49-F238E27FC236}">
                <a16:creationId xmlns:a16="http://schemas.microsoft.com/office/drawing/2014/main" id="{8736FEBD-A284-9D92-D3DD-E38501FDD131}"/>
              </a:ext>
            </a:extLst>
          </p:cNvPr>
          <p:cNvSpPr/>
          <p:nvPr/>
        </p:nvSpPr>
        <p:spPr>
          <a:xfrm>
            <a:off x="122597" y="3685397"/>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環境</a:t>
            </a:r>
          </a:p>
        </p:txBody>
      </p:sp>
      <p:sp>
        <p:nvSpPr>
          <p:cNvPr id="13" name="Rectangle 12">
            <a:extLst>
              <a:ext uri="{FF2B5EF4-FFF2-40B4-BE49-F238E27FC236}">
                <a16:creationId xmlns:a16="http://schemas.microsoft.com/office/drawing/2014/main" id="{054A05AF-D85B-26F7-5804-F0754E423591}"/>
              </a:ext>
            </a:extLst>
          </p:cNvPr>
          <p:cNvSpPr/>
          <p:nvPr/>
        </p:nvSpPr>
        <p:spPr>
          <a:xfrm>
            <a:off x="122597" y="4700851"/>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安全性</a:t>
            </a:r>
          </a:p>
        </p:txBody>
      </p:sp>
      <p:sp>
        <p:nvSpPr>
          <p:cNvPr id="14" name="Rectangle 13">
            <a:extLst>
              <a:ext uri="{FF2B5EF4-FFF2-40B4-BE49-F238E27FC236}">
                <a16:creationId xmlns:a16="http://schemas.microsoft.com/office/drawing/2014/main" id="{0DBDDD11-2883-4C19-CAB2-5F2C20604893}"/>
              </a:ext>
            </a:extLst>
          </p:cNvPr>
          <p:cNvSpPr/>
          <p:nvPr/>
        </p:nvSpPr>
        <p:spPr>
          <a:xfrm>
            <a:off x="2532202" y="4842891"/>
            <a:ext cx="1195405" cy="618475"/>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15" name="Chevron 14">
            <a:extLst>
              <a:ext uri="{FF2B5EF4-FFF2-40B4-BE49-F238E27FC236}">
                <a16:creationId xmlns:a16="http://schemas.microsoft.com/office/drawing/2014/main" id="{56C883ED-C33E-C41C-53B0-B03F067F0596}"/>
              </a:ext>
            </a:extLst>
          </p:cNvPr>
          <p:cNvSpPr/>
          <p:nvPr/>
        </p:nvSpPr>
        <p:spPr>
          <a:xfrm>
            <a:off x="1109327" y="3919186"/>
            <a:ext cx="968074"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環境の</a:t>
            </a:r>
          </a:p>
          <a:p>
            <a:pPr algn="ctr"/>
            <a:r>
              <a:rPr lang="en-JP" sz="1050" dirty="0">
                <a:solidFill>
                  <a:schemeClr val="tx1"/>
                </a:solidFill>
              </a:rPr>
              <a:t>モデル化</a:t>
            </a:r>
          </a:p>
        </p:txBody>
      </p:sp>
      <p:sp>
        <p:nvSpPr>
          <p:cNvPr id="16" name="Chevron 15">
            <a:extLst>
              <a:ext uri="{FF2B5EF4-FFF2-40B4-BE49-F238E27FC236}">
                <a16:creationId xmlns:a16="http://schemas.microsoft.com/office/drawing/2014/main" id="{D7EAA279-E1B2-039E-C7D5-BEA17D550696}"/>
              </a:ext>
            </a:extLst>
          </p:cNvPr>
          <p:cNvSpPr/>
          <p:nvPr/>
        </p:nvSpPr>
        <p:spPr>
          <a:xfrm>
            <a:off x="1109213" y="4929390"/>
            <a:ext cx="968188"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安全性の</a:t>
            </a:r>
          </a:p>
          <a:p>
            <a:pPr algn="ctr"/>
            <a:r>
              <a:rPr lang="en-JP" sz="1050" dirty="0">
                <a:solidFill>
                  <a:schemeClr val="tx1"/>
                </a:solidFill>
              </a:rPr>
              <a:t>モデル化</a:t>
            </a:r>
          </a:p>
        </p:txBody>
      </p:sp>
      <p:sp>
        <p:nvSpPr>
          <p:cNvPr id="17" name="Chevron 16">
            <a:extLst>
              <a:ext uri="{FF2B5EF4-FFF2-40B4-BE49-F238E27FC236}">
                <a16:creationId xmlns:a16="http://schemas.microsoft.com/office/drawing/2014/main" id="{F7F014AF-62EA-6791-F68A-4C19B2C682A8}"/>
              </a:ext>
            </a:extLst>
          </p:cNvPr>
          <p:cNvSpPr/>
          <p:nvPr/>
        </p:nvSpPr>
        <p:spPr>
          <a:xfrm>
            <a:off x="5280640" y="5632781"/>
            <a:ext cx="1115270" cy="504498"/>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b="1" dirty="0">
                <a:solidFill>
                  <a:schemeClr val="bg1"/>
                </a:solidFill>
              </a:rPr>
              <a:t>動作仕様</a:t>
            </a:r>
          </a:p>
          <a:p>
            <a:pPr algn="ctr"/>
            <a:r>
              <a:rPr lang="en-JP" sz="1200" b="1" dirty="0">
                <a:solidFill>
                  <a:schemeClr val="bg1"/>
                </a:solidFill>
              </a:rPr>
              <a:t>の検証</a:t>
            </a:r>
            <a:endParaRPr lang="en-JP" b="1" dirty="0">
              <a:solidFill>
                <a:schemeClr val="bg1"/>
              </a:solidFill>
            </a:endParaRPr>
          </a:p>
        </p:txBody>
      </p:sp>
      <p:cxnSp>
        <p:nvCxnSpPr>
          <p:cNvPr id="19" name="Straight Arrow Connector 18">
            <a:extLst>
              <a:ext uri="{FF2B5EF4-FFF2-40B4-BE49-F238E27FC236}">
                <a16:creationId xmlns:a16="http://schemas.microsoft.com/office/drawing/2014/main" id="{E640FDD2-A6C5-D059-B0D8-82863B58D8EB}"/>
              </a:ext>
            </a:extLst>
          </p:cNvPr>
          <p:cNvCxnSpPr>
            <a:cxnSpLocks/>
            <a:stCxn id="12" idx="3"/>
            <a:endCxn id="15" idx="1"/>
          </p:cNvCxnSpPr>
          <p:nvPr/>
        </p:nvCxnSpPr>
        <p:spPr>
          <a:xfrm>
            <a:off x="1036997" y="4142597"/>
            <a:ext cx="181563" cy="270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084C24-591C-2A80-8C77-0CE02D2DD616}"/>
              </a:ext>
            </a:extLst>
          </p:cNvPr>
          <p:cNvCxnSpPr>
            <a:cxnSpLocks/>
            <a:stCxn id="13" idx="3"/>
            <a:endCxn id="16" idx="1"/>
          </p:cNvCxnSpPr>
          <p:nvPr/>
        </p:nvCxnSpPr>
        <p:spPr>
          <a:xfrm flipV="1">
            <a:off x="1036997" y="5155507"/>
            <a:ext cx="181449" cy="2544"/>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99E492-1F4E-5B01-5D6B-2EE496C4C991}"/>
              </a:ext>
            </a:extLst>
          </p:cNvPr>
          <p:cNvCxnSpPr>
            <a:cxnSpLocks/>
            <a:stCxn id="15" idx="3"/>
            <a:endCxn id="79" idx="1"/>
          </p:cNvCxnSpPr>
          <p:nvPr/>
        </p:nvCxnSpPr>
        <p:spPr>
          <a:xfrm>
            <a:off x="2077401" y="4145303"/>
            <a:ext cx="121758" cy="109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683898-D6F7-AE7B-A638-167428B1CF1A}"/>
              </a:ext>
            </a:extLst>
          </p:cNvPr>
          <p:cNvCxnSpPr>
            <a:cxnSpLocks/>
            <a:stCxn id="16" idx="3"/>
            <a:endCxn id="14" idx="1"/>
          </p:cNvCxnSpPr>
          <p:nvPr/>
        </p:nvCxnSpPr>
        <p:spPr>
          <a:xfrm flipV="1">
            <a:off x="2077401" y="5152129"/>
            <a:ext cx="454801" cy="3378"/>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8EB168B-65A4-93BD-D57F-2D151BD38F2C}"/>
              </a:ext>
            </a:extLst>
          </p:cNvPr>
          <p:cNvCxnSpPr>
            <a:cxnSpLocks/>
            <a:stCxn id="33" idx="3"/>
            <a:endCxn id="17" idx="1"/>
          </p:cNvCxnSpPr>
          <p:nvPr/>
        </p:nvCxnSpPr>
        <p:spPr>
          <a:xfrm flipH="1">
            <a:off x="5402496" y="4617353"/>
            <a:ext cx="1662313" cy="1267677"/>
          </a:xfrm>
          <a:prstGeom prst="bentConnector5">
            <a:avLst>
              <a:gd name="adj1" fmla="val -13752"/>
              <a:gd name="adj2" fmla="val 55895"/>
              <a:gd name="adj3" fmla="val 113752"/>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03D6B86-6ABE-4A9E-3CFC-C3A65FD1F6A5}"/>
              </a:ext>
            </a:extLst>
          </p:cNvPr>
          <p:cNvCxnSpPr>
            <a:cxnSpLocks/>
            <a:stCxn id="17" idx="3"/>
            <a:endCxn id="44" idx="1"/>
          </p:cNvCxnSpPr>
          <p:nvPr/>
        </p:nvCxnSpPr>
        <p:spPr>
          <a:xfrm>
            <a:off x="6395910" y="5885030"/>
            <a:ext cx="174452" cy="0"/>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925CA2-9A72-EDBC-EDAC-3A5440ADDC0C}"/>
              </a:ext>
            </a:extLst>
          </p:cNvPr>
          <p:cNvSpPr txBox="1"/>
          <p:nvPr/>
        </p:nvSpPr>
        <p:spPr>
          <a:xfrm>
            <a:off x="6282043" y="6238967"/>
            <a:ext cx="543739" cy="261610"/>
          </a:xfrm>
          <a:prstGeom prst="rect">
            <a:avLst/>
          </a:prstGeom>
          <a:noFill/>
        </p:spPr>
        <p:txBody>
          <a:bodyPr wrap="none" rtlCol="0">
            <a:spAutoFit/>
          </a:bodyPr>
          <a:lstStyle/>
          <a:p>
            <a:r>
              <a:rPr lang="en-JP" sz="1050" dirty="0"/>
              <a:t>[失敗]</a:t>
            </a:r>
          </a:p>
        </p:txBody>
      </p:sp>
      <p:sp>
        <p:nvSpPr>
          <p:cNvPr id="30" name="TextBox 29">
            <a:extLst>
              <a:ext uri="{FF2B5EF4-FFF2-40B4-BE49-F238E27FC236}">
                <a16:creationId xmlns:a16="http://schemas.microsoft.com/office/drawing/2014/main" id="{095B6A79-9B5D-59A1-0677-42514B6BE47B}"/>
              </a:ext>
            </a:extLst>
          </p:cNvPr>
          <p:cNvSpPr txBox="1"/>
          <p:nvPr/>
        </p:nvSpPr>
        <p:spPr>
          <a:xfrm>
            <a:off x="6820508" y="5592112"/>
            <a:ext cx="543739" cy="261610"/>
          </a:xfrm>
          <a:prstGeom prst="rect">
            <a:avLst/>
          </a:prstGeom>
          <a:noFill/>
        </p:spPr>
        <p:txBody>
          <a:bodyPr wrap="none" rtlCol="0">
            <a:spAutoFit/>
          </a:bodyPr>
          <a:lstStyle/>
          <a:p>
            <a:r>
              <a:rPr lang="en-JP" sz="1050" dirty="0"/>
              <a:t>[成功]</a:t>
            </a:r>
          </a:p>
        </p:txBody>
      </p:sp>
      <p:pic>
        <p:nvPicPr>
          <p:cNvPr id="31" name="Graphic 30" descr="World outline">
            <a:extLst>
              <a:ext uri="{FF2B5EF4-FFF2-40B4-BE49-F238E27FC236}">
                <a16:creationId xmlns:a16="http://schemas.microsoft.com/office/drawing/2014/main" id="{CBAB33FD-CF12-E9E7-4C75-9CD0F33C08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272" y="3695245"/>
            <a:ext cx="739785" cy="739785"/>
          </a:xfrm>
          <a:prstGeom prst="rect">
            <a:avLst/>
          </a:prstGeom>
        </p:spPr>
      </p:pic>
      <p:pic>
        <p:nvPicPr>
          <p:cNvPr id="32" name="Picture 31">
            <a:extLst>
              <a:ext uri="{FF2B5EF4-FFF2-40B4-BE49-F238E27FC236}">
                <a16:creationId xmlns:a16="http://schemas.microsoft.com/office/drawing/2014/main" id="{31456772-C1EE-C38D-C209-6E32A3F8F012}"/>
              </a:ext>
            </a:extLst>
          </p:cNvPr>
          <p:cNvPicPr>
            <a:picLocks noChangeAspect="1"/>
          </p:cNvPicPr>
          <p:nvPr/>
        </p:nvPicPr>
        <p:blipFill rotWithShape="1">
          <a:blip r:embed="rId6"/>
          <a:srcRect l="17180" t="23691" r="26149" b="24016"/>
          <a:stretch/>
        </p:blipFill>
        <p:spPr>
          <a:xfrm rot="5400000">
            <a:off x="300319" y="4689447"/>
            <a:ext cx="565219" cy="738052"/>
          </a:xfrm>
          <a:prstGeom prst="rect">
            <a:avLst/>
          </a:prstGeom>
        </p:spPr>
      </p:pic>
      <p:sp>
        <p:nvSpPr>
          <p:cNvPr id="33" name="Rectangle 32">
            <a:extLst>
              <a:ext uri="{FF2B5EF4-FFF2-40B4-BE49-F238E27FC236}">
                <a16:creationId xmlns:a16="http://schemas.microsoft.com/office/drawing/2014/main" id="{1F263315-D2AD-8950-68F5-A03F56953D88}"/>
              </a:ext>
            </a:extLst>
          </p:cNvPr>
          <p:cNvSpPr/>
          <p:nvPr/>
        </p:nvSpPr>
        <p:spPr>
          <a:xfrm>
            <a:off x="5495195" y="4215641"/>
            <a:ext cx="1569614" cy="803423"/>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動作仕様</a:t>
            </a:r>
          </a:p>
        </p:txBody>
      </p:sp>
      <p:grpSp>
        <p:nvGrpSpPr>
          <p:cNvPr id="36" name="Group 35">
            <a:extLst>
              <a:ext uri="{FF2B5EF4-FFF2-40B4-BE49-F238E27FC236}">
                <a16:creationId xmlns:a16="http://schemas.microsoft.com/office/drawing/2014/main" id="{AA1B31AD-22B3-97D6-BAE2-BEC9769AB714}"/>
              </a:ext>
            </a:extLst>
          </p:cNvPr>
          <p:cNvGrpSpPr/>
          <p:nvPr/>
        </p:nvGrpSpPr>
        <p:grpSpPr>
          <a:xfrm>
            <a:off x="2396016" y="5726812"/>
            <a:ext cx="1921470" cy="773765"/>
            <a:chOff x="6977506" y="1053854"/>
            <a:chExt cx="1921470" cy="773765"/>
          </a:xfrm>
        </p:grpSpPr>
        <p:sp>
          <p:nvSpPr>
            <p:cNvPr id="37" name="Chevron 36">
              <a:extLst>
                <a:ext uri="{FF2B5EF4-FFF2-40B4-BE49-F238E27FC236}">
                  <a16:creationId xmlns:a16="http://schemas.microsoft.com/office/drawing/2014/main" id="{95B540AA-BB1C-96CC-98FB-9E7978E9B988}"/>
                </a:ext>
              </a:extLst>
            </p:cNvPr>
            <p:cNvSpPr/>
            <p:nvPr/>
          </p:nvSpPr>
          <p:spPr>
            <a:xfrm>
              <a:off x="7104837" y="1149631"/>
              <a:ext cx="491016" cy="256619"/>
            </a:xfrm>
            <a:prstGeom prst="chevron">
              <a:avLst>
                <a:gd name="adj" fmla="val 24154"/>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38" name="Chevron 37">
              <a:extLst>
                <a:ext uri="{FF2B5EF4-FFF2-40B4-BE49-F238E27FC236}">
                  <a16:creationId xmlns:a16="http://schemas.microsoft.com/office/drawing/2014/main" id="{00E8D603-1F1D-932F-9772-B8793FDC66FD}"/>
                </a:ext>
              </a:extLst>
            </p:cNvPr>
            <p:cNvSpPr/>
            <p:nvPr/>
          </p:nvSpPr>
          <p:spPr>
            <a:xfrm>
              <a:off x="7104837" y="1479227"/>
              <a:ext cx="491016" cy="256619"/>
            </a:xfrm>
            <a:prstGeom prst="chevron">
              <a:avLst>
                <a:gd name="adj" fmla="val 24154"/>
              </a:avLst>
            </a:prstGeom>
            <a:solidFill>
              <a:schemeClr val="tx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39" name="TextBox 38">
              <a:extLst>
                <a:ext uri="{FF2B5EF4-FFF2-40B4-BE49-F238E27FC236}">
                  <a16:creationId xmlns:a16="http://schemas.microsoft.com/office/drawing/2014/main" id="{4D227DE9-485B-DDD2-8C1D-0AD27DA4AD26}"/>
                </a:ext>
              </a:extLst>
            </p:cNvPr>
            <p:cNvSpPr txBox="1"/>
            <p:nvPr/>
          </p:nvSpPr>
          <p:spPr>
            <a:xfrm>
              <a:off x="7574823" y="1143895"/>
              <a:ext cx="1281120" cy="261610"/>
            </a:xfrm>
            <a:prstGeom prst="rect">
              <a:avLst/>
            </a:prstGeom>
            <a:noFill/>
          </p:spPr>
          <p:txBody>
            <a:bodyPr wrap="none" rtlCol="0">
              <a:spAutoFit/>
            </a:bodyPr>
            <a:lstStyle/>
            <a:p>
              <a:r>
                <a:rPr lang="en-JP" sz="1100" dirty="0"/>
                <a:t>･･･ 手動プロセス</a:t>
              </a:r>
            </a:p>
          </p:txBody>
        </p:sp>
        <p:sp>
          <p:nvSpPr>
            <p:cNvPr id="40" name="TextBox 39">
              <a:extLst>
                <a:ext uri="{FF2B5EF4-FFF2-40B4-BE49-F238E27FC236}">
                  <a16:creationId xmlns:a16="http://schemas.microsoft.com/office/drawing/2014/main" id="{A0146776-023C-E9FA-9C65-9087F518543E}"/>
                </a:ext>
              </a:extLst>
            </p:cNvPr>
            <p:cNvSpPr txBox="1"/>
            <p:nvPr/>
          </p:nvSpPr>
          <p:spPr>
            <a:xfrm>
              <a:off x="7574823" y="1468098"/>
              <a:ext cx="1281120" cy="261610"/>
            </a:xfrm>
            <a:prstGeom prst="rect">
              <a:avLst/>
            </a:prstGeom>
            <a:noFill/>
          </p:spPr>
          <p:txBody>
            <a:bodyPr wrap="none" rtlCol="0">
              <a:spAutoFit/>
            </a:bodyPr>
            <a:lstStyle/>
            <a:p>
              <a:r>
                <a:rPr lang="en-JP" sz="1100" dirty="0"/>
                <a:t>･･･ 自動プロセス</a:t>
              </a:r>
            </a:p>
          </p:txBody>
        </p:sp>
        <p:sp>
          <p:nvSpPr>
            <p:cNvPr id="41" name="Rectangle 40">
              <a:extLst>
                <a:ext uri="{FF2B5EF4-FFF2-40B4-BE49-F238E27FC236}">
                  <a16:creationId xmlns:a16="http://schemas.microsoft.com/office/drawing/2014/main" id="{EA382456-CB0F-54CB-9F8D-79E0B205A931}"/>
                </a:ext>
              </a:extLst>
            </p:cNvPr>
            <p:cNvSpPr/>
            <p:nvPr/>
          </p:nvSpPr>
          <p:spPr>
            <a:xfrm>
              <a:off x="6977506" y="1053854"/>
              <a:ext cx="1921470" cy="773765"/>
            </a:xfrm>
            <a:prstGeom prst="rect">
              <a:avLst/>
            </a:prstGeom>
            <a:noFill/>
            <a:ln w="12700" cap="sq" cmpd="thickThin">
              <a:solidFill>
                <a:srgbClr val="0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44" name="Decision 43">
            <a:extLst>
              <a:ext uri="{FF2B5EF4-FFF2-40B4-BE49-F238E27FC236}">
                <a16:creationId xmlns:a16="http://schemas.microsoft.com/office/drawing/2014/main" id="{B7824512-0AF6-B6FD-7FDE-A3AEF6D61E2D}"/>
              </a:ext>
            </a:extLst>
          </p:cNvPr>
          <p:cNvSpPr/>
          <p:nvPr/>
        </p:nvSpPr>
        <p:spPr>
          <a:xfrm>
            <a:off x="6570362" y="5754225"/>
            <a:ext cx="390462" cy="261610"/>
          </a:xfrm>
          <a:prstGeom prst="flowChartDecisi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5" name="Straight Arrow Connector 44">
            <a:extLst>
              <a:ext uri="{FF2B5EF4-FFF2-40B4-BE49-F238E27FC236}">
                <a16:creationId xmlns:a16="http://schemas.microsoft.com/office/drawing/2014/main" id="{4F8CBB8F-CAD2-05D7-4C16-C07B2D113A21}"/>
              </a:ext>
            </a:extLst>
          </p:cNvPr>
          <p:cNvCxnSpPr>
            <a:cxnSpLocks/>
            <a:stCxn id="44" idx="3"/>
            <a:endCxn id="148" idx="1"/>
          </p:cNvCxnSpPr>
          <p:nvPr/>
        </p:nvCxnSpPr>
        <p:spPr>
          <a:xfrm flipV="1">
            <a:off x="6960824" y="5882724"/>
            <a:ext cx="353653" cy="230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6021399-B85B-A33D-5A90-C8C749133E11}"/>
              </a:ext>
            </a:extLst>
          </p:cNvPr>
          <p:cNvPicPr>
            <a:picLocks noChangeAspect="1"/>
          </p:cNvPicPr>
          <p:nvPr/>
        </p:nvPicPr>
        <p:blipFill>
          <a:blip r:embed="rId3"/>
          <a:stretch>
            <a:fillRect/>
          </a:stretch>
        </p:blipFill>
        <p:spPr>
          <a:xfrm>
            <a:off x="5520306" y="4344882"/>
            <a:ext cx="1509447" cy="407686"/>
          </a:xfrm>
          <a:prstGeom prst="rect">
            <a:avLst/>
          </a:prstGeom>
          <a:ln>
            <a:noFill/>
          </a:ln>
        </p:spPr>
      </p:pic>
      <p:pic>
        <p:nvPicPr>
          <p:cNvPr id="8" name="Picture 7" descr="A yellow circle with black circles and black arrows&#10;&#10;Description automatically generated">
            <a:extLst>
              <a:ext uri="{FF2B5EF4-FFF2-40B4-BE49-F238E27FC236}">
                <a16:creationId xmlns:a16="http://schemas.microsoft.com/office/drawing/2014/main" id="{6741351A-B55B-B98E-89B3-7D8D4356D0C0}"/>
              </a:ext>
            </a:extLst>
          </p:cNvPr>
          <p:cNvPicPr>
            <a:picLocks noChangeAspect="1"/>
          </p:cNvPicPr>
          <p:nvPr/>
        </p:nvPicPr>
        <p:blipFill>
          <a:blip r:embed="rId7"/>
          <a:stretch>
            <a:fillRect/>
          </a:stretch>
        </p:blipFill>
        <p:spPr>
          <a:xfrm>
            <a:off x="2655083" y="4867605"/>
            <a:ext cx="898015" cy="392882"/>
          </a:xfrm>
          <a:prstGeom prst="rect">
            <a:avLst/>
          </a:prstGeom>
        </p:spPr>
      </p:pic>
      <p:sp>
        <p:nvSpPr>
          <p:cNvPr id="52" name="Chevron 51">
            <a:extLst>
              <a:ext uri="{FF2B5EF4-FFF2-40B4-BE49-F238E27FC236}">
                <a16:creationId xmlns:a16="http://schemas.microsoft.com/office/drawing/2014/main" id="{4D226408-B540-18BC-37BC-EE61BE81E147}"/>
              </a:ext>
            </a:extLst>
          </p:cNvPr>
          <p:cNvSpPr/>
          <p:nvPr/>
        </p:nvSpPr>
        <p:spPr>
          <a:xfrm>
            <a:off x="4357582" y="4388249"/>
            <a:ext cx="992892"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動作仕様</a:t>
            </a:r>
            <a:br>
              <a:rPr lang="en-JP" sz="1050" dirty="0">
                <a:solidFill>
                  <a:schemeClr val="tx1"/>
                </a:solidFill>
              </a:rPr>
            </a:br>
            <a:r>
              <a:rPr lang="en-JP" sz="1050" dirty="0">
                <a:solidFill>
                  <a:schemeClr val="tx1"/>
                </a:solidFill>
              </a:rPr>
              <a:t>の策定</a:t>
            </a:r>
          </a:p>
        </p:txBody>
      </p:sp>
      <p:sp>
        <p:nvSpPr>
          <p:cNvPr id="79" name="Rectangle 78">
            <a:extLst>
              <a:ext uri="{FF2B5EF4-FFF2-40B4-BE49-F238E27FC236}">
                <a16:creationId xmlns:a16="http://schemas.microsoft.com/office/drawing/2014/main" id="{98076E4D-C128-2569-23EC-B9FADF70875A}"/>
              </a:ext>
            </a:extLst>
          </p:cNvPr>
          <p:cNvSpPr/>
          <p:nvPr/>
        </p:nvSpPr>
        <p:spPr>
          <a:xfrm>
            <a:off x="2199159" y="3857767"/>
            <a:ext cx="1968270" cy="577264"/>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環境モデル（LTS） </a:t>
            </a:r>
          </a:p>
        </p:txBody>
      </p:sp>
      <p:cxnSp>
        <p:nvCxnSpPr>
          <p:cNvPr id="113" name="Elbow Connector 112">
            <a:extLst>
              <a:ext uri="{FF2B5EF4-FFF2-40B4-BE49-F238E27FC236}">
                <a16:creationId xmlns:a16="http://schemas.microsoft.com/office/drawing/2014/main" id="{0A283D1C-E1AB-8E8D-0AC2-F24FAEE2EB84}"/>
              </a:ext>
            </a:extLst>
          </p:cNvPr>
          <p:cNvCxnSpPr>
            <a:cxnSpLocks/>
            <a:stCxn id="79" idx="3"/>
            <a:endCxn id="52" idx="1"/>
          </p:cNvCxnSpPr>
          <p:nvPr/>
        </p:nvCxnSpPr>
        <p:spPr>
          <a:xfrm>
            <a:off x="4167429" y="4146399"/>
            <a:ext cx="299386" cy="467967"/>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50589941-644C-74D5-5533-1AB4C12FCC4B}"/>
              </a:ext>
            </a:extLst>
          </p:cNvPr>
          <p:cNvCxnSpPr>
            <a:cxnSpLocks/>
            <a:stCxn id="14" idx="3"/>
            <a:endCxn id="52" idx="1"/>
          </p:cNvCxnSpPr>
          <p:nvPr/>
        </p:nvCxnSpPr>
        <p:spPr>
          <a:xfrm flipV="1">
            <a:off x="3727607" y="4614366"/>
            <a:ext cx="739208" cy="537763"/>
          </a:xfrm>
          <a:prstGeom prst="bentConnector3">
            <a:avLst>
              <a:gd name="adj1" fmla="val 80089"/>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0E1C88C-BD20-47B0-A504-AE7537CAD786}"/>
              </a:ext>
            </a:extLst>
          </p:cNvPr>
          <p:cNvCxnSpPr>
            <a:cxnSpLocks/>
            <a:stCxn id="52" idx="3"/>
            <a:endCxn id="33" idx="1"/>
          </p:cNvCxnSpPr>
          <p:nvPr/>
        </p:nvCxnSpPr>
        <p:spPr>
          <a:xfrm>
            <a:off x="5350474" y="4614366"/>
            <a:ext cx="144721" cy="2987"/>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3A4A1077-B6F9-2D2B-4728-E4FB2A1FC68A}"/>
              </a:ext>
            </a:extLst>
          </p:cNvPr>
          <p:cNvPicPr>
            <a:picLocks noChangeAspect="1"/>
          </p:cNvPicPr>
          <p:nvPr/>
        </p:nvPicPr>
        <p:blipFill>
          <a:blip r:embed="rId8"/>
          <a:stretch>
            <a:fillRect/>
          </a:stretch>
        </p:blipFill>
        <p:spPr>
          <a:xfrm>
            <a:off x="2207297" y="3926069"/>
            <a:ext cx="1962282" cy="340067"/>
          </a:xfrm>
          <a:prstGeom prst="rect">
            <a:avLst/>
          </a:prstGeom>
          <a:ln>
            <a:noFill/>
          </a:ln>
        </p:spPr>
      </p:pic>
      <p:cxnSp>
        <p:nvCxnSpPr>
          <p:cNvPr id="138" name="Elbow Connector 137">
            <a:extLst>
              <a:ext uri="{FF2B5EF4-FFF2-40B4-BE49-F238E27FC236}">
                <a16:creationId xmlns:a16="http://schemas.microsoft.com/office/drawing/2014/main" id="{0EDFCE64-CD1F-DCF3-65FB-FFE5698628BB}"/>
              </a:ext>
            </a:extLst>
          </p:cNvPr>
          <p:cNvCxnSpPr>
            <a:cxnSpLocks/>
            <a:stCxn id="44" idx="2"/>
            <a:endCxn id="52" idx="2"/>
          </p:cNvCxnSpPr>
          <p:nvPr/>
        </p:nvCxnSpPr>
        <p:spPr>
          <a:xfrm rot="5400000" flipH="1">
            <a:off x="5194827" y="4445069"/>
            <a:ext cx="1175352" cy="1966181"/>
          </a:xfrm>
          <a:prstGeom prst="bentConnector3">
            <a:avLst>
              <a:gd name="adj1" fmla="val -19449"/>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53" name="Graphic 152" descr="Badge Tick with solid fill">
            <a:extLst>
              <a:ext uri="{FF2B5EF4-FFF2-40B4-BE49-F238E27FC236}">
                <a16:creationId xmlns:a16="http://schemas.microsoft.com/office/drawing/2014/main" id="{56AD6248-28BE-FAFE-2868-0791F3FEE9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2775" y="5144669"/>
            <a:ext cx="612520" cy="612520"/>
          </a:xfrm>
          <a:prstGeom prst="rect">
            <a:avLst/>
          </a:prstGeom>
        </p:spPr>
      </p:pic>
      <p:sp>
        <p:nvSpPr>
          <p:cNvPr id="50" name="Rounded Rectangular Callout 49">
            <a:extLst>
              <a:ext uri="{FF2B5EF4-FFF2-40B4-BE49-F238E27FC236}">
                <a16:creationId xmlns:a16="http://schemas.microsoft.com/office/drawing/2014/main" id="{5162BC34-D7C1-6C0C-BDCF-6FB0246880F5}"/>
              </a:ext>
            </a:extLst>
          </p:cNvPr>
          <p:cNvSpPr/>
          <p:nvPr/>
        </p:nvSpPr>
        <p:spPr>
          <a:xfrm>
            <a:off x="4874872" y="3272604"/>
            <a:ext cx="2615598" cy="686543"/>
          </a:xfrm>
          <a:prstGeom prst="wedgeRoundRectCallout">
            <a:avLst>
              <a:gd name="adj1" fmla="val -42619"/>
              <a:gd name="adj2" fmla="val 116789"/>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安全性を充足するまで</a:t>
            </a:r>
          </a:p>
          <a:p>
            <a:pPr algn="ctr"/>
            <a:r>
              <a:rPr lang="en-JP" dirty="0"/>
              <a:t>何度も</a:t>
            </a:r>
            <a:r>
              <a:rPr lang="en-JP" b="1" u="sng" dirty="0"/>
              <a:t>手動で</a:t>
            </a:r>
            <a:r>
              <a:rPr lang="en-JP" dirty="0"/>
              <a:t>動作仕様を策定</a:t>
            </a:r>
          </a:p>
        </p:txBody>
      </p:sp>
      <p:sp>
        <p:nvSpPr>
          <p:cNvPr id="207" name="TextBox 206">
            <a:extLst>
              <a:ext uri="{FF2B5EF4-FFF2-40B4-BE49-F238E27FC236}">
                <a16:creationId xmlns:a16="http://schemas.microsoft.com/office/drawing/2014/main" id="{19CFC61A-F4B7-630F-EBE2-7660EF551EED}"/>
              </a:ext>
            </a:extLst>
          </p:cNvPr>
          <p:cNvSpPr txBox="1"/>
          <p:nvPr/>
        </p:nvSpPr>
        <p:spPr>
          <a:xfrm>
            <a:off x="7283389" y="4579691"/>
            <a:ext cx="971741" cy="430887"/>
          </a:xfrm>
          <a:prstGeom prst="rect">
            <a:avLst/>
          </a:prstGeom>
          <a:noFill/>
        </p:spPr>
        <p:txBody>
          <a:bodyPr wrap="none" rtlCol="0">
            <a:spAutoFit/>
          </a:bodyPr>
          <a:lstStyle/>
          <a:p>
            <a:r>
              <a:rPr lang="en-JP" sz="1100" dirty="0"/>
              <a:t>+環境モデル</a:t>
            </a:r>
          </a:p>
          <a:p>
            <a:r>
              <a:rPr lang="en-JP" sz="1100" dirty="0"/>
              <a:t>+監視モデル</a:t>
            </a:r>
          </a:p>
        </p:txBody>
      </p:sp>
    </p:spTree>
    <p:extLst>
      <p:ext uri="{BB962C8B-B14F-4D97-AF65-F5344CB8AC3E}">
        <p14:creationId xmlns:p14="http://schemas.microsoft.com/office/powerpoint/2010/main" val="1104286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70</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離散制御器合成の要素技術</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&gt; </a:t>
            </a:r>
            <a:r>
              <a:rPr lang="en-US" sz="2800" b="1" dirty="0" err="1">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制御器の導出</a:t>
            </a:r>
            <a:r>
              <a:rPr lang="en-US" sz="2800" b="1" dirty="0">
                <a:solidFill>
                  <a:schemeClr val="tx2">
                    <a:lumMod val="25000"/>
                  </a:schemeClr>
                </a:solidFill>
                <a:latin typeface="Lato" panose="020F0502020204030203" pitchFamily="34" charset="0"/>
                <a:ea typeface="M+ 1c" panose="020B0503020204020204" pitchFamily="34" charset="-128"/>
                <a:cs typeface="Lato" panose="020F0502020204030203" pitchFamily="34" charset="0"/>
              </a:rPr>
              <a:t> （Step3）</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55" name="Rounded Rectangle 54">
            <a:extLst>
              <a:ext uri="{FF2B5EF4-FFF2-40B4-BE49-F238E27FC236}">
                <a16:creationId xmlns:a16="http://schemas.microsoft.com/office/drawing/2014/main" id="{00A3D7F1-8252-B9A7-4720-5C408D2D2B37}"/>
              </a:ext>
            </a:extLst>
          </p:cNvPr>
          <p:cNvSpPr/>
          <p:nvPr/>
        </p:nvSpPr>
        <p:spPr>
          <a:xfrm>
            <a:off x="138437" y="3859152"/>
            <a:ext cx="3899139" cy="1329122"/>
          </a:xfrm>
          <a:prstGeom prst="roundRect">
            <a:avLst>
              <a:gd name="adj" fmla="val 11475"/>
            </a:avLst>
          </a:prstGeom>
          <a:solidFill>
            <a:schemeClr val="bg1">
              <a:lumMod val="85000"/>
              <a:alpha val="5995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JP" dirty="0"/>
              <a:t>Step1：全体モデルの構築</a:t>
            </a:r>
          </a:p>
        </p:txBody>
      </p:sp>
      <p:sp>
        <p:nvSpPr>
          <p:cNvPr id="56" name="Rounded Rectangle 55">
            <a:extLst>
              <a:ext uri="{FF2B5EF4-FFF2-40B4-BE49-F238E27FC236}">
                <a16:creationId xmlns:a16="http://schemas.microsoft.com/office/drawing/2014/main" id="{356CAA11-0432-64DD-1815-91DB8EA8FCEC}"/>
              </a:ext>
            </a:extLst>
          </p:cNvPr>
          <p:cNvSpPr/>
          <p:nvPr/>
        </p:nvSpPr>
        <p:spPr>
          <a:xfrm>
            <a:off x="2665405" y="4235569"/>
            <a:ext cx="4047630" cy="2553419"/>
          </a:xfrm>
          <a:prstGeom prst="roundRect">
            <a:avLst>
              <a:gd name="adj" fmla="val 7421"/>
            </a:avLst>
          </a:prstGeom>
          <a:solidFill>
            <a:schemeClr val="bg1">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altLang="ja-JP" dirty="0"/>
              <a:t>2</a:t>
            </a:r>
            <a:r>
              <a:rPr lang="en-JP" dirty="0"/>
              <a:t>：ゲーム空間の構築</a:t>
            </a:r>
          </a:p>
        </p:txBody>
      </p:sp>
      <p:sp>
        <p:nvSpPr>
          <p:cNvPr id="57" name="Rounded Rectangle 56">
            <a:extLst>
              <a:ext uri="{FF2B5EF4-FFF2-40B4-BE49-F238E27FC236}">
                <a16:creationId xmlns:a16="http://schemas.microsoft.com/office/drawing/2014/main" id="{3FA1D9F5-7165-9687-4A93-6807BFF09322}"/>
              </a:ext>
            </a:extLst>
          </p:cNvPr>
          <p:cNvSpPr/>
          <p:nvPr/>
        </p:nvSpPr>
        <p:spPr>
          <a:xfrm>
            <a:off x="5556594" y="4769448"/>
            <a:ext cx="3510668" cy="1193809"/>
          </a:xfrm>
          <a:prstGeom prst="roundRect">
            <a:avLst>
              <a:gd name="adj" fmla="val 11475"/>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JP" dirty="0"/>
              <a:t>Step</a:t>
            </a:r>
            <a:r>
              <a:rPr lang="en-US" dirty="0"/>
              <a:t>3</a:t>
            </a:r>
            <a:r>
              <a:rPr lang="en-JP" dirty="0"/>
              <a:t>：ゲーム空間の構築</a:t>
            </a:r>
          </a:p>
        </p:txBody>
      </p:sp>
      <p:sp>
        <p:nvSpPr>
          <p:cNvPr id="58" name="Chevron 57">
            <a:extLst>
              <a:ext uri="{FF2B5EF4-FFF2-40B4-BE49-F238E27FC236}">
                <a16:creationId xmlns:a16="http://schemas.microsoft.com/office/drawing/2014/main" id="{0E8C2972-0368-D9D2-EE28-434834AAFF27}"/>
              </a:ext>
            </a:extLst>
          </p:cNvPr>
          <p:cNvSpPr/>
          <p:nvPr/>
        </p:nvSpPr>
        <p:spPr>
          <a:xfrm>
            <a:off x="1657039" y="4387714"/>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並列合成</a:t>
            </a:r>
          </a:p>
        </p:txBody>
      </p:sp>
      <p:cxnSp>
        <p:nvCxnSpPr>
          <p:cNvPr id="59" name="Elbow Connector 58">
            <a:extLst>
              <a:ext uri="{FF2B5EF4-FFF2-40B4-BE49-F238E27FC236}">
                <a16:creationId xmlns:a16="http://schemas.microsoft.com/office/drawing/2014/main" id="{C5E99DF0-8CEF-BC7C-F9B4-1A4762B6D969}"/>
              </a:ext>
            </a:extLst>
          </p:cNvPr>
          <p:cNvCxnSpPr>
            <a:cxnSpLocks/>
            <a:stCxn id="62" idx="3"/>
            <a:endCxn id="75" idx="1"/>
          </p:cNvCxnSpPr>
          <p:nvPr/>
        </p:nvCxnSpPr>
        <p:spPr>
          <a:xfrm flipV="1">
            <a:off x="3914456" y="5435599"/>
            <a:ext cx="686731" cy="321201"/>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23879DDA-7F89-F6FE-D45B-0BFBC662D751}"/>
              </a:ext>
            </a:extLst>
          </p:cNvPr>
          <p:cNvSpPr/>
          <p:nvPr/>
        </p:nvSpPr>
        <p:spPr>
          <a:xfrm>
            <a:off x="238229" y="4332989"/>
            <a:ext cx="1163692"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1</a:t>
            </a:r>
            <a:endParaRPr lang="en-JP" sz="1200" dirty="0">
              <a:solidFill>
                <a:schemeClr val="bg1">
                  <a:lumMod val="75000"/>
                </a:schemeClr>
              </a:solidFill>
            </a:endParaRPr>
          </a:p>
        </p:txBody>
      </p:sp>
      <p:sp>
        <p:nvSpPr>
          <p:cNvPr id="61" name="Rounded Rectangle 60">
            <a:extLst>
              <a:ext uri="{FF2B5EF4-FFF2-40B4-BE49-F238E27FC236}">
                <a16:creationId xmlns:a16="http://schemas.microsoft.com/office/drawing/2014/main" id="{8CB915A5-9371-9BCD-E4DD-8A5D326CA7FC}"/>
              </a:ext>
            </a:extLst>
          </p:cNvPr>
          <p:cNvSpPr/>
          <p:nvPr/>
        </p:nvSpPr>
        <p:spPr>
          <a:xfrm>
            <a:off x="237367" y="4718373"/>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環境モデル 2</a:t>
            </a:r>
            <a:endParaRPr lang="en-JP" sz="1200" dirty="0">
              <a:solidFill>
                <a:schemeClr val="bg1">
                  <a:lumMod val="75000"/>
                </a:schemeClr>
              </a:solidFill>
            </a:endParaRPr>
          </a:p>
        </p:txBody>
      </p:sp>
      <p:sp>
        <p:nvSpPr>
          <p:cNvPr id="62" name="Rounded Rectangle 61">
            <a:extLst>
              <a:ext uri="{FF2B5EF4-FFF2-40B4-BE49-F238E27FC236}">
                <a16:creationId xmlns:a16="http://schemas.microsoft.com/office/drawing/2014/main" id="{60518726-69D0-BE87-9B5B-5FB403E814BB}"/>
              </a:ext>
            </a:extLst>
          </p:cNvPr>
          <p:cNvSpPr/>
          <p:nvPr/>
        </p:nvSpPr>
        <p:spPr>
          <a:xfrm>
            <a:off x="2749903" y="5584295"/>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1</a:t>
            </a:r>
            <a:endParaRPr lang="en-JP" sz="1200" dirty="0">
              <a:solidFill>
                <a:schemeClr val="bg1">
                  <a:lumMod val="75000"/>
                </a:schemeClr>
              </a:solidFill>
            </a:endParaRPr>
          </a:p>
        </p:txBody>
      </p:sp>
      <p:sp>
        <p:nvSpPr>
          <p:cNvPr id="63" name="Rounded Rectangle 62">
            <a:extLst>
              <a:ext uri="{FF2B5EF4-FFF2-40B4-BE49-F238E27FC236}">
                <a16:creationId xmlns:a16="http://schemas.microsoft.com/office/drawing/2014/main" id="{5B0601BB-CAE3-1493-4D5A-25EF32E28E5C}"/>
              </a:ext>
            </a:extLst>
          </p:cNvPr>
          <p:cNvSpPr/>
          <p:nvPr/>
        </p:nvSpPr>
        <p:spPr>
          <a:xfrm>
            <a:off x="2749903" y="596325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2</a:t>
            </a:r>
            <a:endParaRPr lang="en-JP" sz="1200" dirty="0">
              <a:solidFill>
                <a:schemeClr val="bg1">
                  <a:lumMod val="75000"/>
                </a:schemeClr>
              </a:solidFill>
            </a:endParaRPr>
          </a:p>
        </p:txBody>
      </p:sp>
      <p:sp>
        <p:nvSpPr>
          <p:cNvPr id="64" name="Rounded Rectangle 63">
            <a:extLst>
              <a:ext uri="{FF2B5EF4-FFF2-40B4-BE49-F238E27FC236}">
                <a16:creationId xmlns:a16="http://schemas.microsoft.com/office/drawing/2014/main" id="{5ED394F3-A8A9-366F-9E2C-3EAAC5FF5F20}"/>
              </a:ext>
            </a:extLst>
          </p:cNvPr>
          <p:cNvSpPr/>
          <p:nvPr/>
        </p:nvSpPr>
        <p:spPr>
          <a:xfrm>
            <a:off x="7990903" y="5218727"/>
            <a:ext cx="955407" cy="43313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制御器</a:t>
            </a:r>
          </a:p>
        </p:txBody>
      </p:sp>
      <p:cxnSp>
        <p:nvCxnSpPr>
          <p:cNvPr id="65" name="Elbow Connector 64">
            <a:extLst>
              <a:ext uri="{FF2B5EF4-FFF2-40B4-BE49-F238E27FC236}">
                <a16:creationId xmlns:a16="http://schemas.microsoft.com/office/drawing/2014/main" id="{E7813170-3AF5-86DB-B6A1-32287ECCB1E7}"/>
              </a:ext>
            </a:extLst>
          </p:cNvPr>
          <p:cNvCxnSpPr>
            <a:cxnSpLocks/>
            <a:stCxn id="60" idx="3"/>
            <a:endCxn id="58" idx="1"/>
          </p:cNvCxnSpPr>
          <p:nvPr/>
        </p:nvCxnSpPr>
        <p:spPr>
          <a:xfrm>
            <a:off x="1401921" y="4505494"/>
            <a:ext cx="341025" cy="172504"/>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17A91F1E-E3EC-7C2D-0EC9-83A927690116}"/>
              </a:ext>
            </a:extLst>
          </p:cNvPr>
          <p:cNvSpPr/>
          <p:nvPr/>
        </p:nvSpPr>
        <p:spPr>
          <a:xfrm>
            <a:off x="2749903" y="6342147"/>
            <a:ext cx="1164553" cy="34500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75000"/>
                  </a:schemeClr>
                </a:solidFill>
              </a:rPr>
              <a:t>監視モデル 3</a:t>
            </a:r>
            <a:endParaRPr lang="en-JP" sz="1200" dirty="0">
              <a:solidFill>
                <a:schemeClr val="bg1">
                  <a:lumMod val="75000"/>
                </a:schemeClr>
              </a:solidFill>
            </a:endParaRPr>
          </a:p>
        </p:txBody>
      </p:sp>
      <p:cxnSp>
        <p:nvCxnSpPr>
          <p:cNvPr id="67" name="Elbow Connector 66">
            <a:extLst>
              <a:ext uri="{FF2B5EF4-FFF2-40B4-BE49-F238E27FC236}">
                <a16:creationId xmlns:a16="http://schemas.microsoft.com/office/drawing/2014/main" id="{7A3F037C-9927-1B7C-D124-4EAE5BEAF4D0}"/>
              </a:ext>
            </a:extLst>
          </p:cNvPr>
          <p:cNvCxnSpPr>
            <a:cxnSpLocks/>
            <a:stCxn id="66" idx="3"/>
            <a:endCxn id="75" idx="1"/>
          </p:cNvCxnSpPr>
          <p:nvPr/>
        </p:nvCxnSpPr>
        <p:spPr>
          <a:xfrm flipV="1">
            <a:off x="3914456" y="5435599"/>
            <a:ext cx="686731" cy="107905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74C3E2A3-F7FF-9522-81DD-CD7C2514CF6C}"/>
              </a:ext>
            </a:extLst>
          </p:cNvPr>
          <p:cNvSpPr/>
          <p:nvPr/>
        </p:nvSpPr>
        <p:spPr>
          <a:xfrm>
            <a:off x="5689384" y="5018246"/>
            <a:ext cx="955407" cy="834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tx1"/>
                </a:solidFill>
              </a:rPr>
              <a:t>ゲーム</a:t>
            </a:r>
          </a:p>
          <a:p>
            <a:pPr algn="ctr"/>
            <a:r>
              <a:rPr lang="en-JP" sz="1200" dirty="0">
                <a:solidFill>
                  <a:schemeClr val="tx1"/>
                </a:solidFill>
              </a:rPr>
              <a:t>空間</a:t>
            </a:r>
          </a:p>
        </p:txBody>
      </p:sp>
      <p:cxnSp>
        <p:nvCxnSpPr>
          <p:cNvPr id="69" name="Straight Arrow Connector 68">
            <a:extLst>
              <a:ext uri="{FF2B5EF4-FFF2-40B4-BE49-F238E27FC236}">
                <a16:creationId xmlns:a16="http://schemas.microsoft.com/office/drawing/2014/main" id="{09A9CA3D-49FE-404F-0E07-821F853E6885}"/>
              </a:ext>
            </a:extLst>
          </p:cNvPr>
          <p:cNvCxnSpPr>
            <a:cxnSpLocks/>
            <a:stCxn id="68" idx="3"/>
            <a:endCxn id="76" idx="1"/>
          </p:cNvCxnSpPr>
          <p:nvPr/>
        </p:nvCxnSpPr>
        <p:spPr>
          <a:xfrm flipV="1">
            <a:off x="6644791" y="5435599"/>
            <a:ext cx="27510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BD7DC5A-C609-DD00-2568-B46F1A6701E4}"/>
              </a:ext>
            </a:extLst>
          </p:cNvPr>
          <p:cNvCxnSpPr>
            <a:cxnSpLocks/>
            <a:stCxn id="76" idx="3"/>
            <a:endCxn id="64" idx="1"/>
          </p:cNvCxnSpPr>
          <p:nvPr/>
        </p:nvCxnSpPr>
        <p:spPr>
          <a:xfrm flipV="1">
            <a:off x="7789394" y="5435296"/>
            <a:ext cx="201509" cy="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9DAD114F-0B0B-F22C-8109-BAD2C877F162}"/>
              </a:ext>
            </a:extLst>
          </p:cNvPr>
          <p:cNvCxnSpPr>
            <a:cxnSpLocks/>
            <a:stCxn id="61" idx="3"/>
            <a:endCxn id="58" idx="1"/>
          </p:cNvCxnSpPr>
          <p:nvPr/>
        </p:nvCxnSpPr>
        <p:spPr>
          <a:xfrm flipV="1">
            <a:off x="1401920" y="4677998"/>
            <a:ext cx="341026" cy="212880"/>
          </a:xfrm>
          <a:prstGeom prst="bent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D9EBF0C2-CF2F-DE80-84D1-D0AD9C2C3B5B}"/>
              </a:ext>
            </a:extLst>
          </p:cNvPr>
          <p:cNvCxnSpPr>
            <a:cxnSpLocks/>
            <a:stCxn id="73" idx="3"/>
            <a:endCxn id="75" idx="1"/>
          </p:cNvCxnSpPr>
          <p:nvPr/>
        </p:nvCxnSpPr>
        <p:spPr>
          <a:xfrm>
            <a:off x="3914456" y="4672409"/>
            <a:ext cx="686731" cy="763190"/>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CA5316CC-19E8-B116-234C-6800D9F55F09}"/>
              </a:ext>
            </a:extLst>
          </p:cNvPr>
          <p:cNvSpPr/>
          <p:nvPr/>
        </p:nvSpPr>
        <p:spPr>
          <a:xfrm>
            <a:off x="2959049" y="4326485"/>
            <a:ext cx="955407" cy="69184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lumMod val="75000"/>
                  </a:schemeClr>
                </a:solidFill>
              </a:rPr>
              <a:t>全体</a:t>
            </a:r>
          </a:p>
          <a:p>
            <a:pPr algn="ctr"/>
            <a:r>
              <a:rPr lang="en-JP" sz="1200" dirty="0">
                <a:solidFill>
                  <a:schemeClr val="bg1">
                    <a:lumMod val="75000"/>
                  </a:schemeClr>
                </a:solidFill>
              </a:rPr>
              <a:t>モデル</a:t>
            </a:r>
          </a:p>
        </p:txBody>
      </p:sp>
      <p:cxnSp>
        <p:nvCxnSpPr>
          <p:cNvPr id="74" name="Straight Arrow Connector 73">
            <a:extLst>
              <a:ext uri="{FF2B5EF4-FFF2-40B4-BE49-F238E27FC236}">
                <a16:creationId xmlns:a16="http://schemas.microsoft.com/office/drawing/2014/main" id="{BA16B40B-32BA-ED23-2DC7-CFF5AA393809}"/>
              </a:ext>
            </a:extLst>
          </p:cNvPr>
          <p:cNvCxnSpPr>
            <a:cxnSpLocks/>
            <a:stCxn id="58" idx="3"/>
            <a:endCxn id="73" idx="1"/>
          </p:cNvCxnSpPr>
          <p:nvPr/>
        </p:nvCxnSpPr>
        <p:spPr>
          <a:xfrm flipV="1">
            <a:off x="2612446" y="4672409"/>
            <a:ext cx="346603" cy="55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Chevron 74">
            <a:extLst>
              <a:ext uri="{FF2B5EF4-FFF2-40B4-BE49-F238E27FC236}">
                <a16:creationId xmlns:a16="http://schemas.microsoft.com/office/drawing/2014/main" id="{D8119D41-2C8A-E928-EC30-83891A1B4227}"/>
              </a:ext>
            </a:extLst>
          </p:cNvPr>
          <p:cNvSpPr/>
          <p:nvPr/>
        </p:nvSpPr>
        <p:spPr>
          <a:xfrm>
            <a:off x="4515280" y="5145315"/>
            <a:ext cx="955407" cy="580568"/>
          </a:xfrm>
          <a:prstGeom prst="chevron">
            <a:avLst>
              <a:gd name="adj" fmla="val 14797"/>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改変</a:t>
            </a:r>
          </a:p>
          <a:p>
            <a:pPr algn="ctr"/>
            <a:r>
              <a:rPr lang="en-JP" sz="1100" dirty="0">
                <a:solidFill>
                  <a:schemeClr val="bg1"/>
                </a:solidFill>
              </a:rPr>
              <a:t>並列合成</a:t>
            </a:r>
          </a:p>
        </p:txBody>
      </p:sp>
      <p:sp>
        <p:nvSpPr>
          <p:cNvPr id="76" name="Chevron 75">
            <a:extLst>
              <a:ext uri="{FF2B5EF4-FFF2-40B4-BE49-F238E27FC236}">
                <a16:creationId xmlns:a16="http://schemas.microsoft.com/office/drawing/2014/main" id="{5F1BB485-250F-2415-485B-0BEE2DDD63BB}"/>
              </a:ext>
            </a:extLst>
          </p:cNvPr>
          <p:cNvSpPr/>
          <p:nvPr/>
        </p:nvSpPr>
        <p:spPr>
          <a:xfrm>
            <a:off x="6833987" y="5145315"/>
            <a:ext cx="955407" cy="580568"/>
          </a:xfrm>
          <a:prstGeom prst="chevron">
            <a:avLst>
              <a:gd name="adj" fmla="val 14797"/>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1100" dirty="0">
                <a:solidFill>
                  <a:schemeClr val="bg1"/>
                </a:solidFill>
              </a:rPr>
              <a:t>安全性</a:t>
            </a:r>
          </a:p>
          <a:p>
            <a:pPr algn="ctr"/>
            <a:r>
              <a:rPr lang="en-JP" sz="1100" dirty="0">
                <a:solidFill>
                  <a:schemeClr val="bg1"/>
                </a:solidFill>
              </a:rPr>
              <a:t>ゲーム</a:t>
            </a:r>
          </a:p>
        </p:txBody>
      </p:sp>
      <p:cxnSp>
        <p:nvCxnSpPr>
          <p:cNvPr id="77" name="Elbow Connector 76">
            <a:extLst>
              <a:ext uri="{FF2B5EF4-FFF2-40B4-BE49-F238E27FC236}">
                <a16:creationId xmlns:a16="http://schemas.microsoft.com/office/drawing/2014/main" id="{C898E75B-815C-5D6A-3080-90AA752B0A5F}"/>
              </a:ext>
            </a:extLst>
          </p:cNvPr>
          <p:cNvCxnSpPr>
            <a:cxnSpLocks/>
            <a:stCxn id="63" idx="3"/>
            <a:endCxn id="75" idx="1"/>
          </p:cNvCxnSpPr>
          <p:nvPr/>
        </p:nvCxnSpPr>
        <p:spPr>
          <a:xfrm flipV="1">
            <a:off x="3914456" y="5435599"/>
            <a:ext cx="686731" cy="70016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0866C02-3065-D21D-4470-5153AEB7C9A5}"/>
              </a:ext>
            </a:extLst>
          </p:cNvPr>
          <p:cNvCxnSpPr>
            <a:cxnSpLocks/>
            <a:stCxn id="75" idx="3"/>
            <a:endCxn id="68" idx="1"/>
          </p:cNvCxnSpPr>
          <p:nvPr/>
        </p:nvCxnSpPr>
        <p:spPr>
          <a:xfrm>
            <a:off x="5470687" y="5435599"/>
            <a:ext cx="21869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Elbow Connector 1">
            <a:extLst>
              <a:ext uri="{FF2B5EF4-FFF2-40B4-BE49-F238E27FC236}">
                <a16:creationId xmlns:a16="http://schemas.microsoft.com/office/drawing/2014/main" id="{C6FD832A-8882-60C6-0F2D-450F2D5BB4AD}"/>
              </a:ext>
            </a:extLst>
          </p:cNvPr>
          <p:cNvCxnSpPr>
            <a:cxnSpLocks/>
          </p:cNvCxnSpPr>
          <p:nvPr/>
        </p:nvCxnSpPr>
        <p:spPr>
          <a:xfrm>
            <a:off x="4274831" y="3990016"/>
            <a:ext cx="805868" cy="392815"/>
          </a:xfrm>
          <a:prstGeom prst="bentConnector3">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B75DE20-8386-C464-3683-5D254DF998D7}"/>
              </a:ext>
            </a:extLst>
          </p:cNvPr>
          <p:cNvCxnSpPr>
            <a:cxnSpLocks/>
          </p:cNvCxnSpPr>
          <p:nvPr/>
        </p:nvCxnSpPr>
        <p:spPr>
          <a:xfrm>
            <a:off x="4283282" y="4380030"/>
            <a:ext cx="797417" cy="28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ular Callout 8">
            <a:extLst>
              <a:ext uri="{FF2B5EF4-FFF2-40B4-BE49-F238E27FC236}">
                <a16:creationId xmlns:a16="http://schemas.microsoft.com/office/drawing/2014/main" id="{C29B3635-2344-7E3C-34C5-09E29C2E697D}"/>
              </a:ext>
            </a:extLst>
          </p:cNvPr>
          <p:cNvSpPr/>
          <p:nvPr/>
        </p:nvSpPr>
        <p:spPr>
          <a:xfrm>
            <a:off x="4419729" y="2536906"/>
            <a:ext cx="4562667" cy="1942258"/>
          </a:xfrm>
          <a:prstGeom prst="wedgeRoundRectCallout">
            <a:avLst>
              <a:gd name="adj1" fmla="val -3450"/>
              <a:gd name="adj2" fmla="val 70541"/>
              <a:gd name="adj3"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50000"/>
                </a:schemeClr>
              </a:solidFill>
            </a:endParaRPr>
          </a:p>
        </p:txBody>
      </p:sp>
      <p:sp>
        <p:nvSpPr>
          <p:cNvPr id="10" name="Right Arrow 9">
            <a:extLst>
              <a:ext uri="{FF2B5EF4-FFF2-40B4-BE49-F238E27FC236}">
                <a16:creationId xmlns:a16="http://schemas.microsoft.com/office/drawing/2014/main" id="{9DB98EDF-6244-39B3-E5AC-9B740D1F14C2}"/>
              </a:ext>
            </a:extLst>
          </p:cNvPr>
          <p:cNvSpPr/>
          <p:nvPr/>
        </p:nvSpPr>
        <p:spPr>
          <a:xfrm>
            <a:off x="6389052" y="3373346"/>
            <a:ext cx="822954" cy="2844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bg1">
                  <a:lumMod val="50000"/>
                </a:schemeClr>
              </a:solidFill>
            </a:endParaRPr>
          </a:p>
        </p:txBody>
      </p:sp>
      <p:sp>
        <p:nvSpPr>
          <p:cNvPr id="11" name="TextBox 10">
            <a:extLst>
              <a:ext uri="{FF2B5EF4-FFF2-40B4-BE49-F238E27FC236}">
                <a16:creationId xmlns:a16="http://schemas.microsoft.com/office/drawing/2014/main" id="{89419F82-6999-54B7-0990-4197D3F0A69E}"/>
              </a:ext>
            </a:extLst>
          </p:cNvPr>
          <p:cNvSpPr txBox="1"/>
          <p:nvPr/>
        </p:nvSpPr>
        <p:spPr>
          <a:xfrm>
            <a:off x="6195239" y="3681764"/>
            <a:ext cx="1210588" cy="338554"/>
          </a:xfrm>
          <a:prstGeom prst="rect">
            <a:avLst/>
          </a:prstGeom>
          <a:noFill/>
        </p:spPr>
        <p:txBody>
          <a:bodyPr wrap="none" rtlCol="0">
            <a:spAutoFit/>
          </a:bodyPr>
          <a:lstStyle/>
          <a:p>
            <a:pPr algn="ctr"/>
            <a:r>
              <a:rPr lang="en-JP" sz="800" dirty="0">
                <a:solidFill>
                  <a:schemeClr val="bg1">
                    <a:lumMod val="50000"/>
                  </a:schemeClr>
                </a:solidFill>
              </a:rPr>
              <a:t>違反状態に到達しうる</a:t>
            </a:r>
          </a:p>
          <a:p>
            <a:pPr algn="ctr"/>
            <a:r>
              <a:rPr lang="en-JP" sz="800" dirty="0">
                <a:solidFill>
                  <a:schemeClr val="bg1">
                    <a:lumMod val="50000"/>
                  </a:schemeClr>
                </a:solidFill>
              </a:rPr>
              <a:t>遷移と状態を削除</a:t>
            </a:r>
          </a:p>
        </p:txBody>
      </p:sp>
      <p:sp>
        <p:nvSpPr>
          <p:cNvPr id="12" name="Oval 11">
            <a:extLst>
              <a:ext uri="{FF2B5EF4-FFF2-40B4-BE49-F238E27FC236}">
                <a16:creationId xmlns:a16="http://schemas.microsoft.com/office/drawing/2014/main" id="{86C96D31-2A9F-A235-8563-32E49453FEB3}"/>
              </a:ext>
            </a:extLst>
          </p:cNvPr>
          <p:cNvSpPr/>
          <p:nvPr/>
        </p:nvSpPr>
        <p:spPr>
          <a:xfrm>
            <a:off x="4898875" y="3318900"/>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13" name="Oval 12">
            <a:extLst>
              <a:ext uri="{FF2B5EF4-FFF2-40B4-BE49-F238E27FC236}">
                <a16:creationId xmlns:a16="http://schemas.microsoft.com/office/drawing/2014/main" id="{934AD3C0-0F79-4431-7D4D-F40250C30904}"/>
              </a:ext>
            </a:extLst>
          </p:cNvPr>
          <p:cNvSpPr/>
          <p:nvPr/>
        </p:nvSpPr>
        <p:spPr>
          <a:xfrm>
            <a:off x="5599958" y="3318900"/>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14" name="Oval 13">
            <a:extLst>
              <a:ext uri="{FF2B5EF4-FFF2-40B4-BE49-F238E27FC236}">
                <a16:creationId xmlns:a16="http://schemas.microsoft.com/office/drawing/2014/main" id="{A35FD8F4-73C6-E39B-E8DE-CC7E5B406710}"/>
              </a:ext>
            </a:extLst>
          </p:cNvPr>
          <p:cNvSpPr/>
          <p:nvPr/>
        </p:nvSpPr>
        <p:spPr>
          <a:xfrm>
            <a:off x="4898875" y="3994016"/>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15" name="Oval 14">
            <a:extLst>
              <a:ext uri="{FF2B5EF4-FFF2-40B4-BE49-F238E27FC236}">
                <a16:creationId xmlns:a16="http://schemas.microsoft.com/office/drawing/2014/main" id="{51DA9C6A-CFEE-8D06-20AF-1FCE892062E9}"/>
              </a:ext>
            </a:extLst>
          </p:cNvPr>
          <p:cNvSpPr/>
          <p:nvPr/>
        </p:nvSpPr>
        <p:spPr>
          <a:xfrm>
            <a:off x="5599958" y="3994016"/>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16" name="Straight Arrow Connector 15">
            <a:extLst>
              <a:ext uri="{FF2B5EF4-FFF2-40B4-BE49-F238E27FC236}">
                <a16:creationId xmlns:a16="http://schemas.microsoft.com/office/drawing/2014/main" id="{A403C851-66A5-806F-8E9E-6C37683F9386}"/>
              </a:ext>
            </a:extLst>
          </p:cNvPr>
          <p:cNvCxnSpPr>
            <a:cxnSpLocks/>
            <a:stCxn id="12" idx="7"/>
            <a:endCxn id="13" idx="1"/>
          </p:cNvCxnSpPr>
          <p:nvPr/>
        </p:nvCxnSpPr>
        <p:spPr>
          <a:xfrm>
            <a:off x="5199220" y="3370431"/>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5E2329-281F-C252-4F17-BD9E6568096B}"/>
              </a:ext>
            </a:extLst>
          </p:cNvPr>
          <p:cNvCxnSpPr>
            <a:cxnSpLocks/>
            <a:stCxn id="13" idx="3"/>
            <a:endCxn id="12" idx="5"/>
          </p:cNvCxnSpPr>
          <p:nvPr/>
        </p:nvCxnSpPr>
        <p:spPr>
          <a:xfrm flipH="1">
            <a:off x="5199220" y="3619245"/>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171D35-E939-A35B-17FC-1FCD9DA2A16C}"/>
              </a:ext>
            </a:extLst>
          </p:cNvPr>
          <p:cNvCxnSpPr>
            <a:cxnSpLocks/>
            <a:stCxn id="14" idx="7"/>
            <a:endCxn id="15" idx="1"/>
          </p:cNvCxnSpPr>
          <p:nvPr/>
        </p:nvCxnSpPr>
        <p:spPr>
          <a:xfrm>
            <a:off x="5199220" y="4045547"/>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7F90BD-A3FB-33B5-F515-466AF2C1E0A6}"/>
              </a:ext>
            </a:extLst>
          </p:cNvPr>
          <p:cNvCxnSpPr>
            <a:cxnSpLocks/>
            <a:stCxn id="15" idx="3"/>
            <a:endCxn id="14" idx="5"/>
          </p:cNvCxnSpPr>
          <p:nvPr/>
        </p:nvCxnSpPr>
        <p:spPr>
          <a:xfrm flipH="1">
            <a:off x="5199220" y="4294361"/>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0C7899-37CC-8AA4-3B7E-D2784523B74E}"/>
              </a:ext>
            </a:extLst>
          </p:cNvPr>
          <p:cNvCxnSpPr>
            <a:cxnSpLocks/>
            <a:stCxn id="15" idx="1"/>
          </p:cNvCxnSpPr>
          <p:nvPr/>
        </p:nvCxnSpPr>
        <p:spPr>
          <a:xfrm flipV="1">
            <a:off x="5651489" y="3619245"/>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D1FCB0-A160-0682-2093-D03498733A7D}"/>
              </a:ext>
            </a:extLst>
          </p:cNvPr>
          <p:cNvCxnSpPr>
            <a:cxnSpLocks/>
            <a:stCxn id="12" idx="5"/>
            <a:endCxn id="14" idx="7"/>
          </p:cNvCxnSpPr>
          <p:nvPr/>
        </p:nvCxnSpPr>
        <p:spPr>
          <a:xfrm>
            <a:off x="5199220" y="3619245"/>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4AFACA-A2CE-2068-B613-19E9CE293DA5}"/>
              </a:ext>
            </a:extLst>
          </p:cNvPr>
          <p:cNvCxnSpPr>
            <a:cxnSpLocks/>
            <a:stCxn id="14" idx="1"/>
            <a:endCxn id="12" idx="3"/>
          </p:cNvCxnSpPr>
          <p:nvPr/>
        </p:nvCxnSpPr>
        <p:spPr>
          <a:xfrm flipV="1">
            <a:off x="4950406" y="3619245"/>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DE89211-D0BE-281F-CA48-D4C5206CCC22}"/>
              </a:ext>
            </a:extLst>
          </p:cNvPr>
          <p:cNvSpPr txBox="1"/>
          <p:nvPr/>
        </p:nvSpPr>
        <p:spPr>
          <a:xfrm>
            <a:off x="5235795" y="3213993"/>
            <a:ext cx="365806" cy="184666"/>
          </a:xfrm>
          <a:prstGeom prst="rect">
            <a:avLst/>
          </a:prstGeom>
          <a:noFill/>
        </p:spPr>
        <p:txBody>
          <a:bodyPr wrap="none" rtlCol="0">
            <a:spAutoFit/>
          </a:bodyPr>
          <a:lstStyle/>
          <a:p>
            <a:r>
              <a:rPr lang="en-US" sz="600" dirty="0"/>
              <a:t>d</a:t>
            </a:r>
            <a:r>
              <a:rPr lang="en-JP" sz="600" dirty="0"/>
              <a:t>o_A</a:t>
            </a:r>
          </a:p>
        </p:txBody>
      </p:sp>
      <p:sp>
        <p:nvSpPr>
          <p:cNvPr id="24" name="TextBox 23">
            <a:extLst>
              <a:ext uri="{FF2B5EF4-FFF2-40B4-BE49-F238E27FC236}">
                <a16:creationId xmlns:a16="http://schemas.microsoft.com/office/drawing/2014/main" id="{3BCDD535-AFFB-490A-C648-838016452B34}"/>
              </a:ext>
            </a:extLst>
          </p:cNvPr>
          <p:cNvSpPr txBox="1"/>
          <p:nvPr/>
        </p:nvSpPr>
        <p:spPr>
          <a:xfrm>
            <a:off x="5212503" y="3467564"/>
            <a:ext cx="452368" cy="184666"/>
          </a:xfrm>
          <a:prstGeom prst="rect">
            <a:avLst/>
          </a:prstGeom>
          <a:noFill/>
        </p:spPr>
        <p:txBody>
          <a:bodyPr wrap="none" rtlCol="0">
            <a:spAutoFit/>
          </a:bodyPr>
          <a:lstStyle/>
          <a:p>
            <a:r>
              <a:rPr lang="en-US" sz="600" dirty="0"/>
              <a:t>d</a:t>
            </a:r>
            <a:r>
              <a:rPr lang="en-JP" sz="600" dirty="0"/>
              <a:t>one_A</a:t>
            </a:r>
          </a:p>
        </p:txBody>
      </p:sp>
      <p:sp>
        <p:nvSpPr>
          <p:cNvPr id="25" name="TextBox 24">
            <a:extLst>
              <a:ext uri="{FF2B5EF4-FFF2-40B4-BE49-F238E27FC236}">
                <a16:creationId xmlns:a16="http://schemas.microsoft.com/office/drawing/2014/main" id="{FBB0F12C-5C3E-2AFC-8D8C-9F45B9EAC259}"/>
              </a:ext>
            </a:extLst>
          </p:cNvPr>
          <p:cNvSpPr txBox="1"/>
          <p:nvPr/>
        </p:nvSpPr>
        <p:spPr>
          <a:xfrm>
            <a:off x="5247693" y="3891975"/>
            <a:ext cx="365806" cy="184666"/>
          </a:xfrm>
          <a:prstGeom prst="rect">
            <a:avLst/>
          </a:prstGeom>
          <a:noFill/>
        </p:spPr>
        <p:txBody>
          <a:bodyPr wrap="none" rtlCol="0">
            <a:spAutoFit/>
          </a:bodyPr>
          <a:lstStyle/>
          <a:p>
            <a:r>
              <a:rPr lang="en-US" sz="600" dirty="0"/>
              <a:t>d</a:t>
            </a:r>
            <a:r>
              <a:rPr lang="en-JP" sz="600" dirty="0"/>
              <a:t>o_A</a:t>
            </a:r>
          </a:p>
        </p:txBody>
      </p:sp>
      <p:sp>
        <p:nvSpPr>
          <p:cNvPr id="26" name="TextBox 25">
            <a:extLst>
              <a:ext uri="{FF2B5EF4-FFF2-40B4-BE49-F238E27FC236}">
                <a16:creationId xmlns:a16="http://schemas.microsoft.com/office/drawing/2014/main" id="{6F877BB8-7D6B-6308-E807-EC9263B2009F}"/>
              </a:ext>
            </a:extLst>
          </p:cNvPr>
          <p:cNvSpPr txBox="1"/>
          <p:nvPr/>
        </p:nvSpPr>
        <p:spPr>
          <a:xfrm>
            <a:off x="5224401" y="4145546"/>
            <a:ext cx="452368" cy="184666"/>
          </a:xfrm>
          <a:prstGeom prst="rect">
            <a:avLst/>
          </a:prstGeom>
          <a:noFill/>
        </p:spPr>
        <p:txBody>
          <a:bodyPr wrap="none" rtlCol="0">
            <a:spAutoFit/>
          </a:bodyPr>
          <a:lstStyle/>
          <a:p>
            <a:r>
              <a:rPr lang="en-US" sz="600" dirty="0"/>
              <a:t>d</a:t>
            </a:r>
            <a:r>
              <a:rPr lang="en-JP" sz="600" dirty="0"/>
              <a:t>one_A</a:t>
            </a:r>
          </a:p>
        </p:txBody>
      </p:sp>
      <p:sp>
        <p:nvSpPr>
          <p:cNvPr id="27" name="TextBox 26">
            <a:extLst>
              <a:ext uri="{FF2B5EF4-FFF2-40B4-BE49-F238E27FC236}">
                <a16:creationId xmlns:a16="http://schemas.microsoft.com/office/drawing/2014/main" id="{1EA36F77-C7CF-A068-D1BB-57286353C75B}"/>
              </a:ext>
            </a:extLst>
          </p:cNvPr>
          <p:cNvSpPr txBox="1"/>
          <p:nvPr/>
        </p:nvSpPr>
        <p:spPr>
          <a:xfrm>
            <a:off x="5043071" y="3744965"/>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28" name="TextBox 27">
            <a:extLst>
              <a:ext uri="{FF2B5EF4-FFF2-40B4-BE49-F238E27FC236}">
                <a16:creationId xmlns:a16="http://schemas.microsoft.com/office/drawing/2014/main" id="{B0B85D52-F459-E718-3024-922B843E2550}"/>
              </a:ext>
            </a:extLst>
          </p:cNvPr>
          <p:cNvSpPr txBox="1"/>
          <p:nvPr/>
        </p:nvSpPr>
        <p:spPr>
          <a:xfrm>
            <a:off x="5377457" y="3744558"/>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29" name="TextBox 28">
            <a:extLst>
              <a:ext uri="{FF2B5EF4-FFF2-40B4-BE49-F238E27FC236}">
                <a16:creationId xmlns:a16="http://schemas.microsoft.com/office/drawing/2014/main" id="{3D96A164-1410-BC0C-120D-9666189854FA}"/>
              </a:ext>
            </a:extLst>
          </p:cNvPr>
          <p:cNvSpPr txBox="1"/>
          <p:nvPr/>
        </p:nvSpPr>
        <p:spPr>
          <a:xfrm>
            <a:off x="4666803" y="3751315"/>
            <a:ext cx="452269" cy="184666"/>
          </a:xfrm>
          <a:prstGeom prst="rect">
            <a:avLst/>
          </a:prstGeom>
          <a:solidFill>
            <a:schemeClr val="bg1"/>
          </a:solidFill>
        </p:spPr>
        <p:txBody>
          <a:bodyPr wrap="square" rtlCol="0">
            <a:spAutoFit/>
          </a:bodyPr>
          <a:lstStyle/>
          <a:p>
            <a:r>
              <a:rPr lang="en-US" sz="600" dirty="0"/>
              <a:t>done</a:t>
            </a:r>
            <a:r>
              <a:rPr lang="en-JP" sz="600" dirty="0"/>
              <a:t>_B</a:t>
            </a:r>
          </a:p>
        </p:txBody>
      </p:sp>
      <p:grpSp>
        <p:nvGrpSpPr>
          <p:cNvPr id="30" name="Group 29">
            <a:extLst>
              <a:ext uri="{FF2B5EF4-FFF2-40B4-BE49-F238E27FC236}">
                <a16:creationId xmlns:a16="http://schemas.microsoft.com/office/drawing/2014/main" id="{916F1FA1-CFF5-A5AB-DC9D-BD9EFBAA5F20}"/>
              </a:ext>
            </a:extLst>
          </p:cNvPr>
          <p:cNvGrpSpPr/>
          <p:nvPr/>
        </p:nvGrpSpPr>
        <p:grpSpPr>
          <a:xfrm>
            <a:off x="5599958" y="2644326"/>
            <a:ext cx="354280" cy="351876"/>
            <a:chOff x="3647612" y="4232811"/>
            <a:chExt cx="354280" cy="351876"/>
          </a:xfrm>
        </p:grpSpPr>
        <p:sp>
          <p:nvSpPr>
            <p:cNvPr id="31" name="Oval 30">
              <a:extLst>
                <a:ext uri="{FF2B5EF4-FFF2-40B4-BE49-F238E27FC236}">
                  <a16:creationId xmlns:a16="http://schemas.microsoft.com/office/drawing/2014/main" id="{F2F1356B-6A1B-7920-E008-E15E75B9D83C}"/>
                </a:ext>
              </a:extLst>
            </p:cNvPr>
            <p:cNvSpPr/>
            <p:nvPr/>
          </p:nvSpPr>
          <p:spPr>
            <a:xfrm>
              <a:off x="3647612" y="4232811"/>
              <a:ext cx="351876" cy="3518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600" dirty="0">
                <a:solidFill>
                  <a:schemeClr val="bg1"/>
                </a:solidFill>
              </a:endParaRPr>
            </a:p>
          </p:txBody>
        </p:sp>
        <p:sp>
          <p:nvSpPr>
            <p:cNvPr id="32" name="TextBox 31">
              <a:extLst>
                <a:ext uri="{FF2B5EF4-FFF2-40B4-BE49-F238E27FC236}">
                  <a16:creationId xmlns:a16="http://schemas.microsoft.com/office/drawing/2014/main" id="{3A6F9DD2-92CD-1F07-38C0-336C6111AA84}"/>
                </a:ext>
              </a:extLst>
            </p:cNvPr>
            <p:cNvSpPr txBox="1"/>
            <p:nvPr/>
          </p:nvSpPr>
          <p:spPr>
            <a:xfrm>
              <a:off x="3658528" y="4249772"/>
              <a:ext cx="343364" cy="307777"/>
            </a:xfrm>
            <a:prstGeom prst="rect">
              <a:avLst/>
            </a:prstGeom>
            <a:noFill/>
          </p:spPr>
          <p:txBody>
            <a:bodyPr wrap="none" rtlCol="0">
              <a:spAutoFit/>
            </a:bodyPr>
            <a:lstStyle/>
            <a:p>
              <a:r>
                <a:rPr lang="en-JP" dirty="0">
                  <a:solidFill>
                    <a:schemeClr val="bg1"/>
                  </a:solidFill>
                </a:rPr>
                <a:t>-1</a:t>
              </a:r>
            </a:p>
          </p:txBody>
        </p:sp>
      </p:grpSp>
      <p:cxnSp>
        <p:nvCxnSpPr>
          <p:cNvPr id="33" name="Straight Arrow Connector 32">
            <a:extLst>
              <a:ext uri="{FF2B5EF4-FFF2-40B4-BE49-F238E27FC236}">
                <a16:creationId xmlns:a16="http://schemas.microsoft.com/office/drawing/2014/main" id="{D3A78286-8E1D-C539-2C88-E045284CA9F8}"/>
              </a:ext>
            </a:extLst>
          </p:cNvPr>
          <p:cNvCxnSpPr>
            <a:cxnSpLocks/>
            <a:stCxn id="13" idx="0"/>
            <a:endCxn id="31" idx="4"/>
          </p:cNvCxnSpPr>
          <p:nvPr/>
        </p:nvCxnSpPr>
        <p:spPr>
          <a:xfrm flipV="1">
            <a:off x="5775896" y="2996202"/>
            <a:ext cx="0" cy="322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5CFBC3C-B80D-0F1E-9D9F-95BC75278949}"/>
              </a:ext>
            </a:extLst>
          </p:cNvPr>
          <p:cNvSpPr txBox="1"/>
          <p:nvPr/>
        </p:nvSpPr>
        <p:spPr>
          <a:xfrm>
            <a:off x="5586028" y="3098441"/>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35" name="Oval 34">
            <a:extLst>
              <a:ext uri="{FF2B5EF4-FFF2-40B4-BE49-F238E27FC236}">
                <a16:creationId xmlns:a16="http://schemas.microsoft.com/office/drawing/2014/main" id="{6E10587C-3812-E391-6CF3-747246BA353F}"/>
              </a:ext>
            </a:extLst>
          </p:cNvPr>
          <p:cNvSpPr/>
          <p:nvPr/>
        </p:nvSpPr>
        <p:spPr>
          <a:xfrm>
            <a:off x="7600585" y="3014091"/>
            <a:ext cx="351876" cy="35187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0</a:t>
            </a:r>
          </a:p>
        </p:txBody>
      </p:sp>
      <p:sp>
        <p:nvSpPr>
          <p:cNvPr id="36" name="Oval 35">
            <a:extLst>
              <a:ext uri="{FF2B5EF4-FFF2-40B4-BE49-F238E27FC236}">
                <a16:creationId xmlns:a16="http://schemas.microsoft.com/office/drawing/2014/main" id="{8A068566-A9B6-BC84-520A-F13FE2852184}"/>
              </a:ext>
            </a:extLst>
          </p:cNvPr>
          <p:cNvSpPr/>
          <p:nvPr/>
        </p:nvSpPr>
        <p:spPr>
          <a:xfrm>
            <a:off x="8301668" y="3014091"/>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1</a:t>
            </a:r>
          </a:p>
        </p:txBody>
      </p:sp>
      <p:sp>
        <p:nvSpPr>
          <p:cNvPr id="37" name="Oval 36">
            <a:extLst>
              <a:ext uri="{FF2B5EF4-FFF2-40B4-BE49-F238E27FC236}">
                <a16:creationId xmlns:a16="http://schemas.microsoft.com/office/drawing/2014/main" id="{A8818B52-66D3-B301-812D-E1EF72E67E90}"/>
              </a:ext>
            </a:extLst>
          </p:cNvPr>
          <p:cNvSpPr/>
          <p:nvPr/>
        </p:nvSpPr>
        <p:spPr>
          <a:xfrm>
            <a:off x="7600585" y="3689207"/>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4</a:t>
            </a:r>
          </a:p>
        </p:txBody>
      </p:sp>
      <p:sp>
        <p:nvSpPr>
          <p:cNvPr id="38" name="Oval 37">
            <a:extLst>
              <a:ext uri="{FF2B5EF4-FFF2-40B4-BE49-F238E27FC236}">
                <a16:creationId xmlns:a16="http://schemas.microsoft.com/office/drawing/2014/main" id="{E9A838BD-1FD8-75A2-CD20-960E9BEC15DC}"/>
              </a:ext>
            </a:extLst>
          </p:cNvPr>
          <p:cNvSpPr/>
          <p:nvPr/>
        </p:nvSpPr>
        <p:spPr>
          <a:xfrm>
            <a:off x="8301668" y="3689207"/>
            <a:ext cx="351876" cy="351876"/>
          </a:xfrm>
          <a:prstGeom prst="ellipse">
            <a:avLst/>
          </a:prstGeom>
          <a:solidFill>
            <a:srgbClr val="01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3</a:t>
            </a:r>
          </a:p>
        </p:txBody>
      </p:sp>
      <p:cxnSp>
        <p:nvCxnSpPr>
          <p:cNvPr id="39" name="Straight Arrow Connector 38">
            <a:extLst>
              <a:ext uri="{FF2B5EF4-FFF2-40B4-BE49-F238E27FC236}">
                <a16:creationId xmlns:a16="http://schemas.microsoft.com/office/drawing/2014/main" id="{8E6132EC-97D1-CED7-4BF8-C33E5166A0BA}"/>
              </a:ext>
            </a:extLst>
          </p:cNvPr>
          <p:cNvCxnSpPr>
            <a:cxnSpLocks/>
            <a:stCxn id="35" idx="7"/>
            <a:endCxn id="36" idx="1"/>
          </p:cNvCxnSpPr>
          <p:nvPr/>
        </p:nvCxnSpPr>
        <p:spPr>
          <a:xfrm>
            <a:off x="7900930" y="306562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A6B709-FA3B-A172-3E34-47B0E1B7A655}"/>
              </a:ext>
            </a:extLst>
          </p:cNvPr>
          <p:cNvCxnSpPr>
            <a:cxnSpLocks/>
            <a:stCxn id="36" idx="3"/>
            <a:endCxn id="35" idx="5"/>
          </p:cNvCxnSpPr>
          <p:nvPr/>
        </p:nvCxnSpPr>
        <p:spPr>
          <a:xfrm flipH="1">
            <a:off x="7900930" y="3314436"/>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6DF970-8A1E-A334-C749-A119BFDFA06E}"/>
              </a:ext>
            </a:extLst>
          </p:cNvPr>
          <p:cNvCxnSpPr>
            <a:cxnSpLocks/>
            <a:stCxn id="37" idx="7"/>
            <a:endCxn id="38" idx="1"/>
          </p:cNvCxnSpPr>
          <p:nvPr/>
        </p:nvCxnSpPr>
        <p:spPr>
          <a:xfrm>
            <a:off x="7900930" y="3740738"/>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E3F1673-DA43-2D9C-4DB7-AA197D7F7A82}"/>
              </a:ext>
            </a:extLst>
          </p:cNvPr>
          <p:cNvCxnSpPr>
            <a:cxnSpLocks/>
            <a:stCxn id="38" idx="3"/>
            <a:endCxn id="37" idx="5"/>
          </p:cNvCxnSpPr>
          <p:nvPr/>
        </p:nvCxnSpPr>
        <p:spPr>
          <a:xfrm flipH="1">
            <a:off x="7900930" y="3989552"/>
            <a:ext cx="4522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6D6B7D-A047-14AF-D95A-A98C51FAFB28}"/>
              </a:ext>
            </a:extLst>
          </p:cNvPr>
          <p:cNvCxnSpPr>
            <a:cxnSpLocks/>
            <a:stCxn id="38" idx="1"/>
          </p:cNvCxnSpPr>
          <p:nvPr/>
        </p:nvCxnSpPr>
        <p:spPr>
          <a:xfrm flipV="1">
            <a:off x="8353199" y="3314436"/>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47B4D5-F678-9879-441B-F546CEEC7E7F}"/>
              </a:ext>
            </a:extLst>
          </p:cNvPr>
          <p:cNvCxnSpPr>
            <a:cxnSpLocks/>
            <a:stCxn id="35" idx="5"/>
            <a:endCxn id="37" idx="7"/>
          </p:cNvCxnSpPr>
          <p:nvPr/>
        </p:nvCxnSpPr>
        <p:spPr>
          <a:xfrm>
            <a:off x="7900930" y="3314436"/>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964FC-7976-A5A4-60DA-C57C75DFDCCC}"/>
              </a:ext>
            </a:extLst>
          </p:cNvPr>
          <p:cNvCxnSpPr>
            <a:cxnSpLocks/>
            <a:stCxn id="37" idx="1"/>
            <a:endCxn id="35" idx="3"/>
          </p:cNvCxnSpPr>
          <p:nvPr/>
        </p:nvCxnSpPr>
        <p:spPr>
          <a:xfrm flipV="1">
            <a:off x="7652116" y="3314436"/>
            <a:ext cx="0" cy="426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B4A381E-56D2-44F5-B3FD-07D221564585}"/>
              </a:ext>
            </a:extLst>
          </p:cNvPr>
          <p:cNvSpPr txBox="1"/>
          <p:nvPr/>
        </p:nvSpPr>
        <p:spPr>
          <a:xfrm>
            <a:off x="7937505" y="2909184"/>
            <a:ext cx="365806" cy="184666"/>
          </a:xfrm>
          <a:prstGeom prst="rect">
            <a:avLst/>
          </a:prstGeom>
          <a:noFill/>
        </p:spPr>
        <p:txBody>
          <a:bodyPr wrap="none" rtlCol="0">
            <a:spAutoFit/>
          </a:bodyPr>
          <a:lstStyle/>
          <a:p>
            <a:r>
              <a:rPr lang="en-US" sz="600" dirty="0"/>
              <a:t>d</a:t>
            </a:r>
            <a:r>
              <a:rPr lang="en-JP" sz="600" dirty="0"/>
              <a:t>o_A</a:t>
            </a:r>
          </a:p>
        </p:txBody>
      </p:sp>
      <p:sp>
        <p:nvSpPr>
          <p:cNvPr id="47" name="TextBox 46">
            <a:extLst>
              <a:ext uri="{FF2B5EF4-FFF2-40B4-BE49-F238E27FC236}">
                <a16:creationId xmlns:a16="http://schemas.microsoft.com/office/drawing/2014/main" id="{B3305BA8-2804-3916-6DB2-F77394B4DA5E}"/>
              </a:ext>
            </a:extLst>
          </p:cNvPr>
          <p:cNvSpPr txBox="1"/>
          <p:nvPr/>
        </p:nvSpPr>
        <p:spPr>
          <a:xfrm>
            <a:off x="7914213" y="3162755"/>
            <a:ext cx="452368" cy="184666"/>
          </a:xfrm>
          <a:prstGeom prst="rect">
            <a:avLst/>
          </a:prstGeom>
          <a:noFill/>
        </p:spPr>
        <p:txBody>
          <a:bodyPr wrap="none" rtlCol="0">
            <a:spAutoFit/>
          </a:bodyPr>
          <a:lstStyle/>
          <a:p>
            <a:r>
              <a:rPr lang="en-US" sz="600" dirty="0"/>
              <a:t>d</a:t>
            </a:r>
            <a:r>
              <a:rPr lang="en-JP" sz="600" dirty="0"/>
              <a:t>one_A</a:t>
            </a:r>
          </a:p>
        </p:txBody>
      </p:sp>
      <p:sp>
        <p:nvSpPr>
          <p:cNvPr id="48" name="TextBox 47">
            <a:extLst>
              <a:ext uri="{FF2B5EF4-FFF2-40B4-BE49-F238E27FC236}">
                <a16:creationId xmlns:a16="http://schemas.microsoft.com/office/drawing/2014/main" id="{DA529941-86C2-73E0-FC18-06E6E974918B}"/>
              </a:ext>
            </a:extLst>
          </p:cNvPr>
          <p:cNvSpPr txBox="1"/>
          <p:nvPr/>
        </p:nvSpPr>
        <p:spPr>
          <a:xfrm>
            <a:off x="7949403" y="3587166"/>
            <a:ext cx="365806" cy="184666"/>
          </a:xfrm>
          <a:prstGeom prst="rect">
            <a:avLst/>
          </a:prstGeom>
          <a:noFill/>
        </p:spPr>
        <p:txBody>
          <a:bodyPr wrap="none" rtlCol="0">
            <a:spAutoFit/>
          </a:bodyPr>
          <a:lstStyle/>
          <a:p>
            <a:r>
              <a:rPr lang="en-US" sz="600" dirty="0"/>
              <a:t>d</a:t>
            </a:r>
            <a:r>
              <a:rPr lang="en-JP" sz="600" dirty="0"/>
              <a:t>o_A</a:t>
            </a:r>
          </a:p>
        </p:txBody>
      </p:sp>
      <p:sp>
        <p:nvSpPr>
          <p:cNvPr id="49" name="TextBox 48">
            <a:extLst>
              <a:ext uri="{FF2B5EF4-FFF2-40B4-BE49-F238E27FC236}">
                <a16:creationId xmlns:a16="http://schemas.microsoft.com/office/drawing/2014/main" id="{D4958A17-A9E6-3BB7-CC76-E6CEC02BF63D}"/>
              </a:ext>
            </a:extLst>
          </p:cNvPr>
          <p:cNvSpPr txBox="1"/>
          <p:nvPr/>
        </p:nvSpPr>
        <p:spPr>
          <a:xfrm>
            <a:off x="7926111" y="3840737"/>
            <a:ext cx="452368" cy="184666"/>
          </a:xfrm>
          <a:prstGeom prst="rect">
            <a:avLst/>
          </a:prstGeom>
          <a:noFill/>
        </p:spPr>
        <p:txBody>
          <a:bodyPr wrap="none" rtlCol="0">
            <a:spAutoFit/>
          </a:bodyPr>
          <a:lstStyle/>
          <a:p>
            <a:r>
              <a:rPr lang="en-US" sz="600" dirty="0"/>
              <a:t>d</a:t>
            </a:r>
            <a:r>
              <a:rPr lang="en-JP" sz="600" dirty="0"/>
              <a:t>one_A</a:t>
            </a:r>
          </a:p>
        </p:txBody>
      </p:sp>
      <p:sp>
        <p:nvSpPr>
          <p:cNvPr id="50" name="TextBox 49">
            <a:extLst>
              <a:ext uri="{FF2B5EF4-FFF2-40B4-BE49-F238E27FC236}">
                <a16:creationId xmlns:a16="http://schemas.microsoft.com/office/drawing/2014/main" id="{DB8BF97F-6265-BC93-087D-1A3FB15E1CD1}"/>
              </a:ext>
            </a:extLst>
          </p:cNvPr>
          <p:cNvSpPr txBox="1"/>
          <p:nvPr/>
        </p:nvSpPr>
        <p:spPr>
          <a:xfrm>
            <a:off x="7744781" y="3440156"/>
            <a:ext cx="365806" cy="186268"/>
          </a:xfrm>
          <a:prstGeom prst="rect">
            <a:avLst/>
          </a:prstGeom>
          <a:solidFill>
            <a:schemeClr val="bg1"/>
          </a:solidFill>
        </p:spPr>
        <p:txBody>
          <a:bodyPr wrap="square" rtlCol="0">
            <a:spAutoFit/>
          </a:bodyPr>
          <a:lstStyle/>
          <a:p>
            <a:r>
              <a:rPr lang="en-US" sz="600" dirty="0"/>
              <a:t>d</a:t>
            </a:r>
            <a:r>
              <a:rPr lang="en-JP" sz="600" dirty="0"/>
              <a:t>o_B</a:t>
            </a:r>
          </a:p>
        </p:txBody>
      </p:sp>
      <p:sp>
        <p:nvSpPr>
          <p:cNvPr id="51" name="TextBox 50">
            <a:extLst>
              <a:ext uri="{FF2B5EF4-FFF2-40B4-BE49-F238E27FC236}">
                <a16:creationId xmlns:a16="http://schemas.microsoft.com/office/drawing/2014/main" id="{C9B735BA-65B5-38BF-8C36-EF399DE28643}"/>
              </a:ext>
            </a:extLst>
          </p:cNvPr>
          <p:cNvSpPr txBox="1"/>
          <p:nvPr/>
        </p:nvSpPr>
        <p:spPr>
          <a:xfrm>
            <a:off x="8079167" y="3439749"/>
            <a:ext cx="452269" cy="184666"/>
          </a:xfrm>
          <a:prstGeom prst="rect">
            <a:avLst/>
          </a:prstGeom>
          <a:solidFill>
            <a:schemeClr val="bg1"/>
          </a:solidFill>
        </p:spPr>
        <p:txBody>
          <a:bodyPr wrap="square" rtlCol="0">
            <a:spAutoFit/>
          </a:bodyPr>
          <a:lstStyle/>
          <a:p>
            <a:r>
              <a:rPr lang="en-US" sz="600" dirty="0"/>
              <a:t>done</a:t>
            </a:r>
            <a:r>
              <a:rPr lang="en-JP" sz="600" dirty="0"/>
              <a:t>_B</a:t>
            </a:r>
          </a:p>
        </p:txBody>
      </p:sp>
      <p:sp>
        <p:nvSpPr>
          <p:cNvPr id="52" name="TextBox 51">
            <a:extLst>
              <a:ext uri="{FF2B5EF4-FFF2-40B4-BE49-F238E27FC236}">
                <a16:creationId xmlns:a16="http://schemas.microsoft.com/office/drawing/2014/main" id="{D27978CE-3ACF-9838-651B-A9F81E0CA824}"/>
              </a:ext>
            </a:extLst>
          </p:cNvPr>
          <p:cNvSpPr txBox="1"/>
          <p:nvPr/>
        </p:nvSpPr>
        <p:spPr>
          <a:xfrm>
            <a:off x="7368513" y="3446506"/>
            <a:ext cx="452269" cy="184666"/>
          </a:xfrm>
          <a:prstGeom prst="rect">
            <a:avLst/>
          </a:prstGeom>
          <a:solidFill>
            <a:schemeClr val="bg1"/>
          </a:solidFill>
        </p:spPr>
        <p:txBody>
          <a:bodyPr wrap="square" rtlCol="0">
            <a:spAutoFit/>
          </a:bodyPr>
          <a:lstStyle/>
          <a:p>
            <a:r>
              <a:rPr lang="en-US" sz="600" dirty="0"/>
              <a:t>done</a:t>
            </a:r>
            <a:r>
              <a:rPr lang="en-JP" sz="600" dirty="0"/>
              <a:t>_B</a:t>
            </a:r>
          </a:p>
        </p:txBody>
      </p:sp>
    </p:spTree>
    <p:extLst>
      <p:ext uri="{BB962C8B-B14F-4D97-AF65-F5344CB8AC3E}">
        <p14:creationId xmlns:p14="http://schemas.microsoft.com/office/powerpoint/2010/main" val="191195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71</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54248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800" b="0" i="0">
                <a:solidFill>
                  <a:schemeClr val="tx2">
                    <a:lumMod val="25000"/>
                  </a:schemeClr>
                </a:solidFill>
                <a:effectLst/>
                <a:latin typeface="Lato" panose="020F0502020204030203" pitchFamily="34" charset="0"/>
                <a:cs typeface="Lato" panose="020F0502020204030203" pitchFamily="34" charset="0"/>
              </a:rPr>
              <a:t>計算空間が</a:t>
            </a:r>
            <a:r>
              <a:rPr lang="ja-JP" altLang="en-JP" sz="2800" b="0" i="0">
                <a:solidFill>
                  <a:schemeClr val="tx2">
                    <a:lumMod val="25000"/>
                  </a:schemeClr>
                </a:solidFill>
                <a:effectLst/>
                <a:latin typeface="Lato" panose="020F0502020204030203" pitchFamily="34" charset="0"/>
                <a:cs typeface="Lato" panose="020F0502020204030203" pitchFamily="34" charset="0"/>
              </a:rPr>
              <a:t>環境モデルの</a:t>
            </a:r>
            <a:r>
              <a:rPr lang="ja-JP" altLang="en-US" sz="2800" b="0" i="0">
                <a:solidFill>
                  <a:schemeClr val="tx2">
                    <a:lumMod val="25000"/>
                  </a:schemeClr>
                </a:solidFill>
                <a:effectLst/>
                <a:latin typeface="Lato" panose="020F0502020204030203" pitchFamily="34" charset="0"/>
                <a:cs typeface="Lato" panose="020F0502020204030203" pitchFamily="34" charset="0"/>
              </a:rPr>
              <a:t>数に指数増加する</a:t>
            </a:r>
            <a:endParaRPr lang="en-US" altLang="ja-JP" sz="2800" b="0" i="0" dirty="0">
              <a:solidFill>
                <a:schemeClr val="tx2">
                  <a:lumMod val="25000"/>
                </a:schemeClr>
              </a:solidFill>
              <a:effectLst/>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a:solidFill>
                  <a:schemeClr val="tx2">
                    <a:lumMod val="25000"/>
                  </a:schemeClr>
                </a:solidFill>
                <a:latin typeface="Lato" panose="020F0502020204030203" pitchFamily="34" charset="0"/>
                <a:cs typeface="Lato" panose="020F0502020204030203" pitchFamily="34" charset="0"/>
              </a:rPr>
              <a:t>・環境全体において</a:t>
            </a:r>
            <a:r>
              <a:rPr lang="ja-JP" altLang="en-JP" sz="2400">
                <a:solidFill>
                  <a:schemeClr val="tx2">
                    <a:lumMod val="25000"/>
                  </a:schemeClr>
                </a:solidFill>
                <a:latin typeface="Lato" panose="020F0502020204030203" pitchFamily="34" charset="0"/>
                <a:cs typeface="Lato" panose="020F0502020204030203" pitchFamily="34" charset="0"/>
              </a:rPr>
              <a:t>安全性</a:t>
            </a:r>
            <a:r>
              <a:rPr lang="ja-JP" altLang="en-US" sz="2400">
                <a:solidFill>
                  <a:schemeClr val="tx2">
                    <a:lumMod val="25000"/>
                  </a:schemeClr>
                </a:solidFill>
                <a:latin typeface="Lato" panose="020F0502020204030203" pitchFamily="34" charset="0"/>
                <a:cs typeface="Lato" panose="020F0502020204030203" pitchFamily="34" charset="0"/>
              </a:rPr>
              <a:t>ゲームを行うことが原因</a:t>
            </a:r>
            <a:endParaRPr lang="en-US" altLang="ja-JP" sz="2400" dirty="0">
              <a:solidFill>
                <a:schemeClr val="tx2">
                  <a:lumMod val="25000"/>
                </a:schemeClr>
              </a:solidFill>
              <a:latin typeface="Lato" panose="020F0502020204030203" pitchFamily="34" charset="0"/>
              <a:cs typeface="Lato" panose="020F0502020204030203" pitchFamily="34" charset="0"/>
            </a:endParaRPr>
          </a:p>
          <a:p>
            <a:pPr marL="38100" indent="0">
              <a:buClr>
                <a:schemeClr val="tx2">
                  <a:lumMod val="25000"/>
                </a:schemeClr>
              </a:buClr>
              <a:buNone/>
            </a:pPr>
            <a:r>
              <a:rPr lang="ja-JP" altLang="en-US" sz="2400" b="0" i="0">
                <a:solidFill>
                  <a:schemeClr val="tx2">
                    <a:lumMod val="25000"/>
                  </a:schemeClr>
                </a:solidFill>
                <a:effectLst/>
                <a:latin typeface="Lato" panose="020F0502020204030203" pitchFamily="34" charset="0"/>
                <a:cs typeface="Lato" panose="020F0502020204030203" pitchFamily="34" charset="0"/>
              </a:rPr>
              <a:t>・計算空間の増加に伴って必要主記憶量，計算時間も増加</a:t>
            </a:r>
            <a:endParaRPr lang="en-US" altLang="ja-JP" sz="2400" dirty="0">
              <a:solidFill>
                <a:schemeClr val="tx2">
                  <a:lumMod val="25000"/>
                </a:schemeClr>
              </a:solidFill>
              <a:latin typeface="Lato" panose="020F0502020204030203" pitchFamily="34" charset="0"/>
              <a:cs typeface="Lato" panose="020F0502020204030203" pitchFamily="34" charset="0"/>
            </a:endParaRPr>
          </a:p>
        </p:txBody>
      </p:sp>
      <p:sp>
        <p:nvSpPr>
          <p:cNvPr id="9" name="Title 1">
            <a:extLst>
              <a:ext uri="{FF2B5EF4-FFF2-40B4-BE49-F238E27FC236}">
                <a16:creationId xmlns:a16="http://schemas.microsoft.com/office/drawing/2014/main" id="{D863070A-F03B-4C63-B2F3-7B5BEFD52891}"/>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離散制御器合成の限界</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pic>
        <p:nvPicPr>
          <p:cNvPr id="8" name="Picture 7" descr="A graph with a line going up&#10;&#10;Description automatically generated">
            <a:extLst>
              <a:ext uri="{FF2B5EF4-FFF2-40B4-BE49-F238E27FC236}">
                <a16:creationId xmlns:a16="http://schemas.microsoft.com/office/drawing/2014/main" id="{4E14199A-348B-4414-84C3-BC9B73506D88}"/>
              </a:ext>
            </a:extLst>
          </p:cNvPr>
          <p:cNvPicPr>
            <a:picLocks noChangeAspect="1"/>
          </p:cNvPicPr>
          <p:nvPr/>
        </p:nvPicPr>
        <p:blipFill>
          <a:blip r:embed="rId2"/>
          <a:stretch>
            <a:fillRect/>
          </a:stretch>
        </p:blipFill>
        <p:spPr>
          <a:xfrm>
            <a:off x="863535" y="2876581"/>
            <a:ext cx="7416930" cy="3841750"/>
          </a:xfrm>
          <a:prstGeom prst="rect">
            <a:avLst/>
          </a:prstGeom>
        </p:spPr>
      </p:pic>
    </p:spTree>
    <p:extLst>
      <p:ext uri="{BB962C8B-B14F-4D97-AF65-F5344CB8AC3E}">
        <p14:creationId xmlns:p14="http://schemas.microsoft.com/office/powerpoint/2010/main" val="2801652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graph with blue and orange lines&#10;&#10;Description automatically generated">
            <a:extLst>
              <a:ext uri="{FF2B5EF4-FFF2-40B4-BE49-F238E27FC236}">
                <a16:creationId xmlns:a16="http://schemas.microsoft.com/office/drawing/2014/main" id="{DCCA88C7-00CC-4034-B58D-0EBB2F10E560}"/>
              </a:ext>
            </a:extLst>
          </p:cNvPr>
          <p:cNvPicPr>
            <a:picLocks noChangeAspect="1"/>
          </p:cNvPicPr>
          <p:nvPr/>
        </p:nvPicPr>
        <p:blipFill>
          <a:blip r:embed="rId2"/>
          <a:stretch>
            <a:fillRect/>
          </a:stretch>
        </p:blipFill>
        <p:spPr>
          <a:xfrm>
            <a:off x="863535" y="2876581"/>
            <a:ext cx="7416930" cy="3841750"/>
          </a:xfrm>
          <a:prstGeom prst="rect">
            <a:avLst/>
          </a:prstGeom>
        </p:spPr>
      </p:pic>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72</a:t>
              </a:fld>
              <a:endParaRPr lang="en" sz="3600" dirty="0">
                <a:solidFill>
                  <a:schemeClr val="bg1"/>
                </a:solidFill>
              </a:endParaRPr>
            </a:p>
          </p:txBody>
        </p:sp>
      </p:grpSp>
      <p:sp>
        <p:nvSpPr>
          <p:cNvPr id="35" name="Text Placeholder 2">
            <a:extLst>
              <a:ext uri="{FF2B5EF4-FFF2-40B4-BE49-F238E27FC236}">
                <a16:creationId xmlns:a16="http://schemas.microsoft.com/office/drawing/2014/main" id="{F0E847DB-E147-6B06-553A-452DCE9F97AD}"/>
              </a:ext>
            </a:extLst>
          </p:cNvPr>
          <p:cNvSpPr txBox="1">
            <a:spLocks/>
          </p:cNvSpPr>
          <p:nvPr/>
        </p:nvSpPr>
        <p:spPr>
          <a:xfrm>
            <a:off x="558800" y="1143000"/>
            <a:ext cx="8585200" cy="106494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en-US" altLang="ja-JP" sz="2800" dirty="0">
                <a:solidFill>
                  <a:schemeClr val="tx2">
                    <a:lumMod val="25000"/>
                  </a:schemeClr>
                </a:solidFill>
                <a:latin typeface="Lato" panose="020F0502020204030203" pitchFamily="34" charset="0"/>
                <a:cs typeface="Lato" panose="020F0502020204030203" pitchFamily="34" charset="0"/>
              </a:rPr>
              <a:t>DCS</a:t>
            </a:r>
            <a:r>
              <a:rPr lang="ja-JP" altLang="en-US" sz="2800">
                <a:solidFill>
                  <a:schemeClr val="tx2">
                    <a:lumMod val="25000"/>
                  </a:schemeClr>
                </a:solidFill>
                <a:latin typeface="Lato" panose="020F0502020204030203" pitchFamily="34" charset="0"/>
                <a:cs typeface="Lato" panose="020F0502020204030203" pitchFamily="34" charset="0"/>
              </a:rPr>
              <a:t>に必要となる</a:t>
            </a:r>
            <a:r>
              <a:rPr lang="ja-JP" altLang="en-US" sz="2800" b="1" u="sng">
                <a:solidFill>
                  <a:schemeClr val="tx2">
                    <a:lumMod val="25000"/>
                  </a:schemeClr>
                </a:solidFill>
                <a:latin typeface="Lato" panose="020F0502020204030203" pitchFamily="34" charset="0"/>
                <a:cs typeface="Lato" panose="020F0502020204030203" pitchFamily="34" charset="0"/>
              </a:rPr>
              <a:t>計算空間を削減</a:t>
            </a:r>
            <a:r>
              <a:rPr lang="ja-JP" altLang="en-US" sz="2800">
                <a:solidFill>
                  <a:schemeClr val="tx2">
                    <a:lumMod val="25000"/>
                  </a:schemeClr>
                </a:solidFill>
                <a:latin typeface="Lato" panose="020F0502020204030203" pitchFamily="34" charset="0"/>
                <a:cs typeface="Lato" panose="020F0502020204030203" pitchFamily="34" charset="0"/>
              </a:rPr>
              <a:t>する</a:t>
            </a:r>
            <a:endParaRPr lang="en-US" altLang="ja-JP" sz="2400" b="0" i="0" dirty="0">
              <a:solidFill>
                <a:schemeClr val="tx2">
                  <a:lumMod val="25000"/>
                </a:schemeClr>
              </a:solidFill>
              <a:effectLst/>
              <a:latin typeface="Lato" panose="020F0502020204030203" pitchFamily="34" charset="0"/>
              <a:cs typeface="Lato" panose="020F0502020204030203" pitchFamily="34" charset="0"/>
            </a:endParaRPr>
          </a:p>
        </p:txBody>
      </p:sp>
      <p:sp>
        <p:nvSpPr>
          <p:cNvPr id="8" name="Title 1">
            <a:extLst>
              <a:ext uri="{FF2B5EF4-FFF2-40B4-BE49-F238E27FC236}">
                <a16:creationId xmlns:a16="http://schemas.microsoft.com/office/drawing/2014/main" id="{6A503C1D-E84E-5F91-60D9-138553200D75}"/>
              </a:ext>
            </a:extLst>
          </p:cNvPr>
          <p:cNvSpPr txBox="1">
            <a:spLocks/>
          </p:cNvSpPr>
          <p:nvPr/>
        </p:nvSpPr>
        <p:spPr>
          <a:xfrm>
            <a:off x="558798" y="0"/>
            <a:ext cx="8585201"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b="1" dirty="0" err="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本研究の目的</a:t>
            </a:r>
            <a:endPar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9" name="Bent Arrow 8">
            <a:extLst>
              <a:ext uri="{FF2B5EF4-FFF2-40B4-BE49-F238E27FC236}">
                <a16:creationId xmlns:a16="http://schemas.microsoft.com/office/drawing/2014/main" id="{B1FBE9DA-D27F-3F9A-7930-ED2C841E4A04}"/>
              </a:ext>
            </a:extLst>
          </p:cNvPr>
          <p:cNvSpPr/>
          <p:nvPr/>
        </p:nvSpPr>
        <p:spPr>
          <a:xfrm rot="5400000">
            <a:off x="5861417" y="3187424"/>
            <a:ext cx="819487" cy="827799"/>
          </a:xfrm>
          <a:prstGeom prst="bentArrow">
            <a:avLst>
              <a:gd name="adj1" fmla="val 20588"/>
              <a:gd name="adj2" fmla="val 25000"/>
              <a:gd name="adj3" fmla="val 25000"/>
              <a:gd name="adj4" fmla="val 43750"/>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Tree>
    <p:extLst>
      <p:ext uri="{BB962C8B-B14F-4D97-AF65-F5344CB8AC3E}">
        <p14:creationId xmlns:p14="http://schemas.microsoft.com/office/powerpoint/2010/main" val="2943225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rgbClr val="7ECFFE"/>
          </a:solidFill>
          <a:effectLst>
            <a:outerShdw blurRad="63500" sx="102000" sy="102000" algn="ctr" rotWithShape="0">
              <a:prstClr val="black">
                <a:alpha val="40000"/>
              </a:prstClr>
            </a:outerShdw>
          </a:effectLst>
        </p:spPr>
        <p:txBody>
          <a:bodyPr anchor="ctr"/>
          <a:lstStyle/>
          <a:p>
            <a:pPr algn="ct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提案</a:t>
            </a:r>
            <a:r>
              <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rPr>
              <a:t>③：</a:t>
            </a:r>
            <a:r>
              <a:rPr lang="en-US" sz="4000" b="1" dirty="0" err="1">
                <a:solidFill>
                  <a:schemeClr val="bg1"/>
                </a:solidFill>
                <a:latin typeface="M+ 1c" panose="020B0503020204020204" pitchFamily="34" charset="-128"/>
                <a:ea typeface="M+ 1c" panose="020B0503020204020204" pitchFamily="34" charset="-128"/>
                <a:cs typeface="M+ 1c" panose="020B0503020204020204" pitchFamily="34" charset="-128"/>
              </a:rPr>
              <a:t>分割統治構築手法</a:t>
            </a:r>
            <a:endPar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endParaRPr>
          </a:p>
        </p:txBody>
      </p:sp>
    </p:spTree>
    <p:extLst>
      <p:ext uri="{BB962C8B-B14F-4D97-AF65-F5344CB8AC3E}">
        <p14:creationId xmlns:p14="http://schemas.microsoft.com/office/powerpoint/2010/main" val="3263818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74</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段階的構築と一括的構築における限界</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157418"/>
            <a:ext cx="8585200" cy="20231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一括構築した方が良いゲーム空間と，分割構築した方が良いゲーム空間が存在する．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→要求と構成要素モデルの構造を分析して，効果的に</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分割構築</a:t>
            </a:r>
            <a:r>
              <a:rPr lang="ja-JP" altLang="en-US" sz="2400">
                <a:latin typeface="Lato" panose="020F0502020204030203" pitchFamily="34" charset="0"/>
                <a:ea typeface="Lato" panose="020F0502020204030203" pitchFamily="34" charset="0"/>
                <a:cs typeface="Lato" panose="020F0502020204030203" pitchFamily="34" charset="0"/>
              </a:rPr>
              <a:t>と</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一括的構築</a:t>
            </a:r>
            <a:r>
              <a:rPr lang="ja-JP" altLang="en-US" sz="2400">
                <a:latin typeface="Lato" panose="020F0502020204030203" pitchFamily="34" charset="0"/>
                <a:ea typeface="Lato" panose="020F0502020204030203" pitchFamily="34" charset="0"/>
                <a:cs typeface="Lato" panose="020F0502020204030203" pitchFamily="34" charset="0"/>
              </a:rPr>
              <a:t>を使用して全要求モデルを分析する．</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2" name="Chevron 1">
            <a:extLst>
              <a:ext uri="{FF2B5EF4-FFF2-40B4-BE49-F238E27FC236}">
                <a16:creationId xmlns:a16="http://schemas.microsoft.com/office/drawing/2014/main" id="{AEEB063E-D5CD-0462-0D4B-4B60C58989B2}"/>
              </a:ext>
            </a:extLst>
          </p:cNvPr>
          <p:cNvSpPr/>
          <p:nvPr/>
        </p:nvSpPr>
        <p:spPr>
          <a:xfrm>
            <a:off x="3856383" y="4154557"/>
            <a:ext cx="1212574" cy="1848678"/>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Tree>
    <p:extLst>
      <p:ext uri="{BB962C8B-B14F-4D97-AF65-F5344CB8AC3E}">
        <p14:creationId xmlns:p14="http://schemas.microsoft.com/office/powerpoint/2010/main" val="17036341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75</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段階的構築と一括的構築における限界</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2" name="Text Placeholder 2">
            <a:extLst>
              <a:ext uri="{FF2B5EF4-FFF2-40B4-BE49-F238E27FC236}">
                <a16:creationId xmlns:a16="http://schemas.microsoft.com/office/drawing/2014/main" id="{611FAC7E-71BC-B495-146F-C3AD5AF0EF0B}"/>
              </a:ext>
            </a:extLst>
          </p:cNvPr>
          <p:cNvSpPr txBox="1">
            <a:spLocks/>
          </p:cNvSpPr>
          <p:nvPr/>
        </p:nvSpPr>
        <p:spPr>
          <a:xfrm>
            <a:off x="558800" y="1157418"/>
            <a:ext cx="8585200" cy="202310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一括構築した方が良いゲーム空間と，分割構築した方が良いゲーム空間が存在する．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→要求と構成要素モデルの構造を分析して，効果的に</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分割構築</a:t>
            </a:r>
            <a:r>
              <a:rPr lang="ja-JP" altLang="en-US" sz="2400">
                <a:latin typeface="Lato" panose="020F0502020204030203" pitchFamily="34" charset="0"/>
                <a:ea typeface="Lato" panose="020F0502020204030203" pitchFamily="34" charset="0"/>
                <a:cs typeface="Lato" panose="020F0502020204030203" pitchFamily="34" charset="0"/>
              </a:rPr>
              <a:t>と</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一括的構築</a:t>
            </a:r>
            <a:r>
              <a:rPr lang="ja-JP" altLang="en-US" sz="2400">
                <a:latin typeface="Lato" panose="020F0502020204030203" pitchFamily="34" charset="0"/>
                <a:ea typeface="Lato" panose="020F0502020204030203" pitchFamily="34" charset="0"/>
                <a:cs typeface="Lato" panose="020F0502020204030203" pitchFamily="34" charset="0"/>
              </a:rPr>
              <a:t>を使用して全要求モデルを分析する．</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
        <p:nvSpPr>
          <p:cNvPr id="3" name="Chevron 2">
            <a:extLst>
              <a:ext uri="{FF2B5EF4-FFF2-40B4-BE49-F238E27FC236}">
                <a16:creationId xmlns:a16="http://schemas.microsoft.com/office/drawing/2014/main" id="{5E21A350-7193-E73C-D57A-C3F1A979B125}"/>
              </a:ext>
            </a:extLst>
          </p:cNvPr>
          <p:cNvSpPr/>
          <p:nvPr/>
        </p:nvSpPr>
        <p:spPr>
          <a:xfrm rot="10800000">
            <a:off x="3856383" y="4154557"/>
            <a:ext cx="1212574" cy="1848678"/>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Tree>
    <p:extLst>
      <p:ext uri="{BB962C8B-B14F-4D97-AF65-F5344CB8AC3E}">
        <p14:creationId xmlns:p14="http://schemas.microsoft.com/office/powerpoint/2010/main" val="3265525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76</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提案</a:t>
            </a:r>
            <a: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t>③：分割統治構築手法</a:t>
            </a: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54104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US" sz="2400">
                <a:latin typeface="Lato" panose="020F0502020204030203" pitchFamily="34" charset="0"/>
                <a:ea typeface="Lato" panose="020F0502020204030203" pitchFamily="34" charset="0"/>
                <a:cs typeface="Lato" panose="020F0502020204030203" pitchFamily="34" charset="0"/>
              </a:rPr>
              <a:t>部分分析と一括分析を使い分けて分析</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監視対象モデルとして部分制御器が含まれる性質に注目</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u="sng">
                <a:latin typeface="Lato" panose="020F0502020204030203" pitchFamily="34" charset="0"/>
                <a:ea typeface="Lato" panose="020F0502020204030203" pitchFamily="34" charset="0"/>
                <a:cs typeface="Lato" panose="020F0502020204030203" pitchFamily="34" charset="0"/>
              </a:rPr>
              <a:t>分割統治構築手法</a:t>
            </a:r>
            <a:endParaRPr lang="en-US" altLang="ja-JP" sz="2400" u="sng"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①</a:t>
            </a:r>
            <a:r>
              <a:rPr lang="ja-JP" altLang="en-US" sz="2400" b="1">
                <a:solidFill>
                  <a:srgbClr val="F20153"/>
                </a:solidFill>
                <a:latin typeface="Lato" panose="020F0502020204030203" pitchFamily="34" charset="0"/>
                <a:ea typeface="Lato" panose="020F0502020204030203" pitchFamily="34" charset="0"/>
                <a:cs typeface="Lato" panose="020F0502020204030203" pitchFamily="34" charset="0"/>
              </a:rPr>
              <a:t>影響量</a:t>
            </a:r>
            <a:r>
              <a:rPr lang="ja-JP" altLang="en-US" sz="2400">
                <a:latin typeface="Lato" panose="020F0502020204030203" pitchFamily="34" charset="0"/>
                <a:ea typeface="Lato" panose="020F0502020204030203" pitchFamily="34" charset="0"/>
                <a:cs typeface="Lato" panose="020F0502020204030203" pitchFamily="34" charset="0"/>
              </a:rPr>
              <a:t>に基づき監視モデルの分析順序を決める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②</a:t>
            </a:r>
            <a:r>
              <a:rPr lang="ja-JP" altLang="en-US" sz="2400">
                <a:latin typeface="Lato" panose="020F0502020204030203" pitchFamily="34" charset="0"/>
                <a:ea typeface="Lato" panose="020F0502020204030203" pitchFamily="34" charset="0"/>
                <a:cs typeface="Lato" panose="020F0502020204030203" pitchFamily="34" charset="0"/>
              </a:rPr>
              <a:t>部分制御器が２つ以上含まれる部分分析のみになるよう</a:t>
            </a:r>
            <a:br>
              <a:rPr lang="en-US" altLang="ja-JP" sz="2400" dirty="0">
                <a:latin typeface="Lato" panose="020F0502020204030203" pitchFamily="34" charset="0"/>
                <a:ea typeface="Lato" panose="020F0502020204030203" pitchFamily="34" charset="0"/>
                <a:cs typeface="Lato" panose="020F0502020204030203" pitchFamily="34" charset="0"/>
              </a:rPr>
            </a:br>
            <a:r>
              <a:rPr lang="ja-JP" altLang="en-US" sz="2400">
                <a:latin typeface="Lato" panose="020F0502020204030203" pitchFamily="34" charset="0"/>
                <a:ea typeface="Lato" panose="020F0502020204030203" pitchFamily="34" charset="0"/>
                <a:cs typeface="Lato" panose="020F0502020204030203" pitchFamily="34" charset="0"/>
              </a:rPr>
              <a:t>　分析順序から分析プロセスを構築</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③</a:t>
            </a:r>
            <a:r>
              <a:rPr lang="ja-JP" altLang="en-US" sz="2400">
                <a:latin typeface="Lato" panose="020F0502020204030203" pitchFamily="34" charset="0"/>
                <a:ea typeface="Lato" panose="020F0502020204030203" pitchFamily="34" charset="0"/>
                <a:cs typeface="Lato" panose="020F0502020204030203" pitchFamily="34" charset="0"/>
              </a:rPr>
              <a:t>構築した分析プロセスに基づいてゲーム空間を</a:t>
            </a:r>
            <a:br>
              <a:rPr lang="en-US" altLang="ja-JP" sz="2400" dirty="0">
                <a:latin typeface="Lato" panose="020F0502020204030203" pitchFamily="34" charset="0"/>
                <a:ea typeface="Lato" panose="020F0502020204030203" pitchFamily="34" charset="0"/>
                <a:cs typeface="Lato" panose="020F0502020204030203" pitchFamily="34" charset="0"/>
              </a:rPr>
            </a:br>
            <a:r>
              <a:rPr lang="ja-JP" altLang="en-US" sz="2400">
                <a:latin typeface="Lato" panose="020F0502020204030203" pitchFamily="34" charset="0"/>
                <a:ea typeface="Lato" panose="020F0502020204030203" pitchFamily="34" charset="0"/>
                <a:cs typeface="Lato" panose="020F0502020204030203" pitchFamily="34" charset="0"/>
              </a:rPr>
              <a:t>　段階的構築し制御器合成する</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7975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77</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sz="2400" b="1" dirty="0" err="1">
                <a:solidFill>
                  <a:srgbClr val="677480"/>
                </a:solidFill>
                <a:latin typeface="M+ 1c" panose="020B0503020204020204" pitchFamily="34" charset="-128"/>
                <a:ea typeface="M+ 1c" panose="020B0503020204020204" pitchFamily="34" charset="-128"/>
                <a:cs typeface="M+ 1c" panose="020B0503020204020204" pitchFamily="34" charset="-128"/>
              </a:rPr>
              <a:t>部分分析における</a:t>
            </a:r>
            <a:b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b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監視対象モデル</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3"/>
                <a:ext cx="8585200" cy="70989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JP" sz="2400">
                    <a:latin typeface="Lato" panose="020F0502020204030203" pitchFamily="34" charset="0"/>
                    <a:ea typeface="Lato" panose="020F0502020204030203" pitchFamily="34" charset="0"/>
                    <a:cs typeface="Lato" panose="020F0502020204030203" pitchFamily="34" charset="0"/>
                  </a:rPr>
                  <a:t>監視</a:t>
                </a:r>
                <a:r>
                  <a:rPr lang="ja-JP" altLang="en-US" sz="2400">
                    <a:latin typeface="Lato" panose="020F0502020204030203" pitchFamily="34" charset="0"/>
                    <a:ea typeface="Lato" panose="020F0502020204030203" pitchFamily="34" charset="0"/>
                    <a:cs typeface="Lato" panose="020F0502020204030203" pitchFamily="34" charset="0"/>
                  </a:rPr>
                  <a:t>モデルの事象</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m:t>
                        </m:r>
                      </m:e>
                      <m:sub>
                        <m:r>
                          <a:rPr lang="en-US" sz="2400" i="1">
                            <a:latin typeface="Cambria Math" panose="02040503050406030204" pitchFamily="18" charset="0"/>
                            <a:ea typeface="Cambria Math" panose="02040503050406030204" pitchFamily="18" charset="0"/>
                          </a:rPr>
                          <m:t>𝑟</m:t>
                        </m:r>
                      </m:sub>
                    </m:sSub>
                  </m:oMath>
                </a14:m>
                <a:r>
                  <a:rPr lang="ja-JP" altLang="en-US" sz="2400">
                    <a:latin typeface="Lato" panose="020F0502020204030203" pitchFamily="34" charset="0"/>
                    <a:ea typeface="Lato" panose="020F0502020204030203" pitchFamily="34" charset="0"/>
                    <a:cs typeface="Lato" panose="020F0502020204030203" pitchFamily="34" charset="0"/>
                  </a:rPr>
                  <a:t>を含む全ての環境モデル</a:t>
                </a:r>
                <a14:m>
                  <m:oMath xmlns:m="http://schemas.openxmlformats.org/officeDocument/2006/math">
                    <m:r>
                      <a:rPr lang="en-US" sz="2400" i="1">
                        <a:latin typeface="Cambria Math" panose="02040503050406030204" pitchFamily="18" charset="0"/>
                      </a:rPr>
                      <m:t>𝑒</m:t>
                    </m:r>
                  </m:oMath>
                </a14:m>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監視対象モデルと監視対象モデル数は以下で定義される：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0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8" name="Text Placeholder 2">
                <a:extLst>
                  <a:ext uri="{FF2B5EF4-FFF2-40B4-BE49-F238E27FC236}">
                    <a16:creationId xmlns:a16="http://schemas.microsoft.com/office/drawing/2014/main" id="{01EA0776-BDB5-3149-8BCB-486C87AC2F4C}"/>
                  </a:ext>
                </a:extLst>
              </p:cNvPr>
              <p:cNvSpPr txBox="1">
                <a:spLocks noRot="1" noChangeAspect="1" noMove="1" noResize="1" noEditPoints="1" noAdjustHandles="1" noChangeArrowheads="1" noChangeShapeType="1" noTextEdit="1"/>
              </p:cNvSpPr>
              <p:nvPr/>
            </p:nvSpPr>
            <p:spPr>
              <a:xfrm>
                <a:off x="558800" y="1065583"/>
                <a:ext cx="8585200" cy="709896"/>
              </a:xfrm>
              <a:prstGeom prst="rect">
                <a:avLst/>
              </a:prstGeom>
              <a:blipFill>
                <a:blip r:embed="rId2"/>
                <a:stretch>
                  <a:fillRect l="-1036" b="-50000"/>
                </a:stretch>
              </a:blipFill>
              <a:ln>
                <a:no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3F1A8C-DD96-C327-9A79-11D05B862E35}"/>
                  </a:ext>
                </a:extLst>
              </p:cNvPr>
              <p:cNvSpPr txBox="1"/>
              <p:nvPr/>
            </p:nvSpPr>
            <p:spPr>
              <a:xfrm>
                <a:off x="541863" y="4057939"/>
                <a:ext cx="777090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𝐶𝑜𝑠𝑡</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b="0" i="1" smtClean="0">
                              <a:latin typeface="Cambria Math" panose="02040503050406030204" pitchFamily="18" charset="0"/>
                            </a:rPr>
                            <m:t>𝐸</m:t>
                          </m:r>
                        </m:e>
                      </m:d>
                      <m:r>
                        <a:rPr lang="en-US" sz="3600" b="0" i="1" smtClean="0">
                          <a:latin typeface="Cambria Math" panose="02040503050406030204" pitchFamily="18" charset="0"/>
                        </a:rPr>
                        <m:t>=</m:t>
                      </m:r>
                      <m:r>
                        <a:rPr lang="en-US" sz="3600" b="0" i="1" smtClean="0">
                          <a:latin typeface="Cambria Math" panose="02040503050406030204" pitchFamily="18" charset="0"/>
                        </a:rPr>
                        <m:t>𝑛</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𝐸</m:t>
                              </m:r>
                            </m:e>
                            <m:sub>
                              <m:r>
                                <a:rPr lang="en-US" sz="3600" b="0" i="1" smtClean="0">
                                  <a:latin typeface="Cambria Math" panose="02040503050406030204" pitchFamily="18" charset="0"/>
                                </a:rPr>
                                <m:t>𝑟</m:t>
                              </m:r>
                            </m:sub>
                          </m:sSub>
                        </m:e>
                      </m:d>
                    </m:oMath>
                    <m:oMath xmlns:m="http://schemas.openxmlformats.org/officeDocument/2006/math">
                      <m:r>
                        <a:rPr lang="en-US" sz="3600" b="0" i="1" smtClean="0">
                          <a:latin typeface="Cambria Math" panose="02040503050406030204" pitchFamily="18" charset="0"/>
                        </a:rPr>
                        <m:t>                     =</m:t>
                      </m:r>
                      <m:r>
                        <a:rPr lang="en-US" sz="3600" b="0" i="1" smtClean="0">
                          <a:latin typeface="Cambria Math" panose="02040503050406030204" pitchFamily="18" charset="0"/>
                        </a:rPr>
                        <m:t>𝑛</m:t>
                      </m:r>
                      <m:d>
                        <m:dPr>
                          <m:ctrlPr>
                            <a:rPr lang="en-US" sz="3600" b="0" i="1" smtClean="0">
                              <a:latin typeface="Cambria Math" panose="02040503050406030204" pitchFamily="18" charset="0"/>
                            </a:rPr>
                          </m:ctrlPr>
                        </m:dPr>
                        <m:e>
                          <m:d>
                            <m:dPr>
                              <m:begChr m:val="{"/>
                              <m:endChr m:val="}"/>
                              <m:ctrlPr>
                                <a:rPr lang="en-US" sz="3600" b="0" i="1" smtClean="0">
                                  <a:latin typeface="Cambria Math" panose="02040503050406030204" pitchFamily="18" charset="0"/>
                                </a:rPr>
                              </m:ctrlPr>
                            </m:dPr>
                            <m:e>
                              <m:r>
                                <a:rPr lang="en-US" sz="3600" i="1">
                                  <a:latin typeface="Cambria Math" panose="02040503050406030204" pitchFamily="18" charset="0"/>
                                </a:rPr>
                                <m:t>𝑒</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𝐸</m:t>
                              </m:r>
                              <m:r>
                                <a:rPr lang="en-US" sz="3600" b="0" i="1" smtClean="0">
                                  <a:latin typeface="Cambria Math" panose="02040503050406030204" pitchFamily="18" charset="0"/>
                                  <a:ea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𝑒</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𝐴</m:t>
                                  </m:r>
                                </m:e>
                                <m:sub>
                                  <m:r>
                                    <a:rPr lang="en-US" sz="3600" i="1">
                                      <a:latin typeface="Cambria Math" panose="02040503050406030204" pitchFamily="18" charset="0"/>
                                      <a:ea typeface="Cambria Math" panose="02040503050406030204" pitchFamily="18" charset="0"/>
                                    </a:rPr>
                                    <m:t>𝑟</m:t>
                                  </m:r>
                                </m:sub>
                              </m:sSub>
                              <m:r>
                                <a:rPr lang="en-US" sz="3600" i="1">
                                  <a:latin typeface="Cambria Math" panose="02040503050406030204" pitchFamily="18" charset="0"/>
                                  <a:ea typeface="Cambria Math" panose="02040503050406030204" pitchFamily="18" charset="0"/>
                                </a:rPr>
                                <m:t>=∅</m:t>
                              </m:r>
                            </m:e>
                          </m:d>
                        </m:e>
                      </m:d>
                    </m:oMath>
                  </m:oMathPara>
                </a14:m>
                <a:endParaRPr lang="en-JP" sz="3600" dirty="0"/>
              </a:p>
            </p:txBody>
          </p:sp>
        </mc:Choice>
        <mc:Fallback xmlns="">
          <p:sp>
            <p:nvSpPr>
              <p:cNvPr id="2" name="TextBox 1">
                <a:extLst>
                  <a:ext uri="{FF2B5EF4-FFF2-40B4-BE49-F238E27FC236}">
                    <a16:creationId xmlns:a16="http://schemas.microsoft.com/office/drawing/2014/main" id="{AF3F1A8C-DD96-C327-9A79-11D05B862E35}"/>
                  </a:ext>
                </a:extLst>
              </p:cNvPr>
              <p:cNvSpPr txBox="1">
                <a:spLocks noRot="1" noChangeAspect="1" noMove="1" noResize="1" noEditPoints="1" noAdjustHandles="1" noChangeArrowheads="1" noChangeShapeType="1" noTextEdit="1"/>
              </p:cNvSpPr>
              <p:nvPr/>
            </p:nvSpPr>
            <p:spPr>
              <a:xfrm>
                <a:off x="541863" y="4057939"/>
                <a:ext cx="7770909" cy="1200329"/>
              </a:xfrm>
              <a:prstGeom prst="rect">
                <a:avLst/>
              </a:prstGeom>
              <a:blipFill>
                <a:blip r:embed="rId3"/>
                <a:stretch>
                  <a:fillRect b="-13542"/>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B4F6A40-C555-81BB-C8E6-3AB60DAD9481}"/>
                  </a:ext>
                </a:extLst>
              </p:cNvPr>
              <p:cNvSpPr txBox="1"/>
              <p:nvPr/>
            </p:nvSpPr>
            <p:spPr>
              <a:xfrm>
                <a:off x="541863" y="2677269"/>
                <a:ext cx="5875070" cy="646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𝐸</m:t>
                          </m:r>
                        </m:e>
                        <m:sub>
                          <m:r>
                            <a:rPr lang="en-US" sz="3600" i="1">
                              <a:latin typeface="Cambria Math" panose="02040503050406030204" pitchFamily="18" charset="0"/>
                            </a:rPr>
                            <m:t>𝑟</m:t>
                          </m:r>
                        </m:sub>
                      </m:sSub>
                      <m:r>
                        <a:rPr lang="en-US" sz="3600" b="0" i="1" smtClean="0">
                          <a:latin typeface="Cambria Math" panose="02040503050406030204" pitchFamily="18" charset="0"/>
                        </a:rPr>
                        <m:t>=</m:t>
                      </m:r>
                      <m:d>
                        <m:dPr>
                          <m:begChr m:val="{"/>
                          <m:endChr m:val="}"/>
                          <m:ctrlPr>
                            <a:rPr lang="en-US" sz="3600" i="1">
                              <a:latin typeface="Cambria Math" panose="02040503050406030204" pitchFamily="18" charset="0"/>
                            </a:rPr>
                          </m:ctrlPr>
                        </m:dPr>
                        <m:e>
                          <m:r>
                            <a:rPr lang="en-US" sz="3600" i="1" smtClean="0">
                              <a:latin typeface="Cambria Math" panose="02040503050406030204" pitchFamily="18" charset="0"/>
                              <a:ea typeface="Cambria Math" panose="02040503050406030204" pitchFamily="18" charset="0"/>
                            </a:rPr>
                            <m:t>∀</m:t>
                          </m:r>
                          <m:r>
                            <a:rPr lang="en-US" sz="3600" i="1">
                              <a:latin typeface="Cambria Math" panose="02040503050406030204" pitchFamily="18" charset="0"/>
                            </a:rPr>
                            <m:t>𝑒</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ea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𝑒</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𝐴</m:t>
                              </m:r>
                            </m:e>
                            <m:sub>
                              <m:r>
                                <a:rPr lang="en-US" sz="3600" i="1">
                                  <a:latin typeface="Cambria Math" panose="02040503050406030204" pitchFamily="18" charset="0"/>
                                  <a:ea typeface="Cambria Math" panose="02040503050406030204" pitchFamily="18" charset="0"/>
                                </a:rPr>
                                <m:t>𝑟</m:t>
                              </m:r>
                            </m:sub>
                          </m:sSub>
                          <m:r>
                            <a:rPr lang="en-US" sz="3600" i="1">
                              <a:latin typeface="Cambria Math" panose="02040503050406030204" pitchFamily="18" charset="0"/>
                              <a:ea typeface="Cambria Math" panose="02040503050406030204" pitchFamily="18" charset="0"/>
                            </a:rPr>
                            <m:t>=∅</m:t>
                          </m:r>
                        </m:e>
                      </m:d>
                    </m:oMath>
                  </m:oMathPara>
                </a14:m>
                <a:br>
                  <a:rPr lang="en-US" sz="3600" b="0" dirty="0"/>
                </a:br>
                <a:endParaRPr lang="en-JP" sz="3600" dirty="0"/>
              </a:p>
            </p:txBody>
          </p:sp>
        </mc:Choice>
        <mc:Fallback xmlns="">
          <p:sp>
            <p:nvSpPr>
              <p:cNvPr id="3" name="TextBox 2">
                <a:extLst>
                  <a:ext uri="{FF2B5EF4-FFF2-40B4-BE49-F238E27FC236}">
                    <a16:creationId xmlns:a16="http://schemas.microsoft.com/office/drawing/2014/main" id="{BB4F6A40-C555-81BB-C8E6-3AB60DAD9481}"/>
                  </a:ext>
                </a:extLst>
              </p:cNvPr>
              <p:cNvSpPr txBox="1">
                <a:spLocks noRot="1" noChangeAspect="1" noMove="1" noResize="1" noEditPoints="1" noAdjustHandles="1" noChangeArrowheads="1" noChangeShapeType="1" noTextEdit="1"/>
              </p:cNvSpPr>
              <p:nvPr/>
            </p:nvSpPr>
            <p:spPr>
              <a:xfrm>
                <a:off x="541863" y="2677269"/>
                <a:ext cx="5875070" cy="646395"/>
              </a:xfrm>
              <a:prstGeom prst="rect">
                <a:avLst/>
              </a:prstGeom>
              <a:blipFill>
                <a:blip r:embed="rId4"/>
                <a:stretch>
                  <a:fillRect b="-26923"/>
                </a:stretch>
              </a:blipFill>
            </p:spPr>
            <p:txBody>
              <a:bodyPr/>
              <a:lstStyle/>
              <a:p>
                <a:r>
                  <a:rPr lang="en-JP">
                    <a:noFill/>
                  </a:rPr>
                  <a:t> </a:t>
                </a:r>
              </a:p>
            </p:txBody>
          </p:sp>
        </mc:Fallback>
      </mc:AlternateContent>
      <p:grpSp>
        <p:nvGrpSpPr>
          <p:cNvPr id="12" name="Group 11">
            <a:extLst>
              <a:ext uri="{FF2B5EF4-FFF2-40B4-BE49-F238E27FC236}">
                <a16:creationId xmlns:a16="http://schemas.microsoft.com/office/drawing/2014/main" id="{3BC75CAB-9082-3BC3-39B9-B87BF0ED5AF3}"/>
              </a:ext>
            </a:extLst>
          </p:cNvPr>
          <p:cNvGrpSpPr/>
          <p:nvPr/>
        </p:nvGrpSpPr>
        <p:grpSpPr>
          <a:xfrm>
            <a:off x="541863" y="5509941"/>
            <a:ext cx="8124513" cy="1178356"/>
            <a:chOff x="545353" y="3677647"/>
            <a:chExt cx="8124513" cy="1178356"/>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12CF8EE-E160-BB17-EA59-C2F9A17B6790}"/>
                    </a:ext>
                  </a:extLst>
                </p:cNvPr>
                <p:cNvSpPr/>
                <p:nvPr/>
              </p:nvSpPr>
              <p:spPr>
                <a:xfrm>
                  <a:off x="545353" y="3831536"/>
                  <a:ext cx="8124513" cy="10244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100" indent="0">
                    <a:buNone/>
                  </a:pPr>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環境モデル</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𝐸</m:t>
                      </m:r>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𝐴</m:t>
                          </m:r>
                        </m:e>
                        <m:sub>
                          <m:r>
                            <a:rPr lang="en-US" sz="2000" i="1">
                              <a:solidFill>
                                <a:schemeClr val="tx1"/>
                              </a:solidFill>
                              <a:latin typeface="Cambria Math" panose="02040503050406030204" pitchFamily="18" charset="0"/>
                              <a:ea typeface="Cambria Math" panose="02040503050406030204" pitchFamily="18" charset="0"/>
                            </a:rPr>
                            <m:t>𝑟</m:t>
                          </m:r>
                        </m:sub>
                      </m:sSub>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を含む</a:t>
                  </a:r>
                  <a14:m>
                    <m:oMath xmlns:m="http://schemas.openxmlformats.org/officeDocument/2006/math">
                      <m:r>
                        <a:rPr lang="en-US" sz="2000" i="1" smtClean="0">
                          <a:solidFill>
                            <a:schemeClr val="tx1"/>
                          </a:solidFill>
                          <a:latin typeface="Cambria Math" panose="02040503050406030204" pitchFamily="18" charset="0"/>
                        </a:rPr>
                        <m:t>𝑒</m:t>
                      </m:r>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」と「</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𝐴</m:t>
                          </m:r>
                        </m:e>
                        <m:sub>
                          <m:r>
                            <a:rPr lang="en-US" sz="2000" i="1">
                              <a:solidFill>
                                <a:schemeClr val="tx1"/>
                              </a:solidFill>
                              <a:latin typeface="Cambria Math" panose="02040503050406030204" pitchFamily="18" charset="0"/>
                              <a:ea typeface="Cambria Math" panose="02040503050406030204" pitchFamily="18" charset="0"/>
                            </a:rPr>
                            <m:t>𝑟</m:t>
                          </m:r>
                        </m:sub>
                      </m:sSub>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を含まない</a:t>
                  </a:r>
                  <a14:m>
                    <m:oMath xmlns:m="http://schemas.openxmlformats.org/officeDocument/2006/math">
                      <m:r>
                        <a:rPr lang="en-US" sz="2000" i="1">
                          <a:solidFill>
                            <a:schemeClr val="tx1"/>
                          </a:solidFill>
                          <a:latin typeface="Cambria Math" panose="02040503050406030204" pitchFamily="18" charset="0"/>
                        </a:rPr>
                        <m:t>𝑒</m:t>
                      </m:r>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」に分割できた時，</a:t>
                  </a:r>
                  <a:endParaRPr lang="en-US" altLang="ja-JP" sz="20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38100" indent="0">
                    <a:buNone/>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𝐴</m:t>
                          </m:r>
                        </m:e>
                        <m:sub>
                          <m:r>
                            <a:rPr lang="en-US" sz="2000" i="1">
                              <a:solidFill>
                                <a:schemeClr val="tx1"/>
                              </a:solidFill>
                              <a:latin typeface="Cambria Math" panose="02040503050406030204" pitchFamily="18" charset="0"/>
                              <a:ea typeface="Cambria Math" panose="02040503050406030204" pitchFamily="18" charset="0"/>
                            </a:rPr>
                            <m:t>𝑟</m:t>
                          </m:r>
                        </m:sub>
                      </m:sSub>
                    </m:oMath>
                  </a14:m>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を含む</a:t>
                  </a:r>
                  <a14:m>
                    <m:oMath xmlns:m="http://schemas.openxmlformats.org/officeDocument/2006/math">
                      <m:r>
                        <a:rPr lang="en-US" sz="2000" i="1">
                          <a:solidFill>
                            <a:schemeClr val="tx1"/>
                          </a:solidFill>
                          <a:latin typeface="Cambria Math" panose="02040503050406030204" pitchFamily="18" charset="0"/>
                        </a:rPr>
                        <m:t>𝑒</m:t>
                      </m:r>
                    </m:oMath>
                  </a14:m>
                  <a:r>
                    <a:rPr lang="ja-JP" altLang="en-US" sz="2000" dirty="0">
                      <a:solidFill>
                        <a:schemeClr val="tx1"/>
                      </a:solidFill>
                      <a:latin typeface="Lato" panose="020F0502020204030203" pitchFamily="34" charset="0"/>
                      <a:ea typeface="Lato" panose="020F0502020204030203" pitchFamily="34" charset="0"/>
                      <a:cs typeface="Lato" panose="020F0502020204030203" pitchFamily="34" charset="0"/>
                    </a:rPr>
                    <a:t>と</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𝑟</m:t>
                      </m:r>
                    </m:oMath>
                  </a14:m>
                  <a:r>
                    <a:rPr lang="ja-JP" altLang="en-US" sz="2000" dirty="0">
                      <a:solidFill>
                        <a:schemeClr val="tx1"/>
                      </a:solidFill>
                      <a:latin typeface="Lato" panose="020F0502020204030203" pitchFamily="34" charset="0"/>
                      <a:ea typeface="Lato" panose="020F0502020204030203" pitchFamily="34" charset="0"/>
                      <a:cs typeface="Lato" panose="020F0502020204030203" pitchFamily="34" charset="0"/>
                    </a:rPr>
                    <a:t>で部分</a:t>
                  </a:r>
                  <a:r>
                    <a:rPr lang="ja-JP" altLang="en-US" sz="2000">
                      <a:solidFill>
                        <a:schemeClr val="tx1"/>
                      </a:solidFill>
                      <a:latin typeface="Lato" panose="020F0502020204030203" pitchFamily="34" charset="0"/>
                      <a:ea typeface="Lato" panose="020F0502020204030203" pitchFamily="34" charset="0"/>
                      <a:cs typeface="Lato" panose="020F0502020204030203" pitchFamily="34" charset="0"/>
                    </a:rPr>
                    <a:t>分析可能となる</a:t>
                  </a:r>
                  <a:endParaRPr lang="en-US" altLang="ja-JP" sz="20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9" name="Rectangle 8">
                  <a:extLst>
                    <a:ext uri="{FF2B5EF4-FFF2-40B4-BE49-F238E27FC236}">
                      <a16:creationId xmlns:a16="http://schemas.microsoft.com/office/drawing/2014/main" id="{712CF8EE-E160-BB17-EA59-C2F9A17B6790}"/>
                    </a:ext>
                  </a:extLst>
                </p:cNvPr>
                <p:cNvSpPr>
                  <a:spLocks noRot="1" noChangeAspect="1" noMove="1" noResize="1" noEditPoints="1" noAdjustHandles="1" noChangeArrowheads="1" noChangeShapeType="1" noTextEdit="1"/>
                </p:cNvSpPr>
                <p:nvPr/>
              </p:nvSpPr>
              <p:spPr>
                <a:xfrm>
                  <a:off x="545353" y="3831536"/>
                  <a:ext cx="8124513" cy="1024467"/>
                </a:xfrm>
                <a:prstGeom prst="rect">
                  <a:avLst/>
                </a:prstGeom>
                <a:blipFill>
                  <a:blip r:embed="rId5"/>
                  <a:stretch>
                    <a:fillRect l="-312"/>
                  </a:stretch>
                </a:blipFill>
                <a:ln w="12700">
                  <a:solidFill>
                    <a:schemeClr val="tx1"/>
                  </a:solidFill>
                </a:ln>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29B2E2-0C2F-9108-0B03-63194652F43A}"/>
                    </a:ext>
                  </a:extLst>
                </p:cNvPr>
                <p:cNvSpPr txBox="1"/>
                <p:nvPr/>
              </p:nvSpPr>
              <p:spPr>
                <a:xfrm>
                  <a:off x="639978" y="3677647"/>
                  <a:ext cx="3220822" cy="307777"/>
                </a:xfrm>
                <a:prstGeom prst="rect">
                  <a:avLst/>
                </a:prstGeom>
                <a:solidFill>
                  <a:schemeClr val="lt1"/>
                </a:solidFill>
              </p:spPr>
              <p:txBody>
                <a:bodyPr wrap="square">
                  <a:spAutoFit/>
                </a:bodyPr>
                <a:lstStyle/>
                <a:p>
                  <a:pPr marL="38100" indent="0">
                    <a:buNone/>
                  </a:pPr>
                  <a:r>
                    <a:rPr lang="ja-JP" altLang="en-US" sz="1400">
                      <a:latin typeface="Lato" panose="020F0502020204030203" pitchFamily="34" charset="0"/>
                      <a:ea typeface="Lato" panose="020F0502020204030203" pitchFamily="34" charset="0"/>
                      <a:cs typeface="Lato" panose="020F0502020204030203" pitchFamily="34" charset="0"/>
                    </a:rPr>
                    <a:t>監視モデル</a:t>
                  </a:r>
                  <a14:m>
                    <m:oMath xmlns:m="http://schemas.openxmlformats.org/officeDocument/2006/math">
                      <m:r>
                        <a:rPr lang="en-US" sz="1400" i="1">
                          <a:latin typeface="Cambria Math" panose="02040503050406030204" pitchFamily="18" charset="0"/>
                          <a:ea typeface="Cambria Math" panose="02040503050406030204" pitchFamily="18" charset="0"/>
                        </a:rPr>
                        <m:t>𝑟</m:t>
                      </m:r>
                    </m:oMath>
                  </a14:m>
                  <a:r>
                    <a:rPr lang="en-US" altLang="ja-JP" sz="1400" dirty="0">
                      <a:latin typeface="Lato" panose="020F0502020204030203" pitchFamily="34" charset="0"/>
                      <a:ea typeface="Lato" panose="020F0502020204030203" pitchFamily="34" charset="0"/>
                      <a:cs typeface="Lato" panose="020F0502020204030203" pitchFamily="34" charset="0"/>
                    </a:rPr>
                    <a:t> </a:t>
                  </a:r>
                  <a:r>
                    <a:rPr lang="ja-JP" altLang="en-US" sz="1400" dirty="0">
                      <a:latin typeface="Lato" panose="020F0502020204030203" pitchFamily="34" charset="0"/>
                      <a:ea typeface="Lato" panose="020F0502020204030203" pitchFamily="34" charset="0"/>
                      <a:cs typeface="Lato" panose="020F0502020204030203" pitchFamily="34" charset="0"/>
                    </a:rPr>
                    <a:t>における</a:t>
                  </a:r>
                  <a:r>
                    <a:rPr lang="ja-JP" altLang="en-JP" sz="1400">
                      <a:latin typeface="Lato" panose="020F0502020204030203" pitchFamily="34" charset="0"/>
                      <a:ea typeface="Lato" panose="020F0502020204030203" pitchFamily="34" charset="0"/>
                      <a:cs typeface="Lato" panose="020F0502020204030203" pitchFamily="34" charset="0"/>
                    </a:rPr>
                    <a:t>部分分析</a:t>
                  </a:r>
                  <a:r>
                    <a:rPr lang="ja-JP" altLang="en-US" sz="1400">
                      <a:latin typeface="Lato" panose="020F0502020204030203" pitchFamily="34" charset="0"/>
                      <a:ea typeface="Lato" panose="020F0502020204030203" pitchFamily="34" charset="0"/>
                      <a:cs typeface="Lato" panose="020F0502020204030203" pitchFamily="34" charset="0"/>
                    </a:rPr>
                    <a:t>の</a:t>
                  </a:r>
                  <a:r>
                    <a:rPr lang="ja-JP" altLang="en-JP" sz="1400">
                      <a:latin typeface="Lato" panose="020F0502020204030203" pitchFamily="34" charset="0"/>
                      <a:ea typeface="Lato" panose="020F0502020204030203" pitchFamily="34" charset="0"/>
                      <a:cs typeface="Lato" panose="020F0502020204030203" pitchFamily="34" charset="0"/>
                    </a:rPr>
                    <a:t>条件</a:t>
                  </a:r>
                  <a:endParaRPr lang="en-US" altLang="ja-JP" sz="16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1" name="TextBox 10">
                  <a:extLst>
                    <a:ext uri="{FF2B5EF4-FFF2-40B4-BE49-F238E27FC236}">
                      <a16:creationId xmlns:a16="http://schemas.microsoft.com/office/drawing/2014/main" id="{3E29B2E2-0C2F-9108-0B03-63194652F43A}"/>
                    </a:ext>
                  </a:extLst>
                </p:cNvPr>
                <p:cNvSpPr txBox="1">
                  <a:spLocks noRot="1" noChangeAspect="1" noMove="1" noResize="1" noEditPoints="1" noAdjustHandles="1" noChangeArrowheads="1" noChangeShapeType="1" noTextEdit="1"/>
                </p:cNvSpPr>
                <p:nvPr/>
              </p:nvSpPr>
              <p:spPr>
                <a:xfrm>
                  <a:off x="639978" y="3677647"/>
                  <a:ext cx="3220822" cy="307777"/>
                </a:xfrm>
                <a:prstGeom prst="rect">
                  <a:avLst/>
                </a:prstGeom>
                <a:blipFill>
                  <a:blip r:embed="rId6"/>
                  <a:stretch>
                    <a:fillRect t="-4000" b="-20000"/>
                  </a:stretch>
                </a:blipFill>
              </p:spPr>
              <p:txBody>
                <a:bodyPr/>
                <a:lstStyle/>
                <a:p>
                  <a:r>
                    <a:rPr lang="en-JP">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D730F92-5CBC-4BE1-CDAD-D0208707D878}"/>
                  </a:ext>
                </a:extLst>
              </p:cNvPr>
              <p:cNvSpPr txBox="1"/>
              <p:nvPr/>
            </p:nvSpPr>
            <p:spPr>
              <a:xfrm>
                <a:off x="612567" y="2356976"/>
                <a:ext cx="2092881" cy="338554"/>
              </a:xfrm>
              <a:prstGeom prst="rect">
                <a:avLst/>
              </a:prstGeom>
              <a:noFill/>
            </p:spPr>
            <p:txBody>
              <a:bodyPr wrap="none" rtlCol="0">
                <a:spAutoFit/>
              </a:bodyPr>
              <a:lstStyle/>
              <a:p>
                <a:r>
                  <a:rPr lang="en-JP" sz="1600" dirty="0"/>
                  <a:t>監視対象モデル：</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𝑟</m:t>
                        </m:r>
                      </m:sub>
                    </m:sSub>
                  </m:oMath>
                </a14:m>
                <a:endParaRPr lang="en-JP" sz="1600" dirty="0"/>
              </a:p>
            </p:txBody>
          </p:sp>
        </mc:Choice>
        <mc:Fallback xmlns="">
          <p:sp>
            <p:nvSpPr>
              <p:cNvPr id="13" name="TextBox 12">
                <a:extLst>
                  <a:ext uri="{FF2B5EF4-FFF2-40B4-BE49-F238E27FC236}">
                    <a16:creationId xmlns:a16="http://schemas.microsoft.com/office/drawing/2014/main" id="{FD730F92-5CBC-4BE1-CDAD-D0208707D878}"/>
                  </a:ext>
                </a:extLst>
              </p:cNvPr>
              <p:cNvSpPr txBox="1">
                <a:spLocks noRot="1" noChangeAspect="1" noMove="1" noResize="1" noEditPoints="1" noAdjustHandles="1" noChangeArrowheads="1" noChangeShapeType="1" noTextEdit="1"/>
              </p:cNvSpPr>
              <p:nvPr/>
            </p:nvSpPr>
            <p:spPr>
              <a:xfrm>
                <a:off x="612567" y="2356976"/>
                <a:ext cx="2092881" cy="338554"/>
              </a:xfrm>
              <a:prstGeom prst="rect">
                <a:avLst/>
              </a:prstGeom>
              <a:blipFill>
                <a:blip r:embed="rId7"/>
                <a:stretch>
                  <a:fillRect l="-1807" t="-7143" b="-17857"/>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B4C25D-32C2-2F47-1EB2-F99CB8080645}"/>
                  </a:ext>
                </a:extLst>
              </p:cNvPr>
              <p:cNvSpPr txBox="1"/>
              <p:nvPr/>
            </p:nvSpPr>
            <p:spPr>
              <a:xfrm>
                <a:off x="612566" y="3806783"/>
                <a:ext cx="2985882" cy="338554"/>
              </a:xfrm>
              <a:prstGeom prst="rect">
                <a:avLst/>
              </a:prstGeom>
              <a:noFill/>
            </p:spPr>
            <p:txBody>
              <a:bodyPr wrap="none" rtlCol="0">
                <a:spAutoFit/>
              </a:bodyPr>
              <a:lstStyle/>
              <a:p>
                <a:r>
                  <a:rPr lang="en-JP" sz="1600" dirty="0"/>
                  <a:t>監視対象モデル数：</a:t>
                </a:r>
                <a:r>
                  <a:rPr lang="en-US" sz="1600" b="0" dirty="0"/>
                  <a:t> </a:t>
                </a:r>
                <a14:m>
                  <m:oMath xmlns:m="http://schemas.openxmlformats.org/officeDocument/2006/math">
                    <m:r>
                      <a:rPr lang="en-US" sz="1600" b="0" i="1" smtClean="0">
                        <a:latin typeface="Cambria Math" panose="02040503050406030204" pitchFamily="18" charset="0"/>
                      </a:rPr>
                      <m:t>𝐶𝑜𝑠𝑡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𝐸</m:t>
                        </m:r>
                      </m:e>
                    </m:d>
                  </m:oMath>
                </a14:m>
                <a:endParaRPr lang="en-JP" sz="1600" dirty="0"/>
              </a:p>
            </p:txBody>
          </p:sp>
        </mc:Choice>
        <mc:Fallback xmlns="">
          <p:sp>
            <p:nvSpPr>
              <p:cNvPr id="14" name="TextBox 13">
                <a:extLst>
                  <a:ext uri="{FF2B5EF4-FFF2-40B4-BE49-F238E27FC236}">
                    <a16:creationId xmlns:a16="http://schemas.microsoft.com/office/drawing/2014/main" id="{BCB4C25D-32C2-2F47-1EB2-F99CB8080645}"/>
                  </a:ext>
                </a:extLst>
              </p:cNvPr>
              <p:cNvSpPr txBox="1">
                <a:spLocks noRot="1" noChangeAspect="1" noMove="1" noResize="1" noEditPoints="1" noAdjustHandles="1" noChangeArrowheads="1" noChangeShapeType="1" noTextEdit="1"/>
              </p:cNvSpPr>
              <p:nvPr/>
            </p:nvSpPr>
            <p:spPr>
              <a:xfrm>
                <a:off x="612566" y="3806783"/>
                <a:ext cx="2985882" cy="338554"/>
              </a:xfrm>
              <a:prstGeom prst="rect">
                <a:avLst/>
              </a:prstGeom>
              <a:blipFill>
                <a:blip r:embed="rId8"/>
                <a:stretch>
                  <a:fillRect l="-1271" t="-7143" b="-21429"/>
                </a:stretch>
              </a:blipFill>
            </p:spPr>
            <p:txBody>
              <a:bodyPr/>
              <a:lstStyle/>
              <a:p>
                <a:r>
                  <a:rPr lang="en-JP">
                    <a:noFill/>
                  </a:rPr>
                  <a:t> </a:t>
                </a:r>
              </a:p>
            </p:txBody>
          </p:sp>
        </mc:Fallback>
      </mc:AlternateContent>
    </p:spTree>
    <p:extLst>
      <p:ext uri="{BB962C8B-B14F-4D97-AF65-F5344CB8AC3E}">
        <p14:creationId xmlns:p14="http://schemas.microsoft.com/office/powerpoint/2010/main" val="4136465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r>
              <a:rPr lang="en-US" sz="2400" b="1" dirty="0" err="1">
                <a:solidFill>
                  <a:srgbClr val="677480"/>
                </a:solidFill>
                <a:latin typeface="M+ 1c" panose="020B0503020204020204" pitchFamily="34" charset="-128"/>
                <a:ea typeface="M+ 1c" panose="020B0503020204020204" pitchFamily="34" charset="-128"/>
                <a:cs typeface="M+ 1c" panose="020B0503020204020204" pitchFamily="34" charset="-128"/>
              </a:rPr>
              <a:t>部分分析における</a:t>
            </a:r>
            <a:br>
              <a:rPr lang="en-US" b="1" dirty="0">
                <a:solidFill>
                  <a:srgbClr val="677480"/>
                </a:solidFill>
                <a:latin typeface="M+ 1c" panose="020B0503020204020204" pitchFamily="34" charset="-128"/>
                <a:ea typeface="M+ 1c" panose="020B0503020204020204" pitchFamily="34" charset="-128"/>
                <a:cs typeface="M+ 1c" panose="020B0503020204020204" pitchFamily="34" charset="-128"/>
              </a:rPr>
            </a:br>
            <a:r>
              <a:rPr lang="en-US" b="1" dirty="0" err="1">
                <a:solidFill>
                  <a:srgbClr val="677480"/>
                </a:solidFill>
                <a:latin typeface="M+ 1c" panose="020B0503020204020204" pitchFamily="34" charset="-128"/>
                <a:ea typeface="M+ 1c" panose="020B0503020204020204" pitchFamily="34" charset="-128"/>
                <a:cs typeface="M+ 1c" panose="020B0503020204020204" pitchFamily="34" charset="-128"/>
              </a:rPr>
              <a:t>影響量</a:t>
            </a:r>
            <a:endParaRPr lang="en-US" b="1" dirty="0">
              <a:solidFill>
                <a:srgbClr val="677480"/>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217715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US" sz="2400">
                <a:latin typeface="Lato" panose="020F0502020204030203" pitchFamily="34" charset="0"/>
                <a:ea typeface="Lato" panose="020F0502020204030203" pitchFamily="34" charset="0"/>
                <a:cs typeface="Lato" panose="020F0502020204030203" pitchFamily="34" charset="0"/>
              </a:rPr>
              <a:t>部分分析の前後で未分析の監視モデルの監視対象モデル数がどれだけ増加したか表す値</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　　</a:t>
            </a:r>
            <a:r>
              <a:rPr lang="en-US" altLang="ja-JP" sz="2000" dirty="0">
                <a:latin typeface="Lato" panose="020F0502020204030203" pitchFamily="34" charset="0"/>
                <a:ea typeface="Lato" panose="020F0502020204030203" pitchFamily="34" charset="0"/>
                <a:cs typeface="Lato" panose="020F0502020204030203" pitchFamily="34" charset="0"/>
              </a:rPr>
              <a:t>R	</a:t>
            </a:r>
            <a:r>
              <a:rPr lang="ja-JP" altLang="en-US" sz="2000">
                <a:latin typeface="Lato" panose="020F0502020204030203" pitchFamily="34" charset="0"/>
                <a:ea typeface="Lato" panose="020F0502020204030203" pitchFamily="34" charset="0"/>
                <a:cs typeface="Lato" panose="020F0502020204030203" pitchFamily="34" charset="0"/>
              </a:rPr>
              <a:t>：未分析の監視モデル</a:t>
            </a:r>
            <a:endParaRPr lang="en-US" altLang="ja-JP"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　　</a:t>
            </a:r>
            <a:r>
              <a:rPr lang="en-US" altLang="ja-JP" sz="2000" dirty="0">
                <a:latin typeface="Lato" panose="020F0502020204030203" pitchFamily="34" charset="0"/>
                <a:ea typeface="Lato" panose="020F0502020204030203" pitchFamily="34" charset="0"/>
                <a:cs typeface="Lato" panose="020F0502020204030203" pitchFamily="34" charset="0"/>
              </a:rPr>
              <a:t>E*	</a:t>
            </a:r>
            <a:r>
              <a:rPr lang="ja-JP" altLang="en-US" sz="2000">
                <a:latin typeface="Lato" panose="020F0502020204030203" pitchFamily="34" charset="0"/>
                <a:ea typeface="Lato" panose="020F0502020204030203" pitchFamily="34" charset="0"/>
                <a:cs typeface="Lato" panose="020F0502020204030203" pitchFamily="34" charset="0"/>
              </a:rPr>
              <a:t>：部分分析前の環境モデル</a:t>
            </a:r>
            <a:endParaRPr lang="en-US" altLang="ja-JP"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000">
                <a:latin typeface="Lato" panose="020F0502020204030203" pitchFamily="34" charset="0"/>
                <a:ea typeface="Lato" panose="020F0502020204030203" pitchFamily="34" charset="0"/>
                <a:cs typeface="Lato" panose="020F0502020204030203" pitchFamily="34" charset="0"/>
              </a:rPr>
              <a:t>　　</a:t>
            </a:r>
            <a:r>
              <a:rPr lang="en-US" altLang="ja-JP" sz="2000" dirty="0">
                <a:latin typeface="Lato" panose="020F0502020204030203" pitchFamily="34" charset="0"/>
                <a:ea typeface="Lato" panose="020F0502020204030203" pitchFamily="34" charset="0"/>
                <a:cs typeface="Lato" panose="020F0502020204030203" pitchFamily="34" charset="0"/>
              </a:rPr>
              <a:t>E**	</a:t>
            </a:r>
            <a:r>
              <a:rPr lang="ja-JP" altLang="en-US" sz="2000">
                <a:latin typeface="Lato" panose="020F0502020204030203" pitchFamily="34" charset="0"/>
                <a:ea typeface="Lato" panose="020F0502020204030203" pitchFamily="34" charset="0"/>
                <a:cs typeface="Lato" panose="020F0502020204030203" pitchFamily="34" charset="0"/>
              </a:rPr>
              <a:t>：部分分析後の環境モデル</a:t>
            </a: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45E73E-B977-2AC5-15C9-488080B52F53}"/>
                  </a:ext>
                </a:extLst>
              </p:cNvPr>
              <p:cNvSpPr txBox="1"/>
              <p:nvPr/>
            </p:nvSpPr>
            <p:spPr>
              <a:xfrm>
                <a:off x="1413934" y="4103934"/>
                <a:ext cx="5979022" cy="1765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𝐼𝑛𝑓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𝐸</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𝐸</m:t>
                              </m:r>
                            </m:e>
                            <m:sup>
                              <m:r>
                                <a:rPr lang="en-US" sz="3200" i="1">
                                  <a:latin typeface="Cambria Math" panose="02040503050406030204" pitchFamily="18" charset="0"/>
                                </a:rPr>
                                <m:t>∗</m:t>
                              </m:r>
                              <m:r>
                                <a:rPr lang="en-US" sz="3200" b="0" i="1" smtClean="0">
                                  <a:latin typeface="Cambria Math" panose="02040503050406030204" pitchFamily="18" charset="0"/>
                                </a:rPr>
                                <m:t>∗</m:t>
                              </m:r>
                            </m:sup>
                          </m:sSup>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𝑟</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𝑅</m:t>
                          </m:r>
                        </m:sub>
                        <m:sup/>
                        <m:e>
                          <m:r>
                            <a:rPr lang="en-US" sz="3200" b="0" i="1" smtClean="0">
                              <a:latin typeface="Cambria Math" panose="02040503050406030204" pitchFamily="18" charset="0"/>
                            </a:rPr>
                            <m:t>𝐶𝑜𝑠𝑡</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𝑟</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𝐸</m:t>
                                  </m:r>
                                </m:e>
                                <m:sup>
                                  <m:r>
                                    <a:rPr lang="en-US" sz="3200" i="1">
                                      <a:latin typeface="Cambria Math" panose="02040503050406030204" pitchFamily="18" charset="0"/>
                                    </a:rPr>
                                    <m:t>∗∗</m:t>
                                  </m:r>
                                </m:sup>
                              </m:sSup>
                            </m:e>
                          </m:d>
                        </m:e>
                      </m:nary>
                      <m:r>
                        <a:rPr lang="en-US" sz="3200" b="0" i="1" smtClean="0">
                          <a:latin typeface="Cambria Math" panose="02040503050406030204" pitchFamily="18" charset="0"/>
                        </a:rPr>
                        <m:t>−</m:t>
                      </m:r>
                      <m:r>
                        <a:rPr lang="en-US" sz="3200" b="0" i="1" smtClean="0">
                          <a:latin typeface="Cambria Math" panose="02040503050406030204" pitchFamily="18" charset="0"/>
                        </a:rPr>
                        <m:t>𝐶𝑜𝑠𝑡</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𝑟</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𝐸</m:t>
                              </m:r>
                            </m:e>
                            <m:sup>
                              <m:r>
                                <a:rPr lang="en-US" sz="3200" i="1">
                                  <a:latin typeface="Cambria Math" panose="02040503050406030204" pitchFamily="18" charset="0"/>
                                </a:rPr>
                                <m:t>∗</m:t>
                              </m:r>
                            </m:sup>
                          </m:sSup>
                        </m:e>
                      </m:d>
                    </m:oMath>
                  </m:oMathPara>
                </a14:m>
                <a:br>
                  <a:rPr lang="en-US" sz="3200" b="0" dirty="0"/>
                </a:br>
                <a:endParaRPr lang="en-JP" sz="3200" dirty="0"/>
              </a:p>
            </p:txBody>
          </p:sp>
        </mc:Choice>
        <mc:Fallback xmlns="">
          <p:sp>
            <p:nvSpPr>
              <p:cNvPr id="9" name="TextBox 8">
                <a:extLst>
                  <a:ext uri="{FF2B5EF4-FFF2-40B4-BE49-F238E27FC236}">
                    <a16:creationId xmlns:a16="http://schemas.microsoft.com/office/drawing/2014/main" id="{0745E73E-B977-2AC5-15C9-488080B52F53}"/>
                  </a:ext>
                </a:extLst>
              </p:cNvPr>
              <p:cNvSpPr txBox="1">
                <a:spLocks noRot="1" noChangeAspect="1" noMove="1" noResize="1" noEditPoints="1" noAdjustHandles="1" noChangeArrowheads="1" noChangeShapeType="1" noTextEdit="1"/>
              </p:cNvSpPr>
              <p:nvPr/>
            </p:nvSpPr>
            <p:spPr>
              <a:xfrm>
                <a:off x="1413934" y="4103934"/>
                <a:ext cx="5979022" cy="1765868"/>
              </a:xfrm>
              <a:prstGeom prst="rect">
                <a:avLst/>
              </a:prstGeom>
              <a:blipFill>
                <a:blip r:embed="rId2"/>
                <a:stretch>
                  <a:fillRect l="-15254" t="-70714" b="-1350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91EEB8-90C3-C0C4-38D9-A23E09777DA2}"/>
                  </a:ext>
                </a:extLst>
              </p:cNvPr>
              <p:cNvSpPr txBox="1"/>
              <p:nvPr/>
            </p:nvSpPr>
            <p:spPr>
              <a:xfrm>
                <a:off x="1515534" y="3615267"/>
                <a:ext cx="2377427" cy="338554"/>
              </a:xfrm>
              <a:prstGeom prst="rect">
                <a:avLst/>
              </a:prstGeom>
              <a:noFill/>
            </p:spPr>
            <p:txBody>
              <a:bodyPr wrap="square" rtlCol="0">
                <a:spAutoFit/>
              </a:bodyPr>
              <a:lstStyle/>
              <a:p>
                <a:r>
                  <a:rPr lang="en-JP" sz="1600" dirty="0"/>
                  <a:t>影響量：</a:t>
                </a:r>
                <a14:m>
                  <m:oMath xmlns:m="http://schemas.openxmlformats.org/officeDocument/2006/math">
                    <m:r>
                      <a:rPr lang="en-US" sz="1600" i="1">
                        <a:latin typeface="Cambria Math" panose="02040503050406030204" pitchFamily="18" charset="0"/>
                      </a:rPr>
                      <m:t>𝐼𝑛𝑓</m:t>
                    </m:r>
                    <m:d>
                      <m:dPr>
                        <m:ctrlPr>
                          <a:rPr lang="en-US" sz="1600" i="1">
                            <a:latin typeface="Cambria Math" panose="02040503050406030204" pitchFamily="18" charset="0"/>
                          </a:rPr>
                        </m:ctrlPr>
                      </m:dPr>
                      <m:e>
                        <m:r>
                          <a:rPr lang="en-US" sz="1600" i="1">
                            <a:latin typeface="Cambria Math" panose="02040503050406030204" pitchFamily="18" charset="0"/>
                          </a:rPr>
                          <m:t>𝑅</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𝐸</m:t>
                            </m:r>
                          </m:e>
                          <m:sup>
                            <m:r>
                              <a:rPr lang="en-US" sz="1600" i="1">
                                <a:latin typeface="Cambria Math" panose="02040503050406030204" pitchFamily="18" charset="0"/>
                              </a:rPr>
                              <m:t>∗</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𝐸</m:t>
                            </m:r>
                          </m:e>
                          <m:sup>
                            <m:r>
                              <a:rPr lang="en-US" sz="1600" i="1">
                                <a:latin typeface="Cambria Math" panose="02040503050406030204" pitchFamily="18" charset="0"/>
                              </a:rPr>
                              <m:t>∗∗</m:t>
                            </m:r>
                          </m:sup>
                        </m:sSup>
                      </m:e>
                    </m:d>
                  </m:oMath>
                </a14:m>
                <a:endParaRPr lang="en-JP" sz="1600" dirty="0"/>
              </a:p>
            </p:txBody>
          </p:sp>
        </mc:Choice>
        <mc:Fallback xmlns="">
          <p:sp>
            <p:nvSpPr>
              <p:cNvPr id="2" name="TextBox 1">
                <a:extLst>
                  <a:ext uri="{FF2B5EF4-FFF2-40B4-BE49-F238E27FC236}">
                    <a16:creationId xmlns:a16="http://schemas.microsoft.com/office/drawing/2014/main" id="{5491EEB8-90C3-C0C4-38D9-A23E09777DA2}"/>
                  </a:ext>
                </a:extLst>
              </p:cNvPr>
              <p:cNvSpPr txBox="1">
                <a:spLocks noRot="1" noChangeAspect="1" noMove="1" noResize="1" noEditPoints="1" noAdjustHandles="1" noChangeArrowheads="1" noChangeShapeType="1" noTextEdit="1"/>
              </p:cNvSpPr>
              <p:nvPr/>
            </p:nvSpPr>
            <p:spPr>
              <a:xfrm>
                <a:off x="1515534" y="3615267"/>
                <a:ext cx="2377427" cy="338554"/>
              </a:xfrm>
              <a:prstGeom prst="rect">
                <a:avLst/>
              </a:prstGeom>
              <a:blipFill>
                <a:blip r:embed="rId3"/>
                <a:stretch>
                  <a:fillRect l="-1596" t="-7143" b="-17857"/>
                </a:stretch>
              </a:blipFill>
            </p:spPr>
            <p:txBody>
              <a:bodyPr/>
              <a:lstStyle/>
              <a:p>
                <a:r>
                  <a:rPr lang="en-JP">
                    <a:noFill/>
                  </a:rPr>
                  <a:t> </a:t>
                </a:r>
              </a:p>
            </p:txBody>
          </p:sp>
        </mc:Fallback>
      </mc:AlternateContent>
    </p:spTree>
    <p:extLst>
      <p:ext uri="{BB962C8B-B14F-4D97-AF65-F5344CB8AC3E}">
        <p14:creationId xmlns:p14="http://schemas.microsoft.com/office/powerpoint/2010/main" val="4186421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79</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798" y="0"/>
            <a:ext cx="8585201" cy="1143000"/>
          </a:xfrm>
        </p:spPr>
        <p:txBody>
          <a:bodyPr/>
          <a:lstStyle/>
          <a:p>
            <a:pPr marL="38100" indent="0">
              <a:buNone/>
            </a:pPr>
            <a:r>
              <a:rPr lang="ja-JP" altLang="en-US" sz="3600">
                <a:solidFill>
                  <a:srgbClr val="667480"/>
                </a:solidFill>
                <a:latin typeface="Lato" panose="020F0502020204030203" pitchFamily="34" charset="0"/>
                <a:ea typeface="Lato" panose="020F0502020204030203" pitchFamily="34" charset="0"/>
                <a:cs typeface="Lato" panose="020F0502020204030203" pitchFamily="34" charset="0"/>
              </a:rPr>
              <a:t>①影響量に基づいた分析順序の決定</a:t>
            </a:r>
            <a:endParaRPr lang="en-US" altLang="ja-JP" sz="3600" dirty="0">
              <a:solidFill>
                <a:srgbClr val="667480"/>
              </a:solidFill>
              <a:latin typeface="Lato" panose="020F0502020204030203" pitchFamily="34" charset="0"/>
              <a:ea typeface="Lato" panose="020F0502020204030203" pitchFamily="34" charset="0"/>
              <a:cs typeface="Lato" panose="020F0502020204030203" pitchFamily="34" charset="0"/>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065582"/>
            <a:ext cx="8585200" cy="54104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Wingdings" pitchFamily="2" charset="2"/>
              <a:buChar char="v"/>
            </a:pPr>
            <a:r>
              <a:rPr lang="ja-JP" altLang="en-US" sz="2400">
                <a:latin typeface="Lato" panose="020F0502020204030203" pitchFamily="34" charset="0"/>
                <a:ea typeface="Lato" panose="020F0502020204030203" pitchFamily="34" charset="0"/>
                <a:cs typeface="Lato" panose="020F0502020204030203" pitchFamily="34" charset="0"/>
              </a:rPr>
              <a:t>未分析の監視モデル中で影響量が最も小さい</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を選ぶ</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①</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と</a:t>
            </a:r>
            <a:r>
              <a:rPr lang="en-US" altLang="ja-JP" sz="2400" dirty="0">
                <a:latin typeface="Lato" panose="020F0502020204030203" pitchFamily="34" charset="0"/>
                <a:ea typeface="Lato" panose="020F0502020204030203" pitchFamily="34" charset="0"/>
                <a:cs typeface="Lato" panose="020F0502020204030203" pitchFamily="34" charset="0"/>
              </a:rPr>
              <a:t>E</a:t>
            </a:r>
            <a:r>
              <a:rPr lang="ja-JP" altLang="en-US" sz="2400">
                <a:latin typeface="Lato" panose="020F0502020204030203" pitchFamily="34" charset="0"/>
                <a:ea typeface="Lato" panose="020F0502020204030203" pitchFamily="34" charset="0"/>
                <a:cs typeface="Lato" panose="020F0502020204030203" pitchFamily="34" charset="0"/>
              </a:rPr>
              <a:t>が与えられる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②R</a:t>
            </a:r>
            <a:r>
              <a:rPr lang="ja-JP" altLang="en-US" sz="2400">
                <a:latin typeface="Lato" panose="020F0502020204030203" pitchFamily="34" charset="0"/>
                <a:ea typeface="Lato" panose="020F0502020204030203" pitchFamily="34" charset="0"/>
                <a:cs typeface="Lato" panose="020F0502020204030203" pitchFamily="34" charset="0"/>
              </a:rPr>
              <a:t>のうち</a:t>
            </a:r>
            <a:r>
              <a:rPr lang="en-US" altLang="ja-JP" sz="2400" dirty="0">
                <a:latin typeface="Lato" panose="020F0502020204030203" pitchFamily="34" charset="0"/>
                <a:ea typeface="Lato" panose="020F0502020204030203" pitchFamily="34" charset="0"/>
                <a:cs typeface="Lato" panose="020F0502020204030203" pitchFamily="34" charset="0"/>
              </a:rPr>
              <a:t>E</a:t>
            </a:r>
            <a:r>
              <a:rPr lang="ja-JP" altLang="en-US" sz="2400">
                <a:latin typeface="Lato" panose="020F0502020204030203" pitchFamily="34" charset="0"/>
                <a:ea typeface="Lato" panose="020F0502020204030203" pitchFamily="34" charset="0"/>
                <a:cs typeface="Lato" panose="020F0502020204030203" pitchFamily="34" charset="0"/>
              </a:rPr>
              <a:t>において最も影響量が小さな</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を導出</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③分析順序リストに</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を追加</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ja-JP" altLang="en-US" sz="2400">
                <a:latin typeface="Lato" panose="020F0502020204030203" pitchFamily="34" charset="0"/>
                <a:ea typeface="Lato" panose="020F0502020204030203" pitchFamily="34" charset="0"/>
                <a:cs typeface="Lato" panose="020F0502020204030203" pitchFamily="34" charset="0"/>
              </a:rPr>
              <a:t>④</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から</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を除く</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⑤E</a:t>
            </a:r>
            <a:r>
              <a:rPr lang="ja-JP" altLang="en-US" sz="2400">
                <a:latin typeface="Lato" panose="020F0502020204030203" pitchFamily="34" charset="0"/>
                <a:ea typeface="Lato" panose="020F0502020204030203" pitchFamily="34" charset="0"/>
                <a:cs typeface="Lato" panose="020F0502020204030203" pitchFamily="34" charset="0"/>
              </a:rPr>
              <a:t>から</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の監視モデルを除く</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⑥E</a:t>
            </a:r>
            <a:r>
              <a:rPr lang="ja-JP" altLang="en-US" sz="2400">
                <a:latin typeface="Lato" panose="020F0502020204030203" pitchFamily="34" charset="0"/>
                <a:ea typeface="Lato" panose="020F0502020204030203" pitchFamily="34" charset="0"/>
                <a:cs typeface="Lato" panose="020F0502020204030203" pitchFamily="34" charset="0"/>
              </a:rPr>
              <a:t>に</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の部分制御器</a:t>
            </a:r>
            <a:r>
              <a:rPr lang="en-US" altLang="ja-JP" sz="2400" dirty="0">
                <a:latin typeface="Lato" panose="020F0502020204030203" pitchFamily="34" charset="0"/>
                <a:ea typeface="Lato" panose="020F0502020204030203" pitchFamily="34" charset="0"/>
                <a:cs typeface="Lato" panose="020F0502020204030203" pitchFamily="34" charset="0"/>
              </a:rPr>
              <a:t> (∅ , A, ∅ , ∅ ) </a:t>
            </a:r>
            <a:r>
              <a:rPr lang="ja-JP" altLang="en-US" sz="2400">
                <a:latin typeface="Lato" panose="020F0502020204030203" pitchFamily="34" charset="0"/>
                <a:ea typeface="Lato" panose="020F0502020204030203" pitchFamily="34" charset="0"/>
                <a:cs typeface="Lato" panose="020F0502020204030203" pitchFamily="34" charset="0"/>
              </a:rPr>
              <a:t>を追加する</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altLang="ja-JP" sz="2400" dirty="0">
                <a:latin typeface="Lato" panose="020F0502020204030203" pitchFamily="34" charset="0"/>
                <a:ea typeface="Lato" panose="020F0502020204030203" pitchFamily="34" charset="0"/>
                <a:cs typeface="Lato" panose="020F0502020204030203" pitchFamily="34" charset="0"/>
              </a:rPr>
              <a:t>⑦</a:t>
            </a:r>
            <a:r>
              <a:rPr lang="ja-JP" altLang="en-US" sz="2400">
                <a:latin typeface="Lato" panose="020F0502020204030203" pitchFamily="34" charset="0"/>
                <a:ea typeface="Lato" panose="020F0502020204030203" pitchFamily="34" charset="0"/>
                <a:cs typeface="Lato" panose="020F0502020204030203" pitchFamily="34" charset="0"/>
              </a:rPr>
              <a:t>更新した</a:t>
            </a:r>
            <a:r>
              <a:rPr lang="en-US" altLang="ja-JP" sz="2400" dirty="0">
                <a:latin typeface="Lato" panose="020F0502020204030203" pitchFamily="34" charset="0"/>
                <a:ea typeface="Lato" panose="020F0502020204030203" pitchFamily="34" charset="0"/>
                <a:cs typeface="Lato" panose="020F0502020204030203" pitchFamily="34" charset="0"/>
              </a:rPr>
              <a:t>R</a:t>
            </a:r>
            <a:r>
              <a:rPr lang="ja-JP" altLang="en-US" sz="2400">
                <a:latin typeface="Lato" panose="020F0502020204030203" pitchFamily="34" charset="0"/>
                <a:ea typeface="Lato" panose="020F0502020204030203" pitchFamily="34" charset="0"/>
                <a:cs typeface="Lato" panose="020F0502020204030203" pitchFamily="34" charset="0"/>
              </a:rPr>
              <a:t>と</a:t>
            </a:r>
            <a:r>
              <a:rPr lang="en-US" altLang="ja-JP" sz="2400" dirty="0">
                <a:latin typeface="Lato" panose="020F0502020204030203" pitchFamily="34" charset="0"/>
                <a:ea typeface="Lato" panose="020F0502020204030203" pitchFamily="34" charset="0"/>
                <a:cs typeface="Lato" panose="020F0502020204030203" pitchFamily="34" charset="0"/>
              </a:rPr>
              <a:t>E</a:t>
            </a:r>
            <a:r>
              <a:rPr lang="ja-JP" altLang="en-US" sz="2400">
                <a:latin typeface="Lato" panose="020F0502020204030203" pitchFamily="34" charset="0"/>
                <a:ea typeface="Lato" panose="020F0502020204030203" pitchFamily="34" charset="0"/>
                <a:cs typeface="Lato" panose="020F0502020204030203" pitchFamily="34" charset="0"/>
              </a:rPr>
              <a:t>で</a:t>
            </a:r>
            <a:r>
              <a:rPr lang="en-US" altLang="ja-JP" sz="2400" dirty="0">
                <a:latin typeface="Lato" panose="020F0502020204030203" pitchFamily="34" charset="0"/>
                <a:ea typeface="Lato" panose="020F0502020204030203" pitchFamily="34" charset="0"/>
                <a:cs typeface="Lato" panose="020F0502020204030203" pitchFamily="34" charset="0"/>
              </a:rPr>
              <a:t>②</a:t>
            </a:r>
            <a:r>
              <a:rPr lang="ja-JP" altLang="en-US" sz="2400">
                <a:latin typeface="Lato" panose="020F0502020204030203" pitchFamily="34" charset="0"/>
                <a:ea typeface="Lato" panose="020F0502020204030203" pitchFamily="34" charset="0"/>
                <a:cs typeface="Lato" panose="020F0502020204030203" pitchFamily="34" charset="0"/>
              </a:rPr>
              <a:t>からやり直す（</a:t>
            </a:r>
            <a:r>
              <a:rPr lang="en-US" altLang="ja-JP" sz="2400" dirty="0">
                <a:latin typeface="Lato" panose="020F0502020204030203" pitchFamily="34" charset="0"/>
                <a:ea typeface="Lato" panose="020F0502020204030203" pitchFamily="34" charset="0"/>
                <a:cs typeface="Lato" panose="020F0502020204030203" pitchFamily="34" charset="0"/>
              </a:rPr>
              <a:t> R </a:t>
            </a:r>
            <a:r>
              <a:rPr lang="ja-JP" altLang="en-US" sz="2400">
                <a:latin typeface="Lato" panose="020F0502020204030203" pitchFamily="34" charset="0"/>
                <a:ea typeface="Lato" panose="020F0502020204030203" pitchFamily="34" charset="0"/>
                <a:cs typeface="Lato" panose="020F0502020204030203" pitchFamily="34" charset="0"/>
              </a:rPr>
              <a:t>が空になるまで）</a:t>
            </a: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altLang="ja-JP"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7765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A652F-8DD7-B04B-B8C6-E166A7002634}"/>
              </a:ext>
            </a:extLst>
          </p:cNvPr>
          <p:cNvGrpSpPr/>
          <p:nvPr/>
        </p:nvGrpSpPr>
        <p:grpSpPr>
          <a:xfrm>
            <a:off x="8077447" y="-91837"/>
            <a:ext cx="1106894" cy="1157419"/>
            <a:chOff x="8077447" y="-91837"/>
            <a:chExt cx="1106894" cy="1157419"/>
          </a:xfrm>
        </p:grpSpPr>
        <p:sp>
          <p:nvSpPr>
            <p:cNvPr id="5" name="Right Triangle 4">
              <a:extLst>
                <a:ext uri="{FF2B5EF4-FFF2-40B4-BE49-F238E27FC236}">
                  <a16:creationId xmlns:a16="http://schemas.microsoft.com/office/drawing/2014/main" id="{E4D604B4-2289-A74C-93AC-1CD881EA8F58}"/>
                </a:ext>
              </a:extLst>
            </p:cNvPr>
            <p:cNvSpPr/>
            <p:nvPr/>
          </p:nvSpPr>
          <p:spPr>
            <a:xfrm>
              <a:off x="8077447" y="-14418"/>
              <a:ext cx="1080000" cy="1080000"/>
            </a:xfrm>
            <a:prstGeom prst="rtTriangle">
              <a:avLst/>
            </a:prstGeom>
            <a:solidFill>
              <a:srgbClr val="97ABBC"/>
            </a:solidFill>
            <a:ln>
              <a:noFill/>
            </a:ln>
            <a:effectLst>
              <a:innerShdw blurRad="63500" dist="50800" dir="8100000">
                <a:prstClr val="black">
                  <a:alpha val="50000"/>
                </a:prstClr>
              </a:innerShdw>
            </a:effectLst>
            <a:scene3d>
              <a:camera prst="orthographicFront">
                <a:rot lat="0" lon="21599994"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7ABBC"/>
                </a:solidFill>
              </a:endParaRPr>
            </a:p>
          </p:txBody>
        </p:sp>
        <p:sp>
          <p:nvSpPr>
            <p:cNvPr id="6" name="Slide Number Placeholder 3">
              <a:extLst>
                <a:ext uri="{FF2B5EF4-FFF2-40B4-BE49-F238E27FC236}">
                  <a16:creationId xmlns:a16="http://schemas.microsoft.com/office/drawing/2014/main" id="{D42873F5-0A44-2948-BCE8-34A009D4553F}"/>
                </a:ext>
              </a:extLst>
            </p:cNvPr>
            <p:cNvSpPr txBox="1">
              <a:spLocks/>
            </p:cNvSpPr>
            <p:nvPr/>
          </p:nvSpPr>
          <p:spPr>
            <a:xfrm>
              <a:off x="8402846" y="-91837"/>
              <a:ext cx="781495" cy="68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lgn="ctr"/>
              <a:fld id="{00000000-1234-1234-1234-123412341234}" type="slidenum">
                <a:rPr lang="en" sz="3600" smtClean="0">
                  <a:solidFill>
                    <a:schemeClr val="bg1"/>
                  </a:solidFill>
                </a:rPr>
                <a:pPr algn="ctr"/>
                <a:t>8</a:t>
              </a:fld>
              <a:endParaRPr lang="en" sz="3600" dirty="0">
                <a:solidFill>
                  <a:schemeClr val="bg1"/>
                </a:solidFill>
              </a:endParaRPr>
            </a:p>
          </p:txBody>
        </p:sp>
      </p:grpSp>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558800" y="0"/>
            <a:ext cx="8585200" cy="1422400"/>
          </a:xfrm>
        </p:spPr>
        <p:txBody>
          <a:bodyPr/>
          <a:lstStyle/>
          <a:p>
            <a: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離散制御器合成</a:t>
            </a:r>
            <a:r>
              <a:rPr lang="en-US" altLang="ja-JP" sz="2400" dirty="0">
                <a:solidFill>
                  <a:schemeClr val="tx2">
                    <a:lumMod val="25000"/>
                  </a:schemeClr>
                </a:solidFill>
                <a:latin typeface="Lato" panose="020F0502020204030203" pitchFamily="34" charset="0"/>
                <a:ea typeface="Lato" panose="020F0502020204030203" pitchFamily="34" charset="0"/>
                <a:cs typeface="Lato" panose="020F0502020204030203" pitchFamily="34" charset="0"/>
              </a:rPr>
              <a:t>[1]</a:t>
            </a:r>
            <a:br>
              <a:rPr lang="en-US"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br>
            <a:r>
              <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 </a:t>
            </a:r>
            <a:r>
              <a:rPr lang="en-US" altLang="ja-JP"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DCS</a:t>
            </a:r>
            <a:r>
              <a:rPr lang="ja-JP" altLang="en-US" sz="2800" b="1">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a:t>
            </a:r>
            <a:r>
              <a:rPr lang="en-US" altLang="ja-JP"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rPr>
              <a:t>Discrete Controller Synthesis )</a:t>
            </a:r>
            <a:endParaRPr lang="en-US" sz="2800" b="1" dirty="0">
              <a:solidFill>
                <a:schemeClr val="tx2">
                  <a:lumMod val="25000"/>
                </a:schemeClr>
              </a:solidFill>
              <a:latin typeface="M+ 1c" panose="020B0503020204020204" pitchFamily="34" charset="-128"/>
              <a:ea typeface="M+ 1c" panose="020B0503020204020204" pitchFamily="34" charset="-128"/>
              <a:cs typeface="M+ 1c" panose="020B0503020204020204" pitchFamily="34" charset="-128"/>
            </a:endParaRPr>
          </a:p>
        </p:txBody>
      </p:sp>
      <p:sp>
        <p:nvSpPr>
          <p:cNvPr id="8" name="Text Placeholder 2">
            <a:extLst>
              <a:ext uri="{FF2B5EF4-FFF2-40B4-BE49-F238E27FC236}">
                <a16:creationId xmlns:a16="http://schemas.microsoft.com/office/drawing/2014/main" id="{01EA0776-BDB5-3149-8BCB-486C87AC2F4C}"/>
              </a:ext>
            </a:extLst>
          </p:cNvPr>
          <p:cNvSpPr txBox="1">
            <a:spLocks/>
          </p:cNvSpPr>
          <p:nvPr/>
        </p:nvSpPr>
        <p:spPr>
          <a:xfrm>
            <a:off x="558800" y="1422400"/>
            <a:ext cx="8585200" cy="20252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Clr>
                <a:schemeClr val="tx2">
                  <a:lumMod val="25000"/>
                </a:schemeClr>
              </a:buClr>
              <a:buFont typeface="Wingdings" pitchFamily="2" charset="2"/>
              <a:buChar char="v"/>
            </a:pPr>
            <a:r>
              <a:rPr lang="ja-JP" altLang="en-US" sz="2400" b="0" i="0">
                <a:solidFill>
                  <a:schemeClr val="tx2">
                    <a:lumMod val="25000"/>
                  </a:schemeClr>
                </a:solidFill>
                <a:effectLst/>
                <a:latin typeface="Courier New" panose="02070309020205020404" pitchFamily="49" charset="0"/>
              </a:rPr>
              <a:t>環境モデルと監視モデル</a:t>
            </a:r>
            <a:r>
              <a:rPr lang="ja-JP" altLang="en-US" sz="2400">
                <a:solidFill>
                  <a:schemeClr val="tx2">
                    <a:lumMod val="25000"/>
                  </a:schemeClr>
                </a:solidFill>
                <a:latin typeface="Courier New" panose="02070309020205020404" pitchFamily="49" charset="0"/>
              </a:rPr>
              <a:t>を</a:t>
            </a:r>
            <a:r>
              <a:rPr lang="ja-JP" altLang="en-US" sz="2400" b="0" i="0">
                <a:solidFill>
                  <a:schemeClr val="tx2">
                    <a:lumMod val="25000"/>
                  </a:schemeClr>
                </a:solidFill>
                <a:effectLst/>
                <a:latin typeface="Courier New" panose="02070309020205020404" pitchFamily="49" charset="0"/>
              </a:rPr>
              <a:t>与えることで，</a:t>
            </a:r>
            <a:br>
              <a:rPr lang="en-US" altLang="ja-JP" sz="2400" dirty="0">
                <a:solidFill>
                  <a:schemeClr val="tx2">
                    <a:lumMod val="25000"/>
                  </a:schemeClr>
                </a:solidFill>
                <a:latin typeface="Courier New" panose="02070309020205020404" pitchFamily="49" charset="0"/>
              </a:rPr>
            </a:br>
            <a:r>
              <a:rPr lang="ja-JP" altLang="en-US" sz="2400" b="0" i="0">
                <a:solidFill>
                  <a:schemeClr val="tx2">
                    <a:lumMod val="25000"/>
                  </a:schemeClr>
                </a:solidFill>
                <a:effectLst/>
                <a:latin typeface="Courier New" panose="02070309020205020404" pitchFamily="49" charset="0"/>
              </a:rPr>
              <a:t>環境下で安全性が保証された</a:t>
            </a:r>
            <a:r>
              <a:rPr lang="ja-JP" altLang="en-US" sz="2400" b="0" i="0" u="sng">
                <a:solidFill>
                  <a:srgbClr val="F20153"/>
                </a:solidFill>
                <a:effectLst/>
                <a:latin typeface="Courier New" panose="02070309020205020404" pitchFamily="49" charset="0"/>
              </a:rPr>
              <a:t>制御器を自動で合成</a:t>
            </a:r>
            <a:r>
              <a:rPr lang="ja-JP" altLang="en-US" sz="2400" b="0" i="0">
                <a:solidFill>
                  <a:schemeClr val="tx2">
                    <a:lumMod val="25000"/>
                  </a:schemeClr>
                </a:solidFill>
                <a:effectLst/>
                <a:latin typeface="Courier New" panose="02070309020205020404" pitchFamily="49" charset="0"/>
              </a:rPr>
              <a:t>する．</a:t>
            </a:r>
            <a:br>
              <a:rPr lang="en-US" altLang="ja-JP" sz="2000" dirty="0">
                <a:solidFill>
                  <a:schemeClr val="tx2">
                    <a:lumMod val="25000"/>
                  </a:schemeClr>
                </a:solidFill>
                <a:latin typeface="Courier New" panose="02070309020205020404" pitchFamily="49" charset="0"/>
              </a:rPr>
            </a:b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環境モデル：システムの動作環境をモデル化した</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LTS</a:t>
            </a:r>
            <a:b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b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監視モデル：システムにおいて保証したい安全性をモデル化した</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LTS</a:t>
            </a:r>
            <a:b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b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制御器：安全性の充足が保証された動作仕様（</a:t>
            </a:r>
            <a:r>
              <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LTS</a:t>
            </a:r>
            <a:r>
              <a:rPr lang="ja-JP" altLang="en-US" sz="200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endParaRPr lang="en-US" altLang="ja-JP" sz="20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3516FD-8289-1F84-4B10-EE3E37EA8C54}"/>
              </a:ext>
            </a:extLst>
          </p:cNvPr>
          <p:cNvSpPr/>
          <p:nvPr/>
        </p:nvSpPr>
        <p:spPr>
          <a:xfrm>
            <a:off x="213326" y="3882191"/>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環境</a:t>
            </a:r>
          </a:p>
        </p:txBody>
      </p:sp>
      <p:sp>
        <p:nvSpPr>
          <p:cNvPr id="3" name="Rectangle 2">
            <a:extLst>
              <a:ext uri="{FF2B5EF4-FFF2-40B4-BE49-F238E27FC236}">
                <a16:creationId xmlns:a16="http://schemas.microsoft.com/office/drawing/2014/main" id="{A21F18BA-EF92-930C-09D6-F0ED0C42EEA4}"/>
              </a:ext>
            </a:extLst>
          </p:cNvPr>
          <p:cNvSpPr/>
          <p:nvPr/>
        </p:nvSpPr>
        <p:spPr>
          <a:xfrm>
            <a:off x="213326" y="5073027"/>
            <a:ext cx="914400"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100" dirty="0">
                <a:solidFill>
                  <a:srgbClr val="000000"/>
                </a:solidFill>
              </a:rPr>
              <a:t>安全性</a:t>
            </a:r>
          </a:p>
        </p:txBody>
      </p:sp>
      <p:sp>
        <p:nvSpPr>
          <p:cNvPr id="9" name="Rectangle 8">
            <a:extLst>
              <a:ext uri="{FF2B5EF4-FFF2-40B4-BE49-F238E27FC236}">
                <a16:creationId xmlns:a16="http://schemas.microsoft.com/office/drawing/2014/main" id="{C5252E00-51C4-1CFC-D646-9B3D5DB33AE4}"/>
              </a:ext>
            </a:extLst>
          </p:cNvPr>
          <p:cNvSpPr/>
          <p:nvPr/>
        </p:nvSpPr>
        <p:spPr>
          <a:xfrm>
            <a:off x="2360568" y="5216537"/>
            <a:ext cx="1268338" cy="627129"/>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監視モデル(LTS)</a:t>
            </a:r>
          </a:p>
        </p:txBody>
      </p:sp>
      <p:sp>
        <p:nvSpPr>
          <p:cNvPr id="10" name="Chevron 9">
            <a:extLst>
              <a:ext uri="{FF2B5EF4-FFF2-40B4-BE49-F238E27FC236}">
                <a16:creationId xmlns:a16="http://schemas.microsoft.com/office/drawing/2014/main" id="{5C71FDF4-A96D-9FF2-D1F2-2436FF62D079}"/>
              </a:ext>
            </a:extLst>
          </p:cNvPr>
          <p:cNvSpPr/>
          <p:nvPr/>
        </p:nvSpPr>
        <p:spPr>
          <a:xfrm>
            <a:off x="1250630" y="4115825"/>
            <a:ext cx="952541"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環境の</a:t>
            </a:r>
            <a:br>
              <a:rPr lang="en-JP" sz="1050" dirty="0">
                <a:solidFill>
                  <a:schemeClr val="tx1"/>
                </a:solidFill>
              </a:rPr>
            </a:br>
            <a:r>
              <a:rPr lang="en-JP" sz="1050" dirty="0">
                <a:solidFill>
                  <a:schemeClr val="tx1"/>
                </a:solidFill>
              </a:rPr>
              <a:t>モデル化</a:t>
            </a:r>
          </a:p>
        </p:txBody>
      </p:sp>
      <p:sp>
        <p:nvSpPr>
          <p:cNvPr id="11" name="Chevron 10">
            <a:extLst>
              <a:ext uri="{FF2B5EF4-FFF2-40B4-BE49-F238E27FC236}">
                <a16:creationId xmlns:a16="http://schemas.microsoft.com/office/drawing/2014/main" id="{BF0D0FC0-EA5A-6DB0-D46D-ED026CE0A646}"/>
              </a:ext>
            </a:extLst>
          </p:cNvPr>
          <p:cNvSpPr/>
          <p:nvPr/>
        </p:nvSpPr>
        <p:spPr>
          <a:xfrm>
            <a:off x="1250630" y="5307336"/>
            <a:ext cx="952542" cy="452234"/>
          </a:xfrm>
          <a:prstGeom prst="chevron">
            <a:avLst>
              <a:gd name="adj" fmla="val 2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50" dirty="0">
                <a:solidFill>
                  <a:schemeClr val="tx1"/>
                </a:solidFill>
              </a:rPr>
              <a:t>安全性の</a:t>
            </a:r>
            <a:br>
              <a:rPr lang="en-JP" sz="1050" dirty="0">
                <a:solidFill>
                  <a:schemeClr val="tx1"/>
                </a:solidFill>
              </a:rPr>
            </a:br>
            <a:r>
              <a:rPr lang="en-JP" sz="1050" dirty="0">
                <a:solidFill>
                  <a:schemeClr val="tx1"/>
                </a:solidFill>
              </a:rPr>
              <a:t>モデル化</a:t>
            </a:r>
          </a:p>
        </p:txBody>
      </p:sp>
      <p:sp>
        <p:nvSpPr>
          <p:cNvPr id="12" name="Chevron 11">
            <a:extLst>
              <a:ext uri="{FF2B5EF4-FFF2-40B4-BE49-F238E27FC236}">
                <a16:creationId xmlns:a16="http://schemas.microsoft.com/office/drawing/2014/main" id="{12C74D59-448B-11BC-9B75-150650049850}"/>
              </a:ext>
            </a:extLst>
          </p:cNvPr>
          <p:cNvSpPr/>
          <p:nvPr/>
        </p:nvSpPr>
        <p:spPr>
          <a:xfrm>
            <a:off x="5111294" y="4610362"/>
            <a:ext cx="1528791" cy="580567"/>
          </a:xfrm>
          <a:prstGeom prst="chevron">
            <a:avLst>
              <a:gd name="adj" fmla="val 24154"/>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bg1"/>
                </a:solidFill>
              </a:rPr>
              <a:t>離散</a:t>
            </a:r>
          </a:p>
          <a:p>
            <a:pPr algn="ctr"/>
            <a:r>
              <a:rPr lang="en-JP" dirty="0">
                <a:solidFill>
                  <a:schemeClr val="bg1"/>
                </a:solidFill>
              </a:rPr>
              <a:t>制御器合成</a:t>
            </a:r>
          </a:p>
        </p:txBody>
      </p:sp>
      <p:sp>
        <p:nvSpPr>
          <p:cNvPr id="13" name="Rectangle 12">
            <a:extLst>
              <a:ext uri="{FF2B5EF4-FFF2-40B4-BE49-F238E27FC236}">
                <a16:creationId xmlns:a16="http://schemas.microsoft.com/office/drawing/2014/main" id="{CA09095C-6F2E-C0CF-4977-A8BE889A912A}"/>
              </a:ext>
            </a:extLst>
          </p:cNvPr>
          <p:cNvSpPr/>
          <p:nvPr/>
        </p:nvSpPr>
        <p:spPr>
          <a:xfrm>
            <a:off x="6982875" y="4443445"/>
            <a:ext cx="1816274" cy="914400"/>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制御器（LTS）</a:t>
            </a:r>
          </a:p>
        </p:txBody>
      </p:sp>
      <p:cxnSp>
        <p:nvCxnSpPr>
          <p:cNvPr id="14" name="Straight Arrow Connector 13">
            <a:extLst>
              <a:ext uri="{FF2B5EF4-FFF2-40B4-BE49-F238E27FC236}">
                <a16:creationId xmlns:a16="http://schemas.microsoft.com/office/drawing/2014/main" id="{1EB7C555-791E-4B7A-4CC9-B0A05381F131}"/>
              </a:ext>
            </a:extLst>
          </p:cNvPr>
          <p:cNvCxnSpPr>
            <a:cxnSpLocks/>
            <a:stCxn id="2" idx="3"/>
            <a:endCxn id="10" idx="1"/>
          </p:cNvCxnSpPr>
          <p:nvPr/>
        </p:nvCxnSpPr>
        <p:spPr>
          <a:xfrm>
            <a:off x="1127726" y="4339391"/>
            <a:ext cx="232137" cy="255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BB37E1-A0A2-0515-B3CD-46BADFCCE20C}"/>
              </a:ext>
            </a:extLst>
          </p:cNvPr>
          <p:cNvCxnSpPr>
            <a:cxnSpLocks/>
            <a:stCxn id="3" idx="3"/>
            <a:endCxn id="11" idx="1"/>
          </p:cNvCxnSpPr>
          <p:nvPr/>
        </p:nvCxnSpPr>
        <p:spPr>
          <a:xfrm>
            <a:off x="1127726" y="5530227"/>
            <a:ext cx="232137" cy="3226"/>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39D547-BC5F-7E82-721A-9B4C8627065F}"/>
              </a:ext>
            </a:extLst>
          </p:cNvPr>
          <p:cNvCxnSpPr>
            <a:cxnSpLocks/>
            <a:stCxn id="10" idx="3"/>
            <a:endCxn id="39" idx="1"/>
          </p:cNvCxnSpPr>
          <p:nvPr/>
        </p:nvCxnSpPr>
        <p:spPr>
          <a:xfrm>
            <a:off x="2203171" y="4341942"/>
            <a:ext cx="157397" cy="4719"/>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6A76EF2-7924-9FA8-49F7-4B2F3AF13A8F}"/>
              </a:ext>
            </a:extLst>
          </p:cNvPr>
          <p:cNvCxnSpPr>
            <a:cxnSpLocks/>
            <a:stCxn id="11" idx="3"/>
            <a:endCxn id="9" idx="1"/>
          </p:cNvCxnSpPr>
          <p:nvPr/>
        </p:nvCxnSpPr>
        <p:spPr>
          <a:xfrm flipV="1">
            <a:off x="2203172" y="5530102"/>
            <a:ext cx="157396" cy="335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BAF3CEE-03E4-207A-E36D-7B03471A394D}"/>
              </a:ext>
            </a:extLst>
          </p:cNvPr>
          <p:cNvCxnSpPr>
            <a:cxnSpLocks/>
            <a:stCxn id="39" idx="3"/>
            <a:endCxn id="12" idx="1"/>
          </p:cNvCxnSpPr>
          <p:nvPr/>
        </p:nvCxnSpPr>
        <p:spPr>
          <a:xfrm>
            <a:off x="4824869" y="4346661"/>
            <a:ext cx="426655" cy="553985"/>
          </a:xfrm>
          <a:prstGeom prst="bentConnector3">
            <a:avLst>
              <a:gd name="adj1" fmla="val 50000"/>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2F06D2E-0D13-E095-C6E3-71A2E26EC926}"/>
              </a:ext>
            </a:extLst>
          </p:cNvPr>
          <p:cNvCxnSpPr>
            <a:cxnSpLocks/>
            <a:stCxn id="9" idx="3"/>
            <a:endCxn id="12" idx="1"/>
          </p:cNvCxnSpPr>
          <p:nvPr/>
        </p:nvCxnSpPr>
        <p:spPr>
          <a:xfrm flipV="1">
            <a:off x="3628906" y="4900646"/>
            <a:ext cx="1622618" cy="629456"/>
          </a:xfrm>
          <a:prstGeom prst="bentConnector3">
            <a:avLst>
              <a:gd name="adj1" fmla="val 87315"/>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EC4A1-B735-F1E5-4FD9-7BD6234235D8}"/>
              </a:ext>
            </a:extLst>
          </p:cNvPr>
          <p:cNvCxnSpPr>
            <a:cxnSpLocks/>
            <a:stCxn id="12" idx="3"/>
            <a:endCxn id="13" idx="1"/>
          </p:cNvCxnSpPr>
          <p:nvPr/>
        </p:nvCxnSpPr>
        <p:spPr>
          <a:xfrm flipV="1">
            <a:off x="6640085" y="4900645"/>
            <a:ext cx="342790" cy="1"/>
          </a:xfrm>
          <a:prstGeom prst="straightConnector1">
            <a:avLst/>
          </a:prstGeom>
          <a:ln w="63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World outline">
            <a:extLst>
              <a:ext uri="{FF2B5EF4-FFF2-40B4-BE49-F238E27FC236}">
                <a16:creationId xmlns:a16="http://schemas.microsoft.com/office/drawing/2014/main" id="{179BF21A-2FA3-27C4-E148-BEDC4AACA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001" y="3882191"/>
            <a:ext cx="739785" cy="739785"/>
          </a:xfrm>
          <a:prstGeom prst="rect">
            <a:avLst/>
          </a:prstGeom>
        </p:spPr>
      </p:pic>
      <p:pic>
        <p:nvPicPr>
          <p:cNvPr id="38" name="Picture 37">
            <a:extLst>
              <a:ext uri="{FF2B5EF4-FFF2-40B4-BE49-F238E27FC236}">
                <a16:creationId xmlns:a16="http://schemas.microsoft.com/office/drawing/2014/main" id="{65C04348-4F3A-D256-42A0-D0904C280015}"/>
              </a:ext>
            </a:extLst>
          </p:cNvPr>
          <p:cNvPicPr>
            <a:picLocks noChangeAspect="1"/>
          </p:cNvPicPr>
          <p:nvPr/>
        </p:nvPicPr>
        <p:blipFill rotWithShape="1">
          <a:blip r:embed="rId5"/>
          <a:srcRect l="17180" t="23691" r="26149" b="24016"/>
          <a:stretch/>
        </p:blipFill>
        <p:spPr>
          <a:xfrm rot="5400000">
            <a:off x="391048" y="5061623"/>
            <a:ext cx="565219" cy="738052"/>
          </a:xfrm>
          <a:prstGeom prst="rect">
            <a:avLst/>
          </a:prstGeom>
        </p:spPr>
      </p:pic>
      <p:sp>
        <p:nvSpPr>
          <p:cNvPr id="39" name="Rectangle 38">
            <a:extLst>
              <a:ext uri="{FF2B5EF4-FFF2-40B4-BE49-F238E27FC236}">
                <a16:creationId xmlns:a16="http://schemas.microsoft.com/office/drawing/2014/main" id="{D6E377DD-FD35-94B0-B7F0-5FF044BB1B95}"/>
              </a:ext>
            </a:extLst>
          </p:cNvPr>
          <p:cNvSpPr/>
          <p:nvPr/>
        </p:nvSpPr>
        <p:spPr>
          <a:xfrm>
            <a:off x="2360568" y="3987822"/>
            <a:ext cx="2464301" cy="717678"/>
          </a:xfrm>
          <a:prstGeom prst="rect">
            <a:avLst/>
          </a:prstGeom>
          <a:solidFill>
            <a:schemeClr val="bg1"/>
          </a:solidFill>
          <a:ln w="635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JP" sz="1050" dirty="0">
                <a:solidFill>
                  <a:srgbClr val="000000"/>
                </a:solidFill>
              </a:rPr>
              <a:t>環境モデル (LTS)</a:t>
            </a:r>
          </a:p>
        </p:txBody>
      </p:sp>
      <p:pic>
        <p:nvPicPr>
          <p:cNvPr id="42" name="Picture 41">
            <a:extLst>
              <a:ext uri="{FF2B5EF4-FFF2-40B4-BE49-F238E27FC236}">
                <a16:creationId xmlns:a16="http://schemas.microsoft.com/office/drawing/2014/main" id="{0D922C64-F178-4EEB-BFEF-45CEFF22776F}"/>
              </a:ext>
            </a:extLst>
          </p:cNvPr>
          <p:cNvPicPr>
            <a:picLocks noChangeAspect="1"/>
          </p:cNvPicPr>
          <p:nvPr/>
        </p:nvPicPr>
        <p:blipFill>
          <a:blip r:embed="rId6"/>
          <a:stretch>
            <a:fillRect/>
          </a:stretch>
        </p:blipFill>
        <p:spPr>
          <a:xfrm>
            <a:off x="7000741" y="4606251"/>
            <a:ext cx="1778315" cy="416338"/>
          </a:xfrm>
          <a:prstGeom prst="rect">
            <a:avLst/>
          </a:prstGeom>
        </p:spPr>
      </p:pic>
      <p:grpSp>
        <p:nvGrpSpPr>
          <p:cNvPr id="46" name="Group 45">
            <a:extLst>
              <a:ext uri="{FF2B5EF4-FFF2-40B4-BE49-F238E27FC236}">
                <a16:creationId xmlns:a16="http://schemas.microsoft.com/office/drawing/2014/main" id="{3CC9E984-3D0C-C781-EBF6-2EB1A32A7CC3}"/>
              </a:ext>
            </a:extLst>
          </p:cNvPr>
          <p:cNvGrpSpPr/>
          <p:nvPr/>
        </p:nvGrpSpPr>
        <p:grpSpPr>
          <a:xfrm>
            <a:off x="6936616" y="5879369"/>
            <a:ext cx="1921470" cy="773765"/>
            <a:chOff x="6977506" y="1053854"/>
            <a:chExt cx="1921470" cy="773765"/>
          </a:xfrm>
        </p:grpSpPr>
        <p:sp>
          <p:nvSpPr>
            <p:cNvPr id="47" name="Chevron 46">
              <a:extLst>
                <a:ext uri="{FF2B5EF4-FFF2-40B4-BE49-F238E27FC236}">
                  <a16:creationId xmlns:a16="http://schemas.microsoft.com/office/drawing/2014/main" id="{992DD974-52B8-EAC6-7738-4CED7EBAB029}"/>
                </a:ext>
              </a:extLst>
            </p:cNvPr>
            <p:cNvSpPr/>
            <p:nvPr/>
          </p:nvSpPr>
          <p:spPr>
            <a:xfrm>
              <a:off x="7104837" y="1149631"/>
              <a:ext cx="491016" cy="256619"/>
            </a:xfrm>
            <a:prstGeom prst="chevron">
              <a:avLst>
                <a:gd name="adj" fmla="val 24154"/>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48" name="Chevron 47">
              <a:extLst>
                <a:ext uri="{FF2B5EF4-FFF2-40B4-BE49-F238E27FC236}">
                  <a16:creationId xmlns:a16="http://schemas.microsoft.com/office/drawing/2014/main" id="{360198E3-9A3E-F1B0-DF63-AC2B6C8D89DB}"/>
                </a:ext>
              </a:extLst>
            </p:cNvPr>
            <p:cNvSpPr/>
            <p:nvPr/>
          </p:nvSpPr>
          <p:spPr>
            <a:xfrm>
              <a:off x="7104837" y="1479227"/>
              <a:ext cx="491016" cy="256619"/>
            </a:xfrm>
            <a:prstGeom prst="chevron">
              <a:avLst>
                <a:gd name="adj" fmla="val 24154"/>
              </a:avLst>
            </a:prstGeom>
            <a:solidFill>
              <a:schemeClr val="tx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1100" dirty="0">
                <a:solidFill>
                  <a:srgbClr val="000000"/>
                </a:solidFill>
              </a:endParaRPr>
            </a:p>
          </p:txBody>
        </p:sp>
        <p:sp>
          <p:nvSpPr>
            <p:cNvPr id="49" name="TextBox 48">
              <a:extLst>
                <a:ext uri="{FF2B5EF4-FFF2-40B4-BE49-F238E27FC236}">
                  <a16:creationId xmlns:a16="http://schemas.microsoft.com/office/drawing/2014/main" id="{DC98C295-B04F-A971-BFDE-5B86A8A3EC8C}"/>
                </a:ext>
              </a:extLst>
            </p:cNvPr>
            <p:cNvSpPr txBox="1"/>
            <p:nvPr/>
          </p:nvSpPr>
          <p:spPr>
            <a:xfrm>
              <a:off x="7574823" y="1143895"/>
              <a:ext cx="1281120" cy="261610"/>
            </a:xfrm>
            <a:prstGeom prst="rect">
              <a:avLst/>
            </a:prstGeom>
            <a:noFill/>
          </p:spPr>
          <p:txBody>
            <a:bodyPr wrap="none" rtlCol="0">
              <a:spAutoFit/>
            </a:bodyPr>
            <a:lstStyle/>
            <a:p>
              <a:r>
                <a:rPr lang="en-JP" sz="1100" dirty="0"/>
                <a:t>･･･ 手動プロセス</a:t>
              </a:r>
            </a:p>
          </p:txBody>
        </p:sp>
        <p:sp>
          <p:nvSpPr>
            <p:cNvPr id="50" name="TextBox 49">
              <a:extLst>
                <a:ext uri="{FF2B5EF4-FFF2-40B4-BE49-F238E27FC236}">
                  <a16:creationId xmlns:a16="http://schemas.microsoft.com/office/drawing/2014/main" id="{DDF29440-84D4-0F7A-3C41-297142A5102E}"/>
                </a:ext>
              </a:extLst>
            </p:cNvPr>
            <p:cNvSpPr txBox="1"/>
            <p:nvPr/>
          </p:nvSpPr>
          <p:spPr>
            <a:xfrm>
              <a:off x="7574823" y="1468098"/>
              <a:ext cx="1281120" cy="261610"/>
            </a:xfrm>
            <a:prstGeom prst="rect">
              <a:avLst/>
            </a:prstGeom>
            <a:noFill/>
          </p:spPr>
          <p:txBody>
            <a:bodyPr wrap="none" rtlCol="0">
              <a:spAutoFit/>
            </a:bodyPr>
            <a:lstStyle/>
            <a:p>
              <a:r>
                <a:rPr lang="en-JP" sz="1100" dirty="0"/>
                <a:t>･･･ 自動プロセス</a:t>
              </a:r>
            </a:p>
          </p:txBody>
        </p:sp>
        <p:sp>
          <p:nvSpPr>
            <p:cNvPr id="51" name="Rectangle 50">
              <a:extLst>
                <a:ext uri="{FF2B5EF4-FFF2-40B4-BE49-F238E27FC236}">
                  <a16:creationId xmlns:a16="http://schemas.microsoft.com/office/drawing/2014/main" id="{20C8CBE2-A644-DFF2-484A-8603B1C77996}"/>
                </a:ext>
              </a:extLst>
            </p:cNvPr>
            <p:cNvSpPr/>
            <p:nvPr/>
          </p:nvSpPr>
          <p:spPr>
            <a:xfrm>
              <a:off x="6977506" y="1053854"/>
              <a:ext cx="1921470" cy="773765"/>
            </a:xfrm>
            <a:prstGeom prst="rect">
              <a:avLst/>
            </a:prstGeom>
            <a:noFill/>
            <a:ln w="12700" cap="sq" cmpd="thickThin">
              <a:solidFill>
                <a:srgbClr val="0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pic>
        <p:nvPicPr>
          <p:cNvPr id="52" name="Picture 51" descr="A yellow circle with black circles and black arrows&#10;&#10;Description automatically generated">
            <a:extLst>
              <a:ext uri="{FF2B5EF4-FFF2-40B4-BE49-F238E27FC236}">
                <a16:creationId xmlns:a16="http://schemas.microsoft.com/office/drawing/2014/main" id="{A8C6B72D-1368-535F-0A76-4A9B90B115E8}"/>
              </a:ext>
            </a:extLst>
          </p:cNvPr>
          <p:cNvPicPr>
            <a:picLocks noChangeAspect="1"/>
          </p:cNvPicPr>
          <p:nvPr/>
        </p:nvPicPr>
        <p:blipFill>
          <a:blip r:embed="rId7"/>
          <a:stretch>
            <a:fillRect/>
          </a:stretch>
        </p:blipFill>
        <p:spPr>
          <a:xfrm>
            <a:off x="2584262" y="5263614"/>
            <a:ext cx="832256" cy="364112"/>
          </a:xfrm>
          <a:prstGeom prst="rect">
            <a:avLst/>
          </a:prstGeom>
        </p:spPr>
      </p:pic>
      <p:sp>
        <p:nvSpPr>
          <p:cNvPr id="53" name="Rounded Rectangular Callout 52">
            <a:extLst>
              <a:ext uri="{FF2B5EF4-FFF2-40B4-BE49-F238E27FC236}">
                <a16:creationId xmlns:a16="http://schemas.microsoft.com/office/drawing/2014/main" id="{99D462A2-8335-B02F-2575-EE9BA6E89719}"/>
              </a:ext>
            </a:extLst>
          </p:cNvPr>
          <p:cNvSpPr/>
          <p:nvPr/>
        </p:nvSpPr>
        <p:spPr>
          <a:xfrm>
            <a:off x="5916812" y="3752451"/>
            <a:ext cx="2105099" cy="580567"/>
          </a:xfrm>
          <a:prstGeom prst="wedgeRoundRectCallout">
            <a:avLst>
              <a:gd name="adj1" fmla="val -34650"/>
              <a:gd name="adj2" fmla="val 111480"/>
              <a:gd name="adj3" fmla="val 16667"/>
            </a:avLst>
          </a:prstGeom>
          <a:solidFill>
            <a:srgbClr val="F201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b="1" u="sng" dirty="0"/>
              <a:t>自動で</a:t>
            </a:r>
            <a:r>
              <a:rPr lang="en-JP" dirty="0"/>
              <a:t>動作仕様を策定</a:t>
            </a:r>
          </a:p>
        </p:txBody>
      </p:sp>
      <p:pic>
        <p:nvPicPr>
          <p:cNvPr id="22" name="Graphic 21" descr="Badge Tick with solid fill">
            <a:extLst>
              <a:ext uri="{FF2B5EF4-FFF2-40B4-BE49-F238E27FC236}">
                <a16:creationId xmlns:a16="http://schemas.microsoft.com/office/drawing/2014/main" id="{EB416466-684C-4701-0108-F1DD08F6FB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9925" y="4077040"/>
            <a:ext cx="612520" cy="612520"/>
          </a:xfrm>
          <a:prstGeom prst="rect">
            <a:avLst/>
          </a:prstGeom>
        </p:spPr>
      </p:pic>
      <p:pic>
        <p:nvPicPr>
          <p:cNvPr id="43" name="Picture 42">
            <a:extLst>
              <a:ext uri="{FF2B5EF4-FFF2-40B4-BE49-F238E27FC236}">
                <a16:creationId xmlns:a16="http://schemas.microsoft.com/office/drawing/2014/main" id="{96F19F65-9811-A779-F190-487CA1DF7129}"/>
              </a:ext>
            </a:extLst>
          </p:cNvPr>
          <p:cNvPicPr>
            <a:picLocks noChangeAspect="1"/>
          </p:cNvPicPr>
          <p:nvPr/>
        </p:nvPicPr>
        <p:blipFill>
          <a:blip r:embed="rId10"/>
          <a:stretch>
            <a:fillRect/>
          </a:stretch>
        </p:blipFill>
        <p:spPr>
          <a:xfrm>
            <a:off x="2400679" y="4086781"/>
            <a:ext cx="2399476" cy="415835"/>
          </a:xfrm>
          <a:prstGeom prst="rect">
            <a:avLst/>
          </a:prstGeom>
          <a:ln>
            <a:noFill/>
          </a:ln>
        </p:spPr>
      </p:pic>
    </p:spTree>
    <p:extLst>
      <p:ext uri="{BB962C8B-B14F-4D97-AF65-F5344CB8AC3E}">
        <p14:creationId xmlns:p14="http://schemas.microsoft.com/office/powerpoint/2010/main" val="86480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1572B8-9588-CC4D-9EB7-B2B890D61159}"/>
              </a:ext>
            </a:extLst>
          </p:cNvPr>
          <p:cNvSpPr>
            <a:spLocks noGrp="1"/>
          </p:cNvSpPr>
          <p:nvPr>
            <p:ph type="title"/>
          </p:nvPr>
        </p:nvSpPr>
        <p:spPr>
          <a:xfrm>
            <a:off x="0" y="2857500"/>
            <a:ext cx="9144000" cy="1143000"/>
          </a:xfrm>
          <a:solidFill>
            <a:schemeClr val="tx2">
              <a:lumMod val="50000"/>
            </a:schemeClr>
          </a:solidFill>
          <a:effectLst>
            <a:outerShdw blurRad="63500" sx="102000" sy="102000" algn="ctr" rotWithShape="0">
              <a:prstClr val="black">
                <a:alpha val="40000"/>
              </a:prstClr>
            </a:outerShdw>
          </a:effectLst>
        </p:spPr>
        <p:txBody>
          <a:bodyPr anchor="ctr"/>
          <a:lstStyle/>
          <a:p>
            <a:pPr algn="ctr"/>
            <a:r>
              <a:rPr lang="en-US" sz="4000" b="1" dirty="0">
                <a:solidFill>
                  <a:schemeClr val="bg1"/>
                </a:solidFill>
                <a:latin typeface="M+ 1c" panose="020B0503020204020204" pitchFamily="34" charset="-128"/>
                <a:ea typeface="M+ 1c" panose="020B0503020204020204" pitchFamily="34" charset="-128"/>
                <a:cs typeface="M+ 1c" panose="020B0503020204020204" pitchFamily="34" charset="-128"/>
              </a:rPr>
              <a:t>演習</a:t>
            </a:r>
          </a:p>
        </p:txBody>
      </p:sp>
    </p:spTree>
    <p:extLst>
      <p:ext uri="{BB962C8B-B14F-4D97-AF65-F5344CB8AC3E}">
        <p14:creationId xmlns:p14="http://schemas.microsoft.com/office/powerpoint/2010/main" val="573163642"/>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16990</TotalTime>
  <Words>7427</Words>
  <Application>Microsoft Macintosh PowerPoint</Application>
  <PresentationFormat>画面に合わせる (4:3)</PresentationFormat>
  <Paragraphs>2131</Paragraphs>
  <Slides>79</Slides>
  <Notes>41</Notes>
  <HiddenSlides>56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79</vt:i4>
      </vt:variant>
    </vt:vector>
  </HeadingPairs>
  <TitlesOfParts>
    <vt:vector size="88" baseType="lpstr">
      <vt:lpstr>Courier New</vt:lpstr>
      <vt:lpstr>Menlo</vt:lpstr>
      <vt:lpstr>Arial</vt:lpstr>
      <vt:lpstr>Raleway</vt:lpstr>
      <vt:lpstr>Lato</vt:lpstr>
      <vt:lpstr>M+ 1c</vt:lpstr>
      <vt:lpstr>Cambria Math</vt:lpstr>
      <vt:lpstr>Wingdings</vt:lpstr>
      <vt:lpstr>Antonio template</vt:lpstr>
      <vt:lpstr>PowerPoint プレゼンテーション</vt:lpstr>
      <vt:lpstr>PowerPoint プレゼンテーション</vt:lpstr>
      <vt:lpstr>PowerPoint プレゼンテーション</vt:lpstr>
      <vt:lpstr>離散事象システムの開発 &gt; 環境モデルの設計</vt:lpstr>
      <vt:lpstr>離散事象システムの開発 &gt; 環境上で保障すべき安全性の設計</vt:lpstr>
      <vt:lpstr>離散事象システムの開発 &gt; システムの動作仕様の策定</vt:lpstr>
      <vt:lpstr>離散事象システムの開発 &gt; モデル検査を用いた動作仕様の検証</vt:lpstr>
      <vt:lpstr>離散制御器合成[1] ( DCS：Discrete Controller Synthesis )</vt:lpstr>
      <vt:lpstr>演習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離散制御器合成の要素技術 &gt; 全体モデルの構築（Step1）</vt:lpstr>
      <vt:lpstr>離散制御器合成の要素技術 &gt; 全体モデルの構築（Step1）</vt:lpstr>
      <vt:lpstr>離散制御器合成の要素技術 &gt; マップ空間の構築 （Step2）</vt:lpstr>
      <vt:lpstr>離散制御器合成の要素技術 &gt; マップ空間の構築 （Step2）</vt:lpstr>
      <vt:lpstr>離散制御器合成の要素技術 &gt; ゲーム空間の構築 （Step3）</vt:lpstr>
      <vt:lpstr>離散制御器合成の要素技術 &gt; 制御器の導出 （Step4）</vt:lpstr>
      <vt:lpstr>離散制御器合成の要素技術 &gt; 制御器の導出 （Step4）</vt:lpstr>
      <vt:lpstr>離散制御器合成の要素技術 &gt; 制御器の導出 （Step4）</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以降：スライド編集用スライド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従来の離散制御器合成</vt:lpstr>
      <vt:lpstr>PowerPoint プレゼンテーション</vt:lpstr>
      <vt:lpstr>PowerPoint プレゼンテーション</vt:lpstr>
      <vt:lpstr>PowerPoint プレゼンテーション</vt:lpstr>
      <vt:lpstr>PowerPoint プレゼンテーション</vt:lpstr>
      <vt:lpstr>提案①：段階的構築手法</vt:lpstr>
      <vt:lpstr>提案①：段階的構築手法</vt:lpstr>
      <vt:lpstr>PowerPoint プレゼンテーション</vt:lpstr>
      <vt:lpstr>PowerPoint プレゼンテーション</vt:lpstr>
      <vt:lpstr>離散制御器合成の要素技術 &gt; 全体モデルの構築（Step1）</vt:lpstr>
      <vt:lpstr>離散制御器合成の要素技術 &gt; ゲーム空間の構築 （Step2）</vt:lpstr>
      <vt:lpstr>離散制御器合成の要素技術 &gt; 制御器の導出 （Step3）</vt:lpstr>
      <vt:lpstr>PowerPoint プレゼンテーション</vt:lpstr>
      <vt:lpstr>PowerPoint プレゼンテーション</vt:lpstr>
      <vt:lpstr>提案③：分割統治構築手法</vt:lpstr>
      <vt:lpstr>段階的構築と一括的構築における限界</vt:lpstr>
      <vt:lpstr>段階的構築と一括的構築における限界</vt:lpstr>
      <vt:lpstr>提案③：分割統治構築手法</vt:lpstr>
      <vt:lpstr>部分分析における 監視対象モデル</vt:lpstr>
      <vt:lpstr>部分分析における 影響量</vt:lpstr>
      <vt:lpstr>①影響量に基づいた分析順序の決定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YAMAUCHI Takuto</cp:lastModifiedBy>
  <cp:revision>488</cp:revision>
  <cp:lastPrinted>2023-11-28T00:29:27Z</cp:lastPrinted>
  <dcterms:modified xsi:type="dcterms:W3CDTF">2025-05-01T07:36:37Z</dcterms:modified>
</cp:coreProperties>
</file>